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78" r:id="rId3"/>
    <p:sldId id="283" r:id="rId4"/>
    <p:sldId id="257" r:id="rId5"/>
    <p:sldId id="285" r:id="rId6"/>
    <p:sldId id="281" r:id="rId7"/>
    <p:sldId id="286" r:id="rId8"/>
    <p:sldId id="287" r:id="rId9"/>
    <p:sldId id="289" r:id="rId10"/>
    <p:sldId id="297" r:id="rId11"/>
    <p:sldId id="290" r:id="rId12"/>
    <p:sldId id="291" r:id="rId13"/>
    <p:sldId id="299" r:id="rId14"/>
    <p:sldId id="300" r:id="rId15"/>
    <p:sldId id="301" r:id="rId16"/>
    <p:sldId id="293" r:id="rId17"/>
    <p:sldId id="295" r:id="rId18"/>
    <p:sldId id="294"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Poppi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0E9JXqEVYT5OVFOVZvUcQcuyR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80089E-B176-4CC0-83C2-56606A5FA1DA}">
  <a:tblStyle styleId="{4780089E-B176-4CC0-83C2-56606A5FA1DA}"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1V>
    <a:band2V>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6"/>
          </a:solidFill>
        </a:fill>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5988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281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1464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27253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97215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887393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055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4616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171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6929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753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762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9151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578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5335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7513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21" name="Google Shape;21;p61"/>
          <p:cNvSpPr/>
          <p:nvPr/>
        </p:nvSpPr>
        <p:spPr>
          <a:xfrm>
            <a:off x="0" y="0"/>
            <a:ext cx="12192000" cy="847725"/>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69"/>
        <p:cNvGrpSpPr/>
        <p:nvPr/>
      </p:nvGrpSpPr>
      <p:grpSpPr>
        <a:xfrm>
          <a:off x="0" y="0"/>
          <a:ext cx="0" cy="0"/>
          <a:chOff x="0" y="0"/>
          <a:chExt cx="0" cy="0"/>
        </a:xfrm>
      </p:grpSpPr>
      <p:sp>
        <p:nvSpPr>
          <p:cNvPr id="70" name="Google Shape;70;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0" y="143774"/>
            <a:ext cx="12191999" cy="6714226"/>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2372634" y="4177843"/>
            <a:ext cx="683443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4800" b="1" i="0" u="none" strike="noStrike" cap="none" dirty="0" smtClean="0">
                <a:solidFill>
                  <a:schemeClr val="lt1"/>
                </a:solidFill>
                <a:latin typeface="Poppins"/>
                <a:ea typeface="Poppins"/>
                <a:cs typeface="Poppins"/>
                <a:sym typeface="Poppins"/>
              </a:rPr>
              <a:t>Solution Interview</a:t>
            </a:r>
            <a:endParaRPr sz="2800" b="1" i="0" u="none" strike="noStrike" cap="none" dirty="0">
              <a:solidFill>
                <a:schemeClr val="lt1"/>
              </a:solidFill>
              <a:latin typeface="Poppins"/>
              <a:ea typeface="Poppins"/>
              <a:cs typeface="Poppins"/>
              <a:sym typeface="Poppins"/>
            </a:endParaRP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3364315" y="1616252"/>
            <a:ext cx="4851069" cy="240631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3</a:t>
            </a:r>
            <a:r>
              <a:rPr lang="de-DE" sz="2800" b="1" dirty="0" smtClean="0">
                <a:solidFill>
                  <a:schemeClr val="lt1"/>
                </a:solidFill>
                <a:latin typeface="Poppins"/>
                <a:ea typeface="Poppins"/>
                <a:cs typeface="Poppins"/>
                <a:sym typeface="Poppins"/>
              </a:rPr>
              <a:t>. </a:t>
            </a:r>
            <a:r>
              <a:rPr lang="de-DE" sz="2800" b="1" dirty="0">
                <a:solidFill>
                  <a:schemeClr val="lt1"/>
                </a:solidFill>
                <a:latin typeface="Poppins"/>
                <a:ea typeface="Poppins"/>
                <a:cs typeface="Poppins"/>
                <a:sym typeface="Poppins"/>
              </a:rPr>
              <a:t>Wen befrage ich bei einem Solution Interview?</a:t>
            </a:r>
          </a:p>
        </p:txBody>
      </p:sp>
      <p:sp>
        <p:nvSpPr>
          <p:cNvPr id="2" name="Rechteck 1"/>
          <p:cNvSpPr/>
          <p:nvPr/>
        </p:nvSpPr>
        <p:spPr>
          <a:xfrm>
            <a:off x="459782" y="1364619"/>
            <a:ext cx="8130303" cy="400110"/>
          </a:xfrm>
          <a:prstGeom prst="rect">
            <a:avLst/>
          </a:prstGeom>
        </p:spPr>
        <p:txBody>
          <a:bodyPr wrap="square">
            <a:spAutoFit/>
          </a:bodyPr>
          <a:lstStyle/>
          <a:p>
            <a:r>
              <a:rPr lang="de-DE" sz="2000" b="1" dirty="0" smtClean="0">
                <a:latin typeface="+mj-lt"/>
              </a:rPr>
              <a:t>Was heißt das jetzt konkret für euch?</a:t>
            </a:r>
          </a:p>
        </p:txBody>
      </p:sp>
      <p:sp>
        <p:nvSpPr>
          <p:cNvPr id="10" name="Rechteck 9"/>
          <p:cNvSpPr/>
          <p:nvPr/>
        </p:nvSpPr>
        <p:spPr>
          <a:xfrm>
            <a:off x="459781" y="1774270"/>
            <a:ext cx="8130303" cy="1477328"/>
          </a:xfrm>
          <a:prstGeom prst="rect">
            <a:avLst/>
          </a:prstGeom>
        </p:spPr>
        <p:txBody>
          <a:bodyPr wrap="square">
            <a:spAutoFit/>
          </a:bodyPr>
          <a:lstStyle/>
          <a:p>
            <a:endParaRPr lang="de-DE" sz="2000" b="1" dirty="0">
              <a:latin typeface="+mj-lt"/>
            </a:endParaRPr>
          </a:p>
          <a:p>
            <a:pPr marL="285750" indent="-285750">
              <a:buFont typeface="Arial" panose="020B0604020202020204" pitchFamily="34" charset="0"/>
              <a:buChar char="•"/>
            </a:pPr>
            <a:r>
              <a:rPr lang="de-DE" dirty="0" smtClean="0">
                <a:latin typeface="+mj-lt"/>
              </a:rPr>
              <a:t>Befragt die Personen die ihr schon beim </a:t>
            </a:r>
            <a:r>
              <a:rPr lang="de-DE" b="1" dirty="0" smtClean="0">
                <a:latin typeface="+mj-lt"/>
              </a:rPr>
              <a:t>Probleminterview</a:t>
            </a:r>
            <a:r>
              <a:rPr lang="de-DE" dirty="0" smtClean="0">
                <a:latin typeface="+mj-lt"/>
              </a:rPr>
              <a:t> akquiriert habt</a:t>
            </a:r>
          </a:p>
          <a:p>
            <a:pPr marL="285750" indent="-285750">
              <a:buFont typeface="Arial" panose="020B0604020202020204" pitchFamily="34" charset="0"/>
              <a:buChar char="•"/>
            </a:pPr>
            <a:endParaRPr lang="de-DE" dirty="0">
              <a:latin typeface="+mj-lt"/>
            </a:endParaRPr>
          </a:p>
          <a:p>
            <a:pPr marL="285750" indent="-285750">
              <a:buFont typeface="Arial" panose="020B0604020202020204" pitchFamily="34" charset="0"/>
              <a:buChar char="•"/>
            </a:pPr>
            <a:r>
              <a:rPr lang="de-DE" dirty="0" smtClean="0">
                <a:latin typeface="+mj-lt"/>
              </a:rPr>
              <a:t>Befragt neue Personen, die sich im Rahmen des </a:t>
            </a:r>
            <a:r>
              <a:rPr lang="de-DE" b="1" dirty="0" smtClean="0">
                <a:latin typeface="+mj-lt"/>
              </a:rPr>
              <a:t>Landingpage Tests </a:t>
            </a:r>
            <a:r>
              <a:rPr lang="de-DE" dirty="0" smtClean="0">
                <a:latin typeface="+mj-lt"/>
              </a:rPr>
              <a:t>bei euch gemeldet haben</a:t>
            </a:r>
          </a:p>
          <a:p>
            <a:endParaRPr lang="de-DE" dirty="0" smtClean="0">
              <a:latin typeface="+mj-lt"/>
            </a:endParaRPr>
          </a:p>
          <a:p>
            <a:pPr marL="285750" indent="-285750">
              <a:buFont typeface="Arial" panose="020B0604020202020204" pitchFamily="34" charset="0"/>
              <a:buChar char="•"/>
            </a:pPr>
            <a:endParaRPr lang="de-DE" dirty="0">
              <a:latin typeface="+mj-lt"/>
            </a:endParaRPr>
          </a:p>
        </p:txBody>
      </p:sp>
      <p:sp>
        <p:nvSpPr>
          <p:cNvPr id="11" name="Rechteck 10"/>
          <p:cNvSpPr/>
          <p:nvPr/>
        </p:nvSpPr>
        <p:spPr>
          <a:xfrm>
            <a:off x="459781" y="3553097"/>
            <a:ext cx="7978825" cy="567428"/>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Diese Personen haben gezeigt, dass Sie entweder ein Problem haben oder wirklich interessiert an eurer Lösung von euch sind</a:t>
            </a:r>
            <a:endParaRPr lang="de-DE" b="1" dirty="0"/>
          </a:p>
        </p:txBody>
      </p:sp>
      <p:sp>
        <p:nvSpPr>
          <p:cNvPr id="4" name="Chevron 3"/>
          <p:cNvSpPr/>
          <p:nvPr/>
        </p:nvSpPr>
        <p:spPr>
          <a:xfrm rot="5400000">
            <a:off x="1320161" y="2909464"/>
            <a:ext cx="266482" cy="424429"/>
          </a:xfrm>
          <a:prstGeom prst="chevron">
            <a:avLst>
              <a:gd name="adj" fmla="val 53321"/>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Chevron 11"/>
          <p:cNvSpPr/>
          <p:nvPr/>
        </p:nvSpPr>
        <p:spPr>
          <a:xfrm rot="5400000">
            <a:off x="4315951" y="2909464"/>
            <a:ext cx="266482" cy="424429"/>
          </a:xfrm>
          <a:prstGeom prst="chevron">
            <a:avLst>
              <a:gd name="adj" fmla="val 53321"/>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Chevron 12"/>
          <p:cNvSpPr/>
          <p:nvPr/>
        </p:nvSpPr>
        <p:spPr>
          <a:xfrm rot="5400000">
            <a:off x="7550924" y="2912783"/>
            <a:ext cx="266482" cy="424429"/>
          </a:xfrm>
          <a:prstGeom prst="chevron">
            <a:avLst>
              <a:gd name="adj" fmla="val 53321"/>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42257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5504872" y="0"/>
            <a:ext cx="6687127"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6539343" y="4254361"/>
            <a:ext cx="4839855" cy="1754286"/>
          </a:xfrm>
          <a:prstGeom prst="rect">
            <a:avLst/>
          </a:prstGeom>
          <a:noFill/>
          <a:ln>
            <a:noFill/>
          </a:ln>
        </p:spPr>
        <p:txBody>
          <a:bodyPr spcFirstLastPara="1" wrap="square" lIns="91425" tIns="45700" rIns="91425" bIns="45700" anchor="t" anchorCtr="0">
            <a:spAutoFit/>
          </a:bodyPr>
          <a:lstStyle/>
          <a:p>
            <a:pPr lvl="0" algn="ctr">
              <a:buSzPts val="2800"/>
            </a:pPr>
            <a:r>
              <a:rPr lang="de-DE" sz="3600" b="1" dirty="0">
                <a:solidFill>
                  <a:schemeClr val="lt1"/>
                </a:solidFill>
                <a:latin typeface="Poppins"/>
                <a:ea typeface="Poppins"/>
                <a:cs typeface="Poppins"/>
                <a:sym typeface="Poppins"/>
              </a:rPr>
              <a:t>Wie baue ich ein Solution Interview auf</a:t>
            </a:r>
            <a:r>
              <a:rPr lang="de-DE" sz="3600" b="1" dirty="0" smtClean="0">
                <a:solidFill>
                  <a:schemeClr val="lt1"/>
                </a:solidFill>
                <a:latin typeface="Poppins"/>
                <a:ea typeface="Poppins"/>
                <a:cs typeface="Poppins"/>
                <a:sym typeface="Poppins"/>
              </a:rPr>
              <a:t>?</a:t>
            </a:r>
            <a:endParaRPr lang="de-DE" sz="3600" b="1" dirty="0">
              <a:solidFill>
                <a:schemeClr val="lt1"/>
              </a:solidFill>
              <a:latin typeface="Poppins"/>
              <a:ea typeface="Poppins"/>
              <a:cs typeface="Poppins"/>
              <a:sym typeface="Poppins"/>
            </a:endParaRP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6661384" y="1646153"/>
            <a:ext cx="4851069" cy="2406315"/>
          </a:xfrm>
          <a:prstGeom prst="rect">
            <a:avLst/>
          </a:prstGeom>
          <a:noFill/>
          <a:ln>
            <a:noFill/>
          </a:ln>
        </p:spPr>
      </p:pic>
      <p:pic>
        <p:nvPicPr>
          <p:cNvPr id="82" name="Google Shape;82;p1" descr="white and black laptop"/>
          <p:cNvPicPr preferRelativeResize="0"/>
          <p:nvPr/>
        </p:nvPicPr>
        <p:blipFill rotWithShape="1">
          <a:blip r:embed="rId4">
            <a:alphaModFix/>
          </a:blip>
          <a:srcRect/>
          <a:stretch/>
        </p:blipFill>
        <p:spPr>
          <a:xfrm>
            <a:off x="0" y="0"/>
            <a:ext cx="5504873" cy="6869137"/>
          </a:xfrm>
          <a:prstGeom prst="rect">
            <a:avLst/>
          </a:prstGeom>
          <a:noFill/>
          <a:ln>
            <a:noFill/>
          </a:ln>
        </p:spPr>
      </p:pic>
    </p:spTree>
    <p:extLst>
      <p:ext uri="{BB962C8B-B14F-4D97-AF65-F5344CB8AC3E}">
        <p14:creationId xmlns:p14="http://schemas.microsoft.com/office/powerpoint/2010/main" val="3980902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4</a:t>
            </a:r>
            <a:r>
              <a:rPr lang="de-DE" sz="2800" b="1" dirty="0" smtClean="0">
                <a:solidFill>
                  <a:schemeClr val="lt1"/>
                </a:solidFill>
                <a:latin typeface="Poppins"/>
                <a:ea typeface="Poppins"/>
                <a:cs typeface="Poppins"/>
                <a:sym typeface="Poppins"/>
              </a:rPr>
              <a:t>. </a:t>
            </a:r>
            <a:r>
              <a:rPr lang="de-DE" sz="2800" b="1" dirty="0">
                <a:solidFill>
                  <a:schemeClr val="lt1"/>
                </a:solidFill>
                <a:latin typeface="Poppins"/>
                <a:ea typeface="Poppins"/>
                <a:cs typeface="Poppins"/>
                <a:sym typeface="Poppins"/>
              </a:rPr>
              <a:t>Wie baue ich ein Solution Interview auf</a:t>
            </a:r>
            <a:r>
              <a:rPr lang="de-DE" sz="2800" b="1" dirty="0" smtClean="0">
                <a:solidFill>
                  <a:schemeClr val="lt1"/>
                </a:solidFill>
                <a:latin typeface="Poppins"/>
                <a:ea typeface="Poppins"/>
                <a:cs typeface="Poppins"/>
                <a:sym typeface="Poppins"/>
              </a:rPr>
              <a:t>?</a:t>
            </a:r>
            <a:endParaRPr lang="de-DE" sz="2800" b="1" dirty="0">
              <a:solidFill>
                <a:schemeClr val="lt1"/>
              </a:solidFill>
              <a:latin typeface="Poppins"/>
              <a:ea typeface="Poppins"/>
              <a:cs typeface="Poppins"/>
              <a:sym typeface="Poppins"/>
            </a:endParaRPr>
          </a:p>
        </p:txBody>
      </p:sp>
      <p:sp>
        <p:nvSpPr>
          <p:cNvPr id="2" name="Rechteck 1"/>
          <p:cNvSpPr/>
          <p:nvPr/>
        </p:nvSpPr>
        <p:spPr>
          <a:xfrm>
            <a:off x="459782" y="1364619"/>
            <a:ext cx="8130303" cy="923330"/>
          </a:xfrm>
          <a:prstGeom prst="rect">
            <a:avLst/>
          </a:prstGeom>
        </p:spPr>
        <p:txBody>
          <a:bodyPr wrap="square">
            <a:spAutoFit/>
          </a:bodyPr>
          <a:lstStyle/>
          <a:p>
            <a:r>
              <a:rPr lang="de-DE" sz="2000" b="1" dirty="0" smtClean="0">
                <a:latin typeface="+mj-lt"/>
              </a:rPr>
              <a:t>Ablauf </a:t>
            </a:r>
          </a:p>
          <a:p>
            <a:endParaRPr lang="de-DE" sz="2000" b="1" dirty="0">
              <a:latin typeface="+mj-lt"/>
            </a:endParaRPr>
          </a:p>
          <a:p>
            <a:endParaRPr lang="de-DE" dirty="0" smtClean="0">
              <a:latin typeface="+mj-lt"/>
            </a:endParaRPr>
          </a:p>
        </p:txBody>
      </p:sp>
      <p:pic>
        <p:nvPicPr>
          <p:cNvPr id="2056" name="Picture 8" descr="Job Interview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782" y="282779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114704" y="6464358"/>
            <a:ext cx="3261542" cy="307777"/>
          </a:xfrm>
          <a:prstGeom prst="rect">
            <a:avLst/>
          </a:prstGeom>
        </p:spPr>
        <p:txBody>
          <a:bodyPr wrap="square">
            <a:spAutoFit/>
          </a:bodyPr>
          <a:lstStyle/>
          <a:p>
            <a:r>
              <a:rPr lang="de-DE" dirty="0" smtClean="0"/>
              <a:t>Quelle: </a:t>
            </a:r>
            <a:r>
              <a:rPr lang="de-DE" dirty="0" err="1" smtClean="0"/>
              <a:t>Maurya</a:t>
            </a:r>
            <a:r>
              <a:rPr lang="de-DE" dirty="0" smtClean="0"/>
              <a:t> (2015)</a:t>
            </a:r>
            <a:endParaRPr lang="de-DE" dirty="0"/>
          </a:p>
        </p:txBody>
      </p:sp>
      <p:sp>
        <p:nvSpPr>
          <p:cNvPr id="3" name="Rechteck 2"/>
          <p:cNvSpPr/>
          <p:nvPr/>
        </p:nvSpPr>
        <p:spPr>
          <a:xfrm>
            <a:off x="543574" y="1887734"/>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de-DE" dirty="0" smtClean="0"/>
              <a:t>1. Begrüßung</a:t>
            </a:r>
            <a:endParaRPr lang="de-DE" dirty="0"/>
          </a:p>
        </p:txBody>
      </p:sp>
      <p:sp>
        <p:nvSpPr>
          <p:cNvPr id="9" name="Rechteck 8"/>
          <p:cNvSpPr/>
          <p:nvPr/>
        </p:nvSpPr>
        <p:spPr>
          <a:xfrm>
            <a:off x="543573" y="2535274"/>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de-DE" dirty="0" smtClean="0"/>
              <a:t>2. </a:t>
            </a:r>
            <a:r>
              <a:rPr lang="de-DE" dirty="0" err="1" smtClean="0"/>
              <a:t>Qualifiers</a:t>
            </a:r>
            <a:r>
              <a:rPr lang="de-DE" dirty="0" smtClean="0"/>
              <a:t>/ Screening (Double Check) </a:t>
            </a:r>
            <a:endParaRPr lang="de-DE" dirty="0"/>
          </a:p>
        </p:txBody>
      </p:sp>
      <p:sp>
        <p:nvSpPr>
          <p:cNvPr id="10" name="Rechteck 9"/>
          <p:cNvSpPr/>
          <p:nvPr/>
        </p:nvSpPr>
        <p:spPr>
          <a:xfrm>
            <a:off x="543573" y="3824257"/>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de-DE" dirty="0" smtClean="0"/>
              <a:t>4. Test </a:t>
            </a:r>
            <a:r>
              <a:rPr lang="de-DE" dirty="0" err="1" smtClean="0"/>
              <a:t>the</a:t>
            </a:r>
            <a:r>
              <a:rPr lang="de-DE" dirty="0" smtClean="0"/>
              <a:t> Solution</a:t>
            </a:r>
            <a:endParaRPr lang="de-DE" dirty="0"/>
          </a:p>
        </p:txBody>
      </p:sp>
      <p:sp>
        <p:nvSpPr>
          <p:cNvPr id="12" name="Rechteck 11"/>
          <p:cNvSpPr/>
          <p:nvPr/>
        </p:nvSpPr>
        <p:spPr>
          <a:xfrm>
            <a:off x="543572" y="4459518"/>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de-DE" dirty="0" smtClean="0"/>
              <a:t>5. Test </a:t>
            </a:r>
            <a:r>
              <a:rPr lang="de-DE" dirty="0" err="1" smtClean="0"/>
              <a:t>Pricing</a:t>
            </a:r>
            <a:endParaRPr lang="de-DE" dirty="0"/>
          </a:p>
        </p:txBody>
      </p:sp>
      <p:sp>
        <p:nvSpPr>
          <p:cNvPr id="13" name="Rechteck 12"/>
          <p:cNvSpPr/>
          <p:nvPr/>
        </p:nvSpPr>
        <p:spPr>
          <a:xfrm>
            <a:off x="543571" y="5107058"/>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de-DE" dirty="0" smtClean="0"/>
              <a:t>6. </a:t>
            </a:r>
            <a:r>
              <a:rPr lang="de-DE" dirty="0" err="1" smtClean="0"/>
              <a:t>Wrapping</a:t>
            </a:r>
            <a:r>
              <a:rPr lang="de-DE" dirty="0" smtClean="0"/>
              <a:t> </a:t>
            </a:r>
            <a:r>
              <a:rPr lang="de-DE" dirty="0" err="1" smtClean="0"/>
              <a:t>Up</a:t>
            </a:r>
            <a:endParaRPr lang="de-DE" dirty="0"/>
          </a:p>
        </p:txBody>
      </p:sp>
      <p:sp>
        <p:nvSpPr>
          <p:cNvPr id="5" name="Pfeil nach unten 4"/>
          <p:cNvSpPr/>
          <p:nvPr/>
        </p:nvSpPr>
        <p:spPr>
          <a:xfrm>
            <a:off x="6142536" y="1887734"/>
            <a:ext cx="263770" cy="3729277"/>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43569" y="3170535"/>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de-DE" dirty="0" smtClean="0"/>
              <a:t>3. Set Problem </a:t>
            </a:r>
            <a:r>
              <a:rPr lang="de-DE" dirty="0" err="1" smtClean="0"/>
              <a:t>Context</a:t>
            </a:r>
            <a:endParaRPr lang="de-DE" dirty="0"/>
          </a:p>
        </p:txBody>
      </p:sp>
    </p:spTree>
    <p:extLst>
      <p:ext uri="{BB962C8B-B14F-4D97-AF65-F5344CB8AC3E}">
        <p14:creationId xmlns:p14="http://schemas.microsoft.com/office/powerpoint/2010/main" val="652192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4</a:t>
            </a:r>
            <a:r>
              <a:rPr lang="de-DE" sz="2800" b="1" dirty="0" smtClean="0">
                <a:solidFill>
                  <a:schemeClr val="lt1"/>
                </a:solidFill>
                <a:latin typeface="Poppins"/>
                <a:ea typeface="Poppins"/>
                <a:cs typeface="Poppins"/>
                <a:sym typeface="Poppins"/>
              </a:rPr>
              <a:t>. </a:t>
            </a:r>
            <a:r>
              <a:rPr lang="de-DE" sz="2800" b="1" dirty="0">
                <a:solidFill>
                  <a:schemeClr val="lt1"/>
                </a:solidFill>
                <a:latin typeface="Poppins"/>
                <a:ea typeface="Poppins"/>
                <a:cs typeface="Poppins"/>
                <a:sym typeface="Poppins"/>
              </a:rPr>
              <a:t>Wie baue ich ein Solution Interview auf</a:t>
            </a:r>
            <a:r>
              <a:rPr lang="de-DE" sz="2800" b="1" dirty="0" smtClean="0">
                <a:solidFill>
                  <a:schemeClr val="lt1"/>
                </a:solidFill>
                <a:latin typeface="Poppins"/>
                <a:ea typeface="Poppins"/>
                <a:cs typeface="Poppins"/>
                <a:sym typeface="Poppins"/>
              </a:rPr>
              <a:t>?</a:t>
            </a:r>
            <a:endParaRPr lang="de-DE" sz="2800" b="1" dirty="0">
              <a:solidFill>
                <a:schemeClr val="lt1"/>
              </a:solidFill>
              <a:latin typeface="Poppins"/>
              <a:ea typeface="Poppins"/>
              <a:cs typeface="Poppins"/>
              <a:sym typeface="Poppins"/>
            </a:endParaRPr>
          </a:p>
        </p:txBody>
      </p:sp>
      <p:sp>
        <p:nvSpPr>
          <p:cNvPr id="11" name="Rechteck 10"/>
          <p:cNvSpPr/>
          <p:nvPr/>
        </p:nvSpPr>
        <p:spPr>
          <a:xfrm>
            <a:off x="114704" y="6464358"/>
            <a:ext cx="3261542" cy="307777"/>
          </a:xfrm>
          <a:prstGeom prst="rect">
            <a:avLst/>
          </a:prstGeom>
        </p:spPr>
        <p:txBody>
          <a:bodyPr wrap="square">
            <a:spAutoFit/>
          </a:bodyPr>
          <a:lstStyle/>
          <a:p>
            <a:r>
              <a:rPr lang="de-DE" dirty="0" smtClean="0"/>
              <a:t>Quelle: </a:t>
            </a:r>
            <a:r>
              <a:rPr lang="de-DE" dirty="0" err="1" smtClean="0"/>
              <a:t>Maurya</a:t>
            </a:r>
            <a:r>
              <a:rPr lang="de-DE" dirty="0" smtClean="0"/>
              <a:t> (2015)</a:t>
            </a:r>
            <a:endParaRPr lang="de-DE" dirty="0"/>
          </a:p>
        </p:txBody>
      </p:sp>
      <p:sp>
        <p:nvSpPr>
          <p:cNvPr id="16" name="Pfeil nach unten 15"/>
          <p:cNvSpPr/>
          <p:nvPr/>
        </p:nvSpPr>
        <p:spPr>
          <a:xfrm>
            <a:off x="6132956" y="1307543"/>
            <a:ext cx="263770" cy="4404814"/>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33994" y="1307543"/>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 Begrüßung</a:t>
            </a:r>
            <a:endParaRPr lang="de-DE" dirty="0"/>
          </a:p>
        </p:txBody>
      </p:sp>
      <p:sp>
        <p:nvSpPr>
          <p:cNvPr id="18" name="Rechteck 17"/>
          <p:cNvSpPr/>
          <p:nvPr/>
        </p:nvSpPr>
        <p:spPr>
          <a:xfrm>
            <a:off x="6480513" y="1307543"/>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 </a:t>
            </a:r>
            <a:r>
              <a:rPr lang="de-DE" dirty="0" err="1"/>
              <a:t>Qualifiers</a:t>
            </a:r>
            <a:r>
              <a:rPr lang="de-DE" dirty="0"/>
              <a:t>/ Screening (Double Check) </a:t>
            </a:r>
          </a:p>
        </p:txBody>
      </p:sp>
      <p:sp>
        <p:nvSpPr>
          <p:cNvPr id="2" name="Textfeld 1"/>
          <p:cNvSpPr txBox="1"/>
          <p:nvPr/>
        </p:nvSpPr>
        <p:spPr>
          <a:xfrm>
            <a:off x="533994" y="2145756"/>
            <a:ext cx="5515175" cy="23544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Dank für die Teilnahme</a:t>
            </a:r>
            <a:endParaRPr lang="de-DE" dirty="0"/>
          </a:p>
          <a:p>
            <a:pPr marL="285750" indent="-285750">
              <a:lnSpc>
                <a:spcPct val="150000"/>
              </a:lnSpc>
              <a:buFont typeface="Arial" panose="020B0604020202020204" pitchFamily="34" charset="0"/>
              <a:buChar char="•"/>
            </a:pPr>
            <a:r>
              <a:rPr lang="de-DE" dirty="0" smtClean="0"/>
              <a:t>Einführung und kurze Beschreibung eurer Lösung</a:t>
            </a:r>
          </a:p>
          <a:p>
            <a:pPr marL="285750" indent="-285750">
              <a:lnSpc>
                <a:spcPct val="150000"/>
              </a:lnSpc>
              <a:buFont typeface="Arial" panose="020B0604020202020204" pitchFamily="34" charset="0"/>
              <a:buChar char="•"/>
            </a:pPr>
            <a:r>
              <a:rPr lang="de-DE" dirty="0" smtClean="0"/>
              <a:t>Erläuterung Vorgehensweise des Interviews</a:t>
            </a:r>
          </a:p>
          <a:p>
            <a:pPr marL="285750" indent="-285750">
              <a:lnSpc>
                <a:spcPct val="150000"/>
              </a:lnSpc>
              <a:buFont typeface="Arial" panose="020B0604020202020204" pitchFamily="34" charset="0"/>
              <a:buChar char="•"/>
            </a:pPr>
            <a:r>
              <a:rPr lang="de-DE" dirty="0" smtClean="0"/>
              <a:t>Kurze Info, dass es sich noch nicht um das fertige Produkt handelt und ihr lernen möchtet und nichts verkaufen</a:t>
            </a:r>
          </a:p>
          <a:p>
            <a:pPr marL="285750" indent="-285750">
              <a:lnSpc>
                <a:spcPct val="150000"/>
              </a:lnSpc>
              <a:buFont typeface="Arial" panose="020B0604020202020204" pitchFamily="34" charset="0"/>
              <a:buChar char="•"/>
            </a:pPr>
            <a:endParaRPr lang="de-DE" dirty="0"/>
          </a:p>
          <a:p>
            <a:pPr marL="285750" indent="-285750">
              <a:lnSpc>
                <a:spcPct val="150000"/>
              </a:lnSpc>
              <a:buFont typeface="Arial" panose="020B0604020202020204" pitchFamily="34" charset="0"/>
              <a:buChar char="•"/>
            </a:pPr>
            <a:endParaRPr lang="de-DE" dirty="0"/>
          </a:p>
        </p:txBody>
      </p:sp>
      <p:sp>
        <p:nvSpPr>
          <p:cNvPr id="9" name="Textfeld 8"/>
          <p:cNvSpPr txBox="1"/>
          <p:nvPr/>
        </p:nvSpPr>
        <p:spPr>
          <a:xfrm>
            <a:off x="6592220" y="2145756"/>
            <a:ext cx="5515175"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Bei neuen Teilnehmern, wendet die Kriterien an, die ihr beim Screening verwendet habt </a:t>
            </a:r>
            <a:br>
              <a:rPr lang="de-DE" dirty="0" smtClean="0"/>
            </a:br>
            <a:r>
              <a:rPr lang="de-DE" dirty="0" smtClean="0"/>
              <a:t>(z.B. </a:t>
            </a:r>
            <a:r>
              <a:rPr lang="de-DE" dirty="0" smtClean="0"/>
              <a:t>Deko- </a:t>
            </a:r>
            <a:r>
              <a:rPr lang="de-DE" dirty="0" smtClean="0"/>
              <a:t>oder Onlineaffinität etc.)</a:t>
            </a:r>
          </a:p>
          <a:p>
            <a:pPr marL="285750" indent="-285750">
              <a:lnSpc>
                <a:spcPct val="150000"/>
              </a:lnSpc>
              <a:buFont typeface="Arial" panose="020B0604020202020204" pitchFamily="34" charset="0"/>
              <a:buChar char="•"/>
            </a:pPr>
            <a:r>
              <a:rPr lang="de-DE" dirty="0" smtClean="0"/>
              <a:t>Falls neue Kriterien dazu gekommen sind, könnt ihr die zusätzlich abfragen</a:t>
            </a:r>
          </a:p>
          <a:p>
            <a:pPr>
              <a:lnSpc>
                <a:spcPct val="150000"/>
              </a:lnSpc>
            </a:pPr>
            <a:endParaRPr lang="de-DE" dirty="0"/>
          </a:p>
        </p:txBody>
      </p:sp>
    </p:spTree>
    <p:extLst>
      <p:ext uri="{BB962C8B-B14F-4D97-AF65-F5344CB8AC3E}">
        <p14:creationId xmlns:p14="http://schemas.microsoft.com/office/powerpoint/2010/main" val="3978545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4</a:t>
            </a:r>
            <a:r>
              <a:rPr lang="de-DE" sz="2800" b="1" dirty="0" smtClean="0">
                <a:solidFill>
                  <a:schemeClr val="lt1"/>
                </a:solidFill>
                <a:latin typeface="Poppins"/>
                <a:ea typeface="Poppins"/>
                <a:cs typeface="Poppins"/>
                <a:sym typeface="Poppins"/>
              </a:rPr>
              <a:t>. </a:t>
            </a:r>
            <a:r>
              <a:rPr lang="de-DE" sz="2800" b="1" dirty="0">
                <a:solidFill>
                  <a:schemeClr val="lt1"/>
                </a:solidFill>
                <a:latin typeface="Poppins"/>
                <a:ea typeface="Poppins"/>
                <a:cs typeface="Poppins"/>
                <a:sym typeface="Poppins"/>
              </a:rPr>
              <a:t>Wie baue ich ein Solution Interview auf</a:t>
            </a:r>
            <a:r>
              <a:rPr lang="de-DE" sz="2800" b="1" dirty="0" smtClean="0">
                <a:solidFill>
                  <a:schemeClr val="lt1"/>
                </a:solidFill>
                <a:latin typeface="Poppins"/>
                <a:ea typeface="Poppins"/>
                <a:cs typeface="Poppins"/>
                <a:sym typeface="Poppins"/>
              </a:rPr>
              <a:t>?</a:t>
            </a:r>
            <a:endParaRPr lang="de-DE" sz="2800" b="1" dirty="0">
              <a:solidFill>
                <a:schemeClr val="lt1"/>
              </a:solidFill>
              <a:latin typeface="Poppins"/>
              <a:ea typeface="Poppins"/>
              <a:cs typeface="Poppins"/>
              <a:sym typeface="Poppins"/>
            </a:endParaRPr>
          </a:p>
        </p:txBody>
      </p:sp>
      <p:sp>
        <p:nvSpPr>
          <p:cNvPr id="11" name="Rechteck 10"/>
          <p:cNvSpPr/>
          <p:nvPr/>
        </p:nvSpPr>
        <p:spPr>
          <a:xfrm>
            <a:off x="51445" y="6562125"/>
            <a:ext cx="3261542" cy="307777"/>
          </a:xfrm>
          <a:prstGeom prst="rect">
            <a:avLst/>
          </a:prstGeom>
        </p:spPr>
        <p:txBody>
          <a:bodyPr wrap="square">
            <a:spAutoFit/>
          </a:bodyPr>
          <a:lstStyle/>
          <a:p>
            <a:r>
              <a:rPr lang="de-DE" dirty="0" smtClean="0"/>
              <a:t>Quelle: </a:t>
            </a:r>
            <a:r>
              <a:rPr lang="de-DE" dirty="0" err="1" smtClean="0"/>
              <a:t>Maurya</a:t>
            </a:r>
            <a:r>
              <a:rPr lang="de-DE" dirty="0" smtClean="0"/>
              <a:t> (2015)</a:t>
            </a:r>
            <a:endParaRPr lang="de-DE" dirty="0"/>
          </a:p>
        </p:txBody>
      </p:sp>
      <p:sp>
        <p:nvSpPr>
          <p:cNvPr id="16" name="Pfeil nach unten 15"/>
          <p:cNvSpPr/>
          <p:nvPr/>
        </p:nvSpPr>
        <p:spPr>
          <a:xfrm>
            <a:off x="4302235" y="1312640"/>
            <a:ext cx="263770" cy="4404814"/>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32073" y="1312640"/>
            <a:ext cx="353384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3</a:t>
            </a:r>
            <a:r>
              <a:rPr lang="de-DE" dirty="0" smtClean="0"/>
              <a:t>. </a:t>
            </a:r>
            <a:r>
              <a:rPr lang="de-DE" dirty="0"/>
              <a:t>Set Problem </a:t>
            </a:r>
            <a:r>
              <a:rPr lang="de-DE" dirty="0" err="1"/>
              <a:t>Context</a:t>
            </a:r>
            <a:endParaRPr lang="de-DE" dirty="0"/>
          </a:p>
        </p:txBody>
      </p:sp>
      <p:sp>
        <p:nvSpPr>
          <p:cNvPr id="18" name="Rechteck 17"/>
          <p:cNvSpPr/>
          <p:nvPr/>
        </p:nvSpPr>
        <p:spPr>
          <a:xfrm>
            <a:off x="4802322" y="1312640"/>
            <a:ext cx="719144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4. Test </a:t>
            </a:r>
            <a:r>
              <a:rPr lang="de-DE" dirty="0" err="1"/>
              <a:t>the</a:t>
            </a:r>
            <a:r>
              <a:rPr lang="de-DE" dirty="0"/>
              <a:t> Solution</a:t>
            </a:r>
          </a:p>
        </p:txBody>
      </p:sp>
      <p:sp>
        <p:nvSpPr>
          <p:cNvPr id="8" name="Textfeld 7"/>
          <p:cNvSpPr txBox="1"/>
          <p:nvPr/>
        </p:nvSpPr>
        <p:spPr>
          <a:xfrm>
            <a:off x="532073" y="2150853"/>
            <a:ext cx="3533845" cy="36471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Erzählt von den </a:t>
            </a:r>
            <a:r>
              <a:rPr lang="de-DE" b="1" dirty="0" smtClean="0"/>
              <a:t>drei Top-Problemen</a:t>
            </a:r>
            <a:r>
              <a:rPr lang="de-DE" dirty="0" smtClean="0"/>
              <a:t>, die ihr bisher identifiziert habt (Probleminterviews)</a:t>
            </a:r>
          </a:p>
          <a:p>
            <a:pPr marL="285750" indent="-285750">
              <a:lnSpc>
                <a:spcPct val="150000"/>
              </a:lnSpc>
              <a:buFont typeface="Arial" panose="020B0604020202020204" pitchFamily="34" charset="0"/>
              <a:buChar char="•"/>
            </a:pPr>
            <a:r>
              <a:rPr lang="de-DE" dirty="0" smtClean="0"/>
              <a:t>Verpackt diese </a:t>
            </a:r>
            <a:r>
              <a:rPr lang="de-DE" b="1" dirty="0" smtClean="0"/>
              <a:t>Probleme</a:t>
            </a:r>
            <a:r>
              <a:rPr lang="de-DE" dirty="0" smtClean="0"/>
              <a:t> in eine </a:t>
            </a:r>
            <a:r>
              <a:rPr lang="de-DE" b="1" dirty="0" smtClean="0"/>
              <a:t>kleine Geschichte </a:t>
            </a:r>
            <a:r>
              <a:rPr lang="de-DE" dirty="0" smtClean="0"/>
              <a:t>und schafft somit einen Kontext</a:t>
            </a:r>
          </a:p>
          <a:p>
            <a:pPr marL="285750" indent="-285750">
              <a:lnSpc>
                <a:spcPct val="150000"/>
              </a:lnSpc>
              <a:buFont typeface="Arial" panose="020B0604020202020204" pitchFamily="34" charset="0"/>
              <a:buChar char="•"/>
            </a:pPr>
            <a:r>
              <a:rPr lang="de-DE" dirty="0" smtClean="0"/>
              <a:t>Fragt die Probanden, ob Ihnen diese </a:t>
            </a:r>
            <a:r>
              <a:rPr lang="de-DE" b="1" dirty="0" smtClean="0"/>
              <a:t>Probleme bekannt </a:t>
            </a:r>
            <a:r>
              <a:rPr lang="de-DE" dirty="0" smtClean="0"/>
              <a:t>sind</a:t>
            </a:r>
          </a:p>
          <a:p>
            <a:pPr marL="285750" indent="-285750">
              <a:lnSpc>
                <a:spcPct val="150000"/>
              </a:lnSpc>
              <a:buFont typeface="Arial" panose="020B0604020202020204" pitchFamily="34" charset="0"/>
              <a:buChar char="•"/>
            </a:pPr>
            <a:r>
              <a:rPr lang="de-DE" dirty="0" smtClean="0"/>
              <a:t>Ist die </a:t>
            </a:r>
            <a:r>
              <a:rPr lang="de-DE" b="1" dirty="0" smtClean="0"/>
              <a:t>Reaktion der Personen </a:t>
            </a:r>
            <a:r>
              <a:rPr lang="de-DE" dirty="0" smtClean="0"/>
              <a:t>stark sind sie perfekte Interviewpartner</a:t>
            </a:r>
            <a:endParaRPr lang="de-DE" dirty="0"/>
          </a:p>
          <a:p>
            <a:pPr marL="285750" indent="-285750">
              <a:lnSpc>
                <a:spcPct val="150000"/>
              </a:lnSpc>
              <a:buFont typeface="Arial" panose="020B0604020202020204" pitchFamily="34" charset="0"/>
              <a:buChar char="•"/>
            </a:pPr>
            <a:endParaRPr lang="de-DE" dirty="0"/>
          </a:p>
        </p:txBody>
      </p:sp>
      <p:sp>
        <p:nvSpPr>
          <p:cNvPr id="9" name="Textfeld 8"/>
          <p:cNvSpPr txBox="1"/>
          <p:nvPr/>
        </p:nvSpPr>
        <p:spPr>
          <a:xfrm>
            <a:off x="4802322" y="2150853"/>
            <a:ext cx="7251786" cy="46166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Nun folgt das Herzstück des Interview, die Personen sollen sich direkt mit eurer </a:t>
            </a:r>
            <a:r>
              <a:rPr lang="de-DE" b="1" dirty="0" smtClean="0"/>
              <a:t>Lösung (Prototyp) auseinandersetzen</a:t>
            </a:r>
          </a:p>
          <a:p>
            <a:pPr marL="285750" indent="-285750">
              <a:lnSpc>
                <a:spcPct val="150000"/>
              </a:lnSpc>
              <a:buFont typeface="Arial" panose="020B0604020202020204" pitchFamily="34" charset="0"/>
              <a:buChar char="•"/>
            </a:pPr>
            <a:r>
              <a:rPr lang="de-DE" dirty="0" smtClean="0"/>
              <a:t>Sprecht die identifizierten Probleme an, die von </a:t>
            </a:r>
            <a:r>
              <a:rPr lang="de-DE" dirty="0" smtClean="0"/>
              <a:t>den Teilnehmenden </a:t>
            </a:r>
            <a:r>
              <a:rPr lang="de-DE" dirty="0" smtClean="0"/>
              <a:t>bestätigt wurden</a:t>
            </a:r>
          </a:p>
          <a:p>
            <a:pPr marL="285750" indent="-285750">
              <a:lnSpc>
                <a:spcPct val="150000"/>
              </a:lnSpc>
              <a:buFont typeface="Arial" panose="020B0604020202020204" pitchFamily="34" charset="0"/>
              <a:buChar char="•"/>
            </a:pPr>
            <a:r>
              <a:rPr lang="de-DE" dirty="0" smtClean="0"/>
              <a:t>Zeigt auf wie ihr mit eurer </a:t>
            </a:r>
            <a:r>
              <a:rPr lang="de-DE" dirty="0" smtClean="0"/>
              <a:t>Lösung/Prototyp </a:t>
            </a:r>
            <a:r>
              <a:rPr lang="de-DE" dirty="0" smtClean="0"/>
              <a:t>die Probleme löst</a:t>
            </a:r>
          </a:p>
          <a:p>
            <a:pPr marL="285750" indent="-285750">
              <a:lnSpc>
                <a:spcPct val="150000"/>
              </a:lnSpc>
              <a:buFont typeface="Arial" panose="020B0604020202020204" pitchFamily="34" charset="0"/>
              <a:buChar char="•"/>
            </a:pPr>
            <a:r>
              <a:rPr lang="de-DE" dirty="0" smtClean="0"/>
              <a:t>Nach jedem </a:t>
            </a:r>
            <a:r>
              <a:rPr lang="de-DE" dirty="0" smtClean="0"/>
              <a:t>Problem/Lösungsschritt </a:t>
            </a:r>
            <a:r>
              <a:rPr lang="de-DE" dirty="0" smtClean="0"/>
              <a:t>sollte kurz pausiert werden, fragt nach ob es Fragen dazu gibt</a:t>
            </a:r>
          </a:p>
          <a:p>
            <a:pPr marL="285750" indent="-285750">
              <a:lnSpc>
                <a:spcPct val="150000"/>
              </a:lnSpc>
              <a:buFont typeface="Arial" panose="020B0604020202020204" pitchFamily="34" charset="0"/>
              <a:buChar char="•"/>
            </a:pPr>
            <a:r>
              <a:rPr lang="de-DE" dirty="0" smtClean="0"/>
              <a:t>Danach erklärt ihr den Teilnehmenden nochmal, dass eure Lösung noch in der Entwicklung ist und ihr im nächsten Schritt priorisieren wollt, welche Features und Merkmale am wichtigsten sind und damit für den späteren Launch als erstes umgesetzt werden sollten</a:t>
            </a:r>
          </a:p>
          <a:p>
            <a:pPr marL="285750" indent="-285750">
              <a:lnSpc>
                <a:spcPct val="150000"/>
              </a:lnSpc>
              <a:buFont typeface="Arial" panose="020B0604020202020204" pitchFamily="34" charset="0"/>
              <a:buChar char="•"/>
            </a:pPr>
            <a:r>
              <a:rPr lang="de-DE" b="1" dirty="0" smtClean="0"/>
              <a:t>Stellt dazu folgende Fragen:</a:t>
            </a:r>
            <a:r>
              <a:rPr lang="de-DE" dirty="0" smtClean="0"/>
              <a:t/>
            </a:r>
            <a:br>
              <a:rPr lang="de-DE" dirty="0" smtClean="0"/>
            </a:br>
            <a:r>
              <a:rPr lang="de-DE" dirty="0" smtClean="0"/>
              <a:t>Was gefällt dir besonders gut an dem Prototyp? z.B. eine Funktion, Eigenschaft etc.</a:t>
            </a:r>
            <a:br>
              <a:rPr lang="de-DE" dirty="0" smtClean="0"/>
            </a:br>
            <a:r>
              <a:rPr lang="de-DE" dirty="0" smtClean="0"/>
              <a:t>Auf was könnten Sie bei der Lösung verzichten?</a:t>
            </a:r>
            <a:br>
              <a:rPr lang="de-DE" dirty="0" smtClean="0"/>
            </a:br>
            <a:r>
              <a:rPr lang="de-DE" dirty="0" smtClean="0"/>
              <a:t>Welche Eigenschaften oder Funktion sollte die Lösung noch aufweisen?</a:t>
            </a:r>
            <a:endParaRPr lang="de-DE" dirty="0"/>
          </a:p>
        </p:txBody>
      </p:sp>
      <p:pic>
        <p:nvPicPr>
          <p:cNvPr id="10"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4165036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4</a:t>
            </a:r>
            <a:r>
              <a:rPr lang="de-DE" sz="2800" b="1" dirty="0" smtClean="0">
                <a:solidFill>
                  <a:schemeClr val="lt1"/>
                </a:solidFill>
                <a:latin typeface="Poppins"/>
                <a:ea typeface="Poppins"/>
                <a:cs typeface="Poppins"/>
                <a:sym typeface="Poppins"/>
              </a:rPr>
              <a:t>. </a:t>
            </a:r>
            <a:r>
              <a:rPr lang="de-DE" sz="2800" b="1" dirty="0">
                <a:solidFill>
                  <a:schemeClr val="lt1"/>
                </a:solidFill>
                <a:latin typeface="Poppins"/>
                <a:ea typeface="Poppins"/>
                <a:cs typeface="Poppins"/>
                <a:sym typeface="Poppins"/>
              </a:rPr>
              <a:t>Wie baue ich ein Solution Interview auf</a:t>
            </a:r>
            <a:r>
              <a:rPr lang="de-DE" sz="2800" b="1" dirty="0" smtClean="0">
                <a:solidFill>
                  <a:schemeClr val="lt1"/>
                </a:solidFill>
                <a:latin typeface="Poppins"/>
                <a:ea typeface="Poppins"/>
                <a:cs typeface="Poppins"/>
                <a:sym typeface="Poppins"/>
              </a:rPr>
              <a:t>?</a:t>
            </a:r>
            <a:endParaRPr lang="de-DE" sz="2800" b="1" dirty="0">
              <a:solidFill>
                <a:schemeClr val="lt1"/>
              </a:solidFill>
              <a:latin typeface="Poppins"/>
              <a:ea typeface="Poppins"/>
              <a:cs typeface="Poppins"/>
              <a:sym typeface="Poppins"/>
            </a:endParaRPr>
          </a:p>
        </p:txBody>
      </p:sp>
      <p:sp>
        <p:nvSpPr>
          <p:cNvPr id="11" name="Rechteck 10"/>
          <p:cNvSpPr/>
          <p:nvPr/>
        </p:nvSpPr>
        <p:spPr>
          <a:xfrm>
            <a:off x="114704" y="6464358"/>
            <a:ext cx="3261542" cy="307777"/>
          </a:xfrm>
          <a:prstGeom prst="rect">
            <a:avLst/>
          </a:prstGeom>
        </p:spPr>
        <p:txBody>
          <a:bodyPr wrap="square">
            <a:spAutoFit/>
          </a:bodyPr>
          <a:lstStyle/>
          <a:p>
            <a:r>
              <a:rPr lang="de-DE" dirty="0" smtClean="0"/>
              <a:t>Quelle: </a:t>
            </a:r>
            <a:r>
              <a:rPr lang="de-DE" dirty="0" err="1" smtClean="0"/>
              <a:t>Maurya</a:t>
            </a:r>
            <a:r>
              <a:rPr lang="de-DE" dirty="0" smtClean="0"/>
              <a:t> (2015)</a:t>
            </a:r>
            <a:endParaRPr lang="de-DE" dirty="0"/>
          </a:p>
        </p:txBody>
      </p:sp>
      <p:sp>
        <p:nvSpPr>
          <p:cNvPr id="16" name="Pfeil nach unten 15"/>
          <p:cNvSpPr/>
          <p:nvPr/>
        </p:nvSpPr>
        <p:spPr>
          <a:xfrm>
            <a:off x="6132956" y="1371941"/>
            <a:ext cx="263770" cy="4404814"/>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33994" y="1371941"/>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5. Test </a:t>
            </a:r>
            <a:r>
              <a:rPr lang="de-DE" dirty="0" err="1"/>
              <a:t>Pricing</a:t>
            </a:r>
            <a:endParaRPr lang="de-DE" dirty="0"/>
          </a:p>
        </p:txBody>
      </p:sp>
      <p:sp>
        <p:nvSpPr>
          <p:cNvPr id="18" name="Rechteck 17"/>
          <p:cNvSpPr/>
          <p:nvPr/>
        </p:nvSpPr>
        <p:spPr>
          <a:xfrm>
            <a:off x="6480513" y="1371941"/>
            <a:ext cx="5515175" cy="509953"/>
          </a:xfrm>
          <a:prstGeom prst="rect">
            <a:avLst/>
          </a:prstGeom>
          <a:solidFill>
            <a:srgbClr val="5EB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6. </a:t>
            </a:r>
            <a:r>
              <a:rPr lang="de-DE" dirty="0" err="1" smtClean="0"/>
              <a:t>Wrapping</a:t>
            </a:r>
            <a:r>
              <a:rPr lang="de-DE" dirty="0" smtClean="0"/>
              <a:t> </a:t>
            </a:r>
            <a:r>
              <a:rPr lang="de-DE" dirty="0" err="1" smtClean="0"/>
              <a:t>Up</a:t>
            </a:r>
            <a:endParaRPr lang="de-DE" dirty="0"/>
          </a:p>
        </p:txBody>
      </p:sp>
      <p:sp>
        <p:nvSpPr>
          <p:cNvPr id="8" name="Textfeld 7"/>
          <p:cNvSpPr txBox="1"/>
          <p:nvPr/>
        </p:nvSpPr>
        <p:spPr>
          <a:xfrm>
            <a:off x="614508" y="2129603"/>
            <a:ext cx="5176692"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Um den optimalen Preis zu treffen gibt es in der </a:t>
            </a:r>
            <a:r>
              <a:rPr lang="de-DE" dirty="0"/>
              <a:t>M</a:t>
            </a:r>
            <a:r>
              <a:rPr lang="de-DE" dirty="0" smtClean="0"/>
              <a:t>arktforschung viele Möglichkeiten, die jedoch meist sehr aufwändig und kostenintensiv sind</a:t>
            </a:r>
          </a:p>
          <a:p>
            <a:pPr marL="285750" indent="-285750">
              <a:lnSpc>
                <a:spcPct val="150000"/>
              </a:lnSpc>
              <a:buFont typeface="Arial" panose="020B0604020202020204" pitchFamily="34" charset="0"/>
              <a:buChar char="•"/>
            </a:pPr>
            <a:r>
              <a:rPr lang="de-DE" dirty="0" smtClean="0"/>
              <a:t>Fakt ist, der optimale Preis ist derjenige, den die Kunden mit ein wenig </a:t>
            </a:r>
            <a:r>
              <a:rPr lang="de-DE" dirty="0"/>
              <a:t>Z</a:t>
            </a:r>
            <a:r>
              <a:rPr lang="de-DE" dirty="0" smtClean="0"/>
              <a:t>ähneknirschen akzeptieren</a:t>
            </a:r>
          </a:p>
          <a:p>
            <a:pPr marL="285750" indent="-285750">
              <a:lnSpc>
                <a:spcPct val="150000"/>
              </a:lnSpc>
              <a:buFont typeface="Arial" panose="020B0604020202020204" pitchFamily="34" charset="0"/>
              <a:buChar char="•"/>
            </a:pPr>
            <a:r>
              <a:rPr lang="de-DE" dirty="0" smtClean="0"/>
              <a:t>Erläutert den Teilnehmenden euer Preismodell und was eure Lösung letztendlich kosten wird</a:t>
            </a:r>
          </a:p>
          <a:p>
            <a:pPr marL="285750" indent="-285750">
              <a:lnSpc>
                <a:spcPct val="150000"/>
              </a:lnSpc>
              <a:buFont typeface="Arial" panose="020B0604020202020204" pitchFamily="34" charset="0"/>
              <a:buChar char="•"/>
            </a:pPr>
            <a:r>
              <a:rPr lang="de-DE" dirty="0" smtClean="0"/>
              <a:t>„Würden sie XX Euro für unsere Lösung XY mit den Eigenschaften XY bezahlen?“</a:t>
            </a:r>
          </a:p>
          <a:p>
            <a:pPr marL="285750" indent="-285750">
              <a:lnSpc>
                <a:spcPct val="150000"/>
              </a:lnSpc>
              <a:buFont typeface="Arial" panose="020B0604020202020204" pitchFamily="34" charset="0"/>
              <a:buChar char="•"/>
            </a:pPr>
            <a:r>
              <a:rPr lang="de-DE" dirty="0" smtClean="0"/>
              <a:t>Wichtig ist es unmittelbar auf die Reaktion zu achten, zögert der Teilnehmer? akzeptiert er den Preis sofort?</a:t>
            </a:r>
          </a:p>
          <a:p>
            <a:pPr marL="285750" indent="-285750">
              <a:lnSpc>
                <a:spcPct val="150000"/>
              </a:lnSpc>
              <a:buFont typeface="Arial" panose="020B0604020202020204" pitchFamily="34" charset="0"/>
              <a:buChar char="•"/>
            </a:pPr>
            <a:r>
              <a:rPr lang="de-DE" dirty="0" smtClean="0"/>
              <a:t>Notiert euch diese Reaktionen </a:t>
            </a:r>
            <a:endParaRPr lang="de-DE" dirty="0"/>
          </a:p>
        </p:txBody>
      </p:sp>
      <p:sp>
        <p:nvSpPr>
          <p:cNvPr id="9" name="Textfeld 8"/>
          <p:cNvSpPr txBox="1"/>
          <p:nvPr/>
        </p:nvSpPr>
        <p:spPr>
          <a:xfrm>
            <a:off x="6480513" y="2123569"/>
            <a:ext cx="5176692"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Kommt langsam zum Ende</a:t>
            </a:r>
          </a:p>
          <a:p>
            <a:pPr marL="285750" indent="-285750">
              <a:lnSpc>
                <a:spcPct val="150000"/>
              </a:lnSpc>
              <a:buFont typeface="Arial" panose="020B0604020202020204" pitchFamily="34" charset="0"/>
              <a:buChar char="•"/>
            </a:pPr>
            <a:r>
              <a:rPr lang="de-DE" dirty="0" smtClean="0"/>
              <a:t>Fragt die Teilnehmenden, ob Sie Interesse an der Lösung haben, wenn Sie am Markt erhältlich ist und ob ihr sie dann eventuell für einen weiteren </a:t>
            </a:r>
            <a:r>
              <a:rPr lang="de-DE" dirty="0"/>
              <a:t>T</a:t>
            </a:r>
            <a:r>
              <a:rPr lang="de-DE" dirty="0" smtClean="0"/>
              <a:t>est kontaktieren dürft</a:t>
            </a:r>
          </a:p>
          <a:p>
            <a:pPr marL="285750" indent="-285750">
              <a:lnSpc>
                <a:spcPct val="150000"/>
              </a:lnSpc>
              <a:buFont typeface="Arial" panose="020B0604020202020204" pitchFamily="34" charset="0"/>
              <a:buChar char="•"/>
            </a:pPr>
            <a:r>
              <a:rPr lang="de-DE" dirty="0" smtClean="0"/>
              <a:t>Fragt ebenso, ob es sie vielleicht weitere Personen kenne die Interesse an so einer Lösung haben, da ihr gerne noch mehr Feedback sammeln möchtet</a:t>
            </a:r>
          </a:p>
          <a:p>
            <a:pPr marL="285750" indent="-285750">
              <a:lnSpc>
                <a:spcPct val="150000"/>
              </a:lnSpc>
              <a:buFont typeface="Arial" panose="020B0604020202020204" pitchFamily="34" charset="0"/>
              <a:buChar char="•"/>
            </a:pPr>
            <a:r>
              <a:rPr lang="de-DE" dirty="0" smtClean="0"/>
              <a:t>Dank und Verabschiedung</a:t>
            </a:r>
          </a:p>
          <a:p>
            <a:pPr marL="285750" indent="-285750">
              <a:lnSpc>
                <a:spcPct val="150000"/>
              </a:lnSpc>
              <a:buFont typeface="Arial" panose="020B0604020202020204" pitchFamily="34" charset="0"/>
              <a:buChar char="•"/>
            </a:pPr>
            <a:r>
              <a:rPr lang="de-DE" dirty="0" smtClean="0"/>
              <a:t>Notiert euch die Antworten und geht die Notizen nochmal durch, so dass ihr nichts vergesst</a:t>
            </a:r>
            <a:endParaRPr lang="de-DE" dirty="0"/>
          </a:p>
        </p:txBody>
      </p:sp>
    </p:spTree>
    <p:extLst>
      <p:ext uri="{BB962C8B-B14F-4D97-AF65-F5344CB8AC3E}">
        <p14:creationId xmlns:p14="http://schemas.microsoft.com/office/powerpoint/2010/main" val="2332214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5504872" y="0"/>
            <a:ext cx="6687127"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6539343" y="4254361"/>
            <a:ext cx="4839855" cy="1754286"/>
          </a:xfrm>
          <a:prstGeom prst="rect">
            <a:avLst/>
          </a:prstGeom>
          <a:noFill/>
          <a:ln>
            <a:noFill/>
          </a:ln>
        </p:spPr>
        <p:txBody>
          <a:bodyPr spcFirstLastPara="1" wrap="square" lIns="91425" tIns="45700" rIns="91425" bIns="45700" anchor="t" anchorCtr="0">
            <a:spAutoFit/>
          </a:bodyPr>
          <a:lstStyle/>
          <a:p>
            <a:pPr lvl="0" algn="ctr">
              <a:buSzPts val="2800"/>
            </a:pPr>
            <a:r>
              <a:rPr lang="de-DE" sz="3600" b="1" dirty="0">
                <a:solidFill>
                  <a:schemeClr val="lt1"/>
                </a:solidFill>
                <a:latin typeface="Poppins"/>
                <a:ea typeface="Poppins"/>
                <a:cs typeface="Poppins"/>
                <a:sym typeface="Poppins"/>
              </a:rPr>
              <a:t>Was sollte unbedingt beachtet werden?</a:t>
            </a: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6661384" y="1646153"/>
            <a:ext cx="4851069" cy="2406315"/>
          </a:xfrm>
          <a:prstGeom prst="rect">
            <a:avLst/>
          </a:prstGeom>
          <a:noFill/>
          <a:ln>
            <a:noFill/>
          </a:ln>
        </p:spPr>
      </p:pic>
      <p:pic>
        <p:nvPicPr>
          <p:cNvPr id="82" name="Google Shape;82;p1" descr="white and black laptop"/>
          <p:cNvPicPr preferRelativeResize="0"/>
          <p:nvPr/>
        </p:nvPicPr>
        <p:blipFill rotWithShape="1">
          <a:blip r:embed="rId4">
            <a:alphaModFix/>
          </a:blip>
          <a:srcRect/>
          <a:stretch/>
        </p:blipFill>
        <p:spPr>
          <a:xfrm>
            <a:off x="0" y="0"/>
            <a:ext cx="5504873" cy="6869137"/>
          </a:xfrm>
          <a:prstGeom prst="rect">
            <a:avLst/>
          </a:prstGeom>
          <a:noFill/>
          <a:ln>
            <a:noFill/>
          </a:ln>
        </p:spPr>
      </p:pic>
    </p:spTree>
    <p:extLst>
      <p:ext uri="{BB962C8B-B14F-4D97-AF65-F5344CB8AC3E}">
        <p14:creationId xmlns:p14="http://schemas.microsoft.com/office/powerpoint/2010/main" val="2695231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5. Was sollte unbedingt beachtet werden? </a:t>
            </a:r>
          </a:p>
        </p:txBody>
      </p:sp>
      <p:sp>
        <p:nvSpPr>
          <p:cNvPr id="2" name="Rechteck 1"/>
          <p:cNvSpPr/>
          <p:nvPr/>
        </p:nvSpPr>
        <p:spPr>
          <a:xfrm>
            <a:off x="433405" y="1355827"/>
            <a:ext cx="8130303" cy="4370427"/>
          </a:xfrm>
          <a:prstGeom prst="rect">
            <a:avLst/>
          </a:prstGeom>
        </p:spPr>
        <p:txBody>
          <a:bodyPr wrap="square">
            <a:spAutoFit/>
          </a:bodyPr>
          <a:lstStyle/>
          <a:p>
            <a:r>
              <a:rPr lang="de-DE" sz="2000" b="1" dirty="0" smtClean="0">
                <a:latin typeface="+mj-lt"/>
              </a:rPr>
              <a:t>Regeln für das Solution Interview</a:t>
            </a:r>
          </a:p>
          <a:p>
            <a:endParaRPr lang="de-DE" sz="2000" b="1" dirty="0">
              <a:latin typeface="+mj-lt"/>
            </a:endParaRPr>
          </a:p>
          <a:p>
            <a:pPr marL="342900" indent="-342900">
              <a:spcAft>
                <a:spcPts val="1200"/>
              </a:spcAft>
              <a:buFont typeface="Arial" panose="020B0604020202020204" pitchFamily="34" charset="0"/>
              <a:buChar char="•"/>
            </a:pPr>
            <a:r>
              <a:rPr lang="de-DE" dirty="0" smtClean="0">
                <a:latin typeface="+mj-lt"/>
              </a:rPr>
              <a:t>Die </a:t>
            </a:r>
            <a:r>
              <a:rPr lang="de-DE" b="1" dirty="0" smtClean="0">
                <a:latin typeface="+mj-lt"/>
              </a:rPr>
              <a:t>Demo sollte später realistisch umgesetzt werden können</a:t>
            </a:r>
            <a:r>
              <a:rPr lang="de-DE" dirty="0" smtClean="0">
                <a:latin typeface="+mj-lt"/>
              </a:rPr>
              <a:t>, sonst führt es zu Enttäuschungen wenn der Kunde später nicht das bekommt was er erwartet hat </a:t>
            </a:r>
          </a:p>
          <a:p>
            <a:pPr marL="342900" indent="-342900">
              <a:spcAft>
                <a:spcPts val="1200"/>
              </a:spcAft>
              <a:buFont typeface="Arial" panose="020B0604020202020204" pitchFamily="34" charset="0"/>
              <a:buChar char="•"/>
            </a:pPr>
            <a:r>
              <a:rPr lang="de-DE" dirty="0" smtClean="0">
                <a:latin typeface="+mj-lt"/>
              </a:rPr>
              <a:t>Die </a:t>
            </a:r>
            <a:r>
              <a:rPr lang="de-DE" b="1" dirty="0" smtClean="0">
                <a:latin typeface="+mj-lt"/>
              </a:rPr>
              <a:t>Demo sollte real aussehen</a:t>
            </a:r>
            <a:r>
              <a:rPr lang="de-DE" dirty="0" smtClean="0">
                <a:latin typeface="+mj-lt"/>
              </a:rPr>
              <a:t>, um beim Kunden Vertrauen aufzubauen und den Test so zielgerichtet wie möglich durchführen zu können und valide Ergebnisse zu erhalten</a:t>
            </a:r>
          </a:p>
          <a:p>
            <a:pPr marL="342900" indent="-342900">
              <a:spcAft>
                <a:spcPts val="1200"/>
              </a:spcAft>
              <a:buFont typeface="Arial" panose="020B0604020202020204" pitchFamily="34" charset="0"/>
              <a:buChar char="•"/>
            </a:pPr>
            <a:r>
              <a:rPr lang="de-DE" dirty="0" smtClean="0">
                <a:latin typeface="+mj-lt"/>
              </a:rPr>
              <a:t>Die </a:t>
            </a:r>
            <a:r>
              <a:rPr lang="de-DE" b="1" dirty="0" smtClean="0">
                <a:latin typeface="+mj-lt"/>
              </a:rPr>
              <a:t>Lösung sollte vom Team selbst erstellt werden</a:t>
            </a:r>
            <a:r>
              <a:rPr lang="de-DE" dirty="0" smtClean="0">
                <a:latin typeface="+mj-lt"/>
              </a:rPr>
              <a:t>, um schnelle Iterationsschleifen zu ermöglichen</a:t>
            </a:r>
          </a:p>
          <a:p>
            <a:pPr marL="342900" indent="-342900">
              <a:spcAft>
                <a:spcPts val="1200"/>
              </a:spcAft>
              <a:buFont typeface="Arial" panose="020B0604020202020204" pitchFamily="34" charset="0"/>
              <a:buChar char="•"/>
            </a:pPr>
            <a:r>
              <a:rPr lang="de-DE" dirty="0" smtClean="0">
                <a:latin typeface="+mj-lt"/>
              </a:rPr>
              <a:t>Bei der </a:t>
            </a:r>
            <a:r>
              <a:rPr lang="de-DE" b="1" dirty="0" smtClean="0">
                <a:latin typeface="+mj-lt"/>
              </a:rPr>
              <a:t>Demo sollte so wenig wie möglich Müll produziert werden</a:t>
            </a:r>
            <a:r>
              <a:rPr lang="de-DE" dirty="0" smtClean="0">
                <a:latin typeface="+mj-lt"/>
              </a:rPr>
              <a:t>, das heißt wenn die Umsetzung der Lösung/ des Prototyps nicht dem finalen Produkt entspricht, sollte es vermieden werden zu viel Aufwand dafür zu verwenden</a:t>
            </a:r>
          </a:p>
          <a:p>
            <a:pPr marL="342900" indent="-342900">
              <a:spcAft>
                <a:spcPts val="1200"/>
              </a:spcAft>
              <a:buFont typeface="Arial" panose="020B0604020202020204" pitchFamily="34" charset="0"/>
              <a:buChar char="•"/>
            </a:pPr>
            <a:r>
              <a:rPr lang="de-DE" b="1" dirty="0" smtClean="0">
                <a:latin typeface="+mj-lt"/>
              </a:rPr>
              <a:t>Texte und Daten sollten real aussehen</a:t>
            </a:r>
            <a:r>
              <a:rPr lang="de-DE" dirty="0" smtClean="0">
                <a:latin typeface="+mj-lt"/>
              </a:rPr>
              <a:t>, um die Illusion einer realen Lösung zu gewährleisten </a:t>
            </a:r>
          </a:p>
          <a:p>
            <a:pPr marL="342900" indent="-342900">
              <a:buFont typeface="Arial" panose="020B0604020202020204" pitchFamily="34" charset="0"/>
              <a:buChar char="•"/>
            </a:pPr>
            <a:endParaRPr lang="de-DE" sz="2000" b="1" dirty="0">
              <a:latin typeface="+mj-lt"/>
            </a:endParaRPr>
          </a:p>
          <a:p>
            <a:endParaRPr lang="de-DE" dirty="0" smtClean="0">
              <a:latin typeface="+mj-lt"/>
            </a:endParaRPr>
          </a:p>
          <a:p>
            <a:pPr marL="285750" indent="-285750">
              <a:spcAft>
                <a:spcPts val="1200"/>
              </a:spcAft>
              <a:buFont typeface="Arial" panose="020B0604020202020204" pitchFamily="34" charset="0"/>
              <a:buChar char="•"/>
            </a:pPr>
            <a:endParaRPr lang="de-DE" dirty="0"/>
          </a:p>
        </p:txBody>
      </p:sp>
      <p:pic>
        <p:nvPicPr>
          <p:cNvPr id="2056" name="Picture 8" descr="Job Interview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282" y="26218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114704" y="6464358"/>
            <a:ext cx="3261542" cy="307777"/>
          </a:xfrm>
          <a:prstGeom prst="rect">
            <a:avLst/>
          </a:prstGeom>
        </p:spPr>
        <p:txBody>
          <a:bodyPr wrap="square">
            <a:spAutoFit/>
          </a:bodyPr>
          <a:lstStyle/>
          <a:p>
            <a:r>
              <a:rPr lang="de-DE" dirty="0" smtClean="0"/>
              <a:t>Quelle: </a:t>
            </a:r>
            <a:r>
              <a:rPr lang="de-DE" dirty="0" err="1" smtClean="0"/>
              <a:t>Maurya</a:t>
            </a:r>
            <a:r>
              <a:rPr lang="de-DE" dirty="0" smtClean="0"/>
              <a:t> (2015)</a:t>
            </a:r>
            <a:endParaRPr lang="de-DE" dirty="0"/>
          </a:p>
        </p:txBody>
      </p:sp>
    </p:spTree>
    <p:extLst>
      <p:ext uri="{BB962C8B-B14F-4D97-AF65-F5344CB8AC3E}">
        <p14:creationId xmlns:p14="http://schemas.microsoft.com/office/powerpoint/2010/main" val="697684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5504872" y="0"/>
            <a:ext cx="6687127"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6539343" y="4254361"/>
            <a:ext cx="4839855" cy="646290"/>
          </a:xfrm>
          <a:prstGeom prst="rect">
            <a:avLst/>
          </a:prstGeom>
          <a:noFill/>
          <a:ln>
            <a:noFill/>
          </a:ln>
        </p:spPr>
        <p:txBody>
          <a:bodyPr spcFirstLastPara="1" wrap="square" lIns="91425" tIns="45700" rIns="91425" bIns="45700" anchor="t" anchorCtr="0">
            <a:spAutoFit/>
          </a:bodyPr>
          <a:lstStyle/>
          <a:p>
            <a:pPr lvl="0" algn="ctr">
              <a:buSzPts val="2800"/>
            </a:pPr>
            <a:r>
              <a:rPr lang="de-DE" sz="3600" b="1" dirty="0" smtClean="0">
                <a:solidFill>
                  <a:schemeClr val="lt1"/>
                </a:solidFill>
                <a:latin typeface="Poppins"/>
                <a:ea typeface="Poppins"/>
                <a:cs typeface="Poppins"/>
                <a:sym typeface="Poppins"/>
              </a:rPr>
              <a:t>Viel Erfolg!</a:t>
            </a:r>
            <a:endParaRPr lang="de-DE" sz="3600" b="1" dirty="0">
              <a:solidFill>
                <a:schemeClr val="lt1"/>
              </a:solidFill>
              <a:latin typeface="Poppins"/>
              <a:ea typeface="Poppins"/>
              <a:cs typeface="Poppins"/>
              <a:sym typeface="Poppins"/>
            </a:endParaRP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6661384" y="1646153"/>
            <a:ext cx="4851069" cy="2406315"/>
          </a:xfrm>
          <a:prstGeom prst="rect">
            <a:avLst/>
          </a:prstGeom>
          <a:noFill/>
          <a:ln>
            <a:noFill/>
          </a:ln>
        </p:spPr>
      </p:pic>
      <p:pic>
        <p:nvPicPr>
          <p:cNvPr id="82" name="Google Shape;82;p1" descr="white and black laptop"/>
          <p:cNvPicPr preferRelativeResize="0"/>
          <p:nvPr/>
        </p:nvPicPr>
        <p:blipFill rotWithShape="1">
          <a:blip r:embed="rId4">
            <a:alphaModFix/>
          </a:blip>
          <a:srcRect/>
          <a:stretch/>
        </p:blipFill>
        <p:spPr>
          <a:xfrm>
            <a:off x="0" y="0"/>
            <a:ext cx="5504873" cy="6869137"/>
          </a:xfrm>
          <a:prstGeom prst="rect">
            <a:avLst/>
          </a:prstGeom>
          <a:noFill/>
          <a:ln>
            <a:noFill/>
          </a:ln>
        </p:spPr>
      </p:pic>
    </p:spTree>
    <p:extLst>
      <p:ext uri="{BB962C8B-B14F-4D97-AF65-F5344CB8AC3E}">
        <p14:creationId xmlns:p14="http://schemas.microsoft.com/office/powerpoint/2010/main" val="18627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76785" y="181820"/>
            <a:ext cx="711356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dirty="0" smtClean="0">
                <a:solidFill>
                  <a:schemeClr val="lt1"/>
                </a:solidFill>
                <a:latin typeface="Poppins"/>
                <a:ea typeface="Poppins"/>
                <a:cs typeface="Poppins"/>
                <a:sym typeface="Poppins"/>
              </a:rPr>
              <a:t>Inhalt</a:t>
            </a:r>
            <a:endParaRPr b="1" i="0" u="none" strike="noStrike" cap="none" dirty="0">
              <a:solidFill>
                <a:schemeClr val="lt1"/>
              </a:solidFill>
              <a:latin typeface="Poppins"/>
              <a:ea typeface="Poppins"/>
              <a:cs typeface="Poppins"/>
              <a:sym typeface="Poppins"/>
            </a:endParaRPr>
          </a:p>
        </p:txBody>
      </p:sp>
      <p:graphicFrame>
        <p:nvGraphicFramePr>
          <p:cNvPr id="2" name="Tabelle 1"/>
          <p:cNvGraphicFramePr>
            <a:graphicFrameLocks noGrp="1"/>
          </p:cNvGraphicFramePr>
          <p:nvPr>
            <p:extLst>
              <p:ext uri="{D42A27DB-BD31-4B8C-83A1-F6EECF244321}">
                <p14:modId xmlns:p14="http://schemas.microsoft.com/office/powerpoint/2010/main" val="4278456423"/>
              </p:ext>
            </p:extLst>
          </p:nvPr>
        </p:nvGraphicFramePr>
        <p:xfrm>
          <a:off x="500183" y="1550084"/>
          <a:ext cx="9937859" cy="3360955"/>
        </p:xfrm>
        <a:graphic>
          <a:graphicData uri="http://schemas.openxmlformats.org/drawingml/2006/table">
            <a:tbl>
              <a:tblPr firstRow="1" bandRow="1">
                <a:tableStyleId>{2D5ABB26-0587-4C30-8999-92F81FD0307C}</a:tableStyleId>
              </a:tblPr>
              <a:tblGrid>
                <a:gridCol w="477730">
                  <a:extLst>
                    <a:ext uri="{9D8B030D-6E8A-4147-A177-3AD203B41FA5}">
                      <a16:colId xmlns:a16="http://schemas.microsoft.com/office/drawing/2014/main" val="4230138765"/>
                    </a:ext>
                  </a:extLst>
                </a:gridCol>
                <a:gridCol w="9460129">
                  <a:extLst>
                    <a:ext uri="{9D8B030D-6E8A-4147-A177-3AD203B41FA5}">
                      <a16:colId xmlns:a16="http://schemas.microsoft.com/office/drawing/2014/main" val="912283076"/>
                    </a:ext>
                  </a:extLst>
                </a:gridCol>
              </a:tblGrid>
              <a:tr h="672191">
                <a:tc>
                  <a:txBody>
                    <a:bodyPr/>
                    <a:lstStyle/>
                    <a:p>
                      <a:pPr algn="ctr"/>
                      <a:r>
                        <a:rPr lang="de-DE" sz="2400" dirty="0" smtClean="0"/>
                        <a:t>1. </a:t>
                      </a:r>
                      <a:endParaRPr lang="de-DE" sz="2400" dirty="0"/>
                    </a:p>
                  </a:txBody>
                  <a:tcPr>
                    <a:lnL>
                      <a:noFill/>
                    </a:lnL>
                    <a:lnR>
                      <a:noFill/>
                    </a:lnR>
                    <a:lnT>
                      <a:noFill/>
                    </a:lnT>
                    <a:lnB>
                      <a:noFill/>
                    </a:lnB>
                    <a:lnTlToBr w="12700" cmpd="sng">
                      <a:noFill/>
                      <a:prstDash val="solid"/>
                    </a:lnTlToBr>
                    <a:lnBlToTr w="12700" cmpd="sng">
                      <a:noFill/>
                      <a:prstDash val="solid"/>
                    </a:lnBlToTr>
                  </a:tcPr>
                </a:tc>
                <a:tc>
                  <a:txBody>
                    <a:bodyPr/>
                    <a:lstStyle/>
                    <a:p>
                      <a:r>
                        <a:rPr lang="de-DE" sz="2400" dirty="0" smtClean="0"/>
                        <a:t>Ausgangsbasis</a:t>
                      </a:r>
                      <a:endParaRPr lang="de-DE" sz="24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3926051"/>
                  </a:ext>
                </a:extLst>
              </a:tr>
              <a:tr h="672191">
                <a:tc>
                  <a:txBody>
                    <a:bodyPr/>
                    <a:lstStyle/>
                    <a:p>
                      <a:pPr algn="ctr"/>
                      <a:r>
                        <a:rPr lang="de-DE" sz="2400" dirty="0" smtClean="0"/>
                        <a:t>2.</a:t>
                      </a:r>
                      <a:endParaRPr lang="de-DE" sz="2400" dirty="0"/>
                    </a:p>
                  </a:txBody>
                  <a:tcPr>
                    <a:lnL>
                      <a:noFill/>
                    </a:lnL>
                    <a:lnR>
                      <a:noFill/>
                    </a:lnR>
                    <a:lnT>
                      <a:noFill/>
                    </a:lnT>
                    <a:lnB>
                      <a:noFill/>
                    </a:lnB>
                    <a:lnTlToBr w="12700" cmpd="sng">
                      <a:noFill/>
                      <a:prstDash val="solid"/>
                    </a:lnTlToBr>
                    <a:lnBlToTr w="12700" cmpd="sng">
                      <a:noFill/>
                      <a:prstDash val="solid"/>
                    </a:lnBlToTr>
                  </a:tcPr>
                </a:tc>
                <a:tc>
                  <a:txBody>
                    <a:bodyPr/>
                    <a:lstStyle/>
                    <a:p>
                      <a:r>
                        <a:rPr lang="de-DE" sz="2400" dirty="0" smtClean="0"/>
                        <a:t>Was ist ein Solution Interview?</a:t>
                      </a:r>
                      <a:endParaRPr lang="de-DE" sz="24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6956902"/>
                  </a:ext>
                </a:extLst>
              </a:tr>
              <a:tr h="672191">
                <a:tc>
                  <a:txBody>
                    <a:bodyPr/>
                    <a:lstStyle/>
                    <a:p>
                      <a:pPr algn="ctr"/>
                      <a:r>
                        <a:rPr lang="de-DE" sz="2400" dirty="0" smtClean="0"/>
                        <a:t>3.</a:t>
                      </a:r>
                      <a:endParaRPr lang="de-DE" sz="2400" dirty="0"/>
                    </a:p>
                  </a:txBody>
                  <a:tcPr>
                    <a:lnL>
                      <a:noFill/>
                    </a:lnL>
                    <a:lnR>
                      <a:noFill/>
                    </a:lnR>
                    <a:lnT>
                      <a:noFill/>
                    </a:lnT>
                    <a:lnB>
                      <a:noFill/>
                    </a:lnB>
                    <a:lnTlToBr w="12700" cmpd="sng">
                      <a:noFill/>
                      <a:prstDash val="solid"/>
                    </a:lnTlToBr>
                    <a:lnBlToTr w="12700" cmpd="sng">
                      <a:noFill/>
                      <a:prstDash val="solid"/>
                    </a:lnBlToTr>
                  </a:tcPr>
                </a:tc>
                <a:tc>
                  <a:txBody>
                    <a:bodyPr/>
                    <a:lstStyle/>
                    <a:p>
                      <a:r>
                        <a:rPr lang="de-DE" sz="2400" dirty="0" smtClean="0"/>
                        <a:t>Wen</a:t>
                      </a:r>
                      <a:r>
                        <a:rPr lang="de-DE" sz="2400" baseline="0" dirty="0" smtClean="0"/>
                        <a:t> befrage ich bei einem Solution Interview?</a:t>
                      </a:r>
                      <a:endParaRPr lang="de-DE" sz="24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03745881"/>
                  </a:ext>
                </a:extLst>
              </a:tr>
              <a:tr h="672191">
                <a:tc>
                  <a:txBody>
                    <a:bodyPr/>
                    <a:lstStyle/>
                    <a:p>
                      <a:pPr algn="ctr"/>
                      <a:r>
                        <a:rPr lang="de-DE" sz="2400" dirty="0" smtClean="0"/>
                        <a:t>4.</a:t>
                      </a:r>
                      <a:endParaRPr lang="de-DE" sz="2400" dirty="0"/>
                    </a:p>
                  </a:txBody>
                  <a:tcPr>
                    <a:lnL>
                      <a:noFill/>
                    </a:lnL>
                    <a:lnR>
                      <a:noFill/>
                    </a:lnR>
                    <a:lnT>
                      <a:noFill/>
                    </a:lnT>
                    <a:lnB>
                      <a:noFill/>
                    </a:lnB>
                    <a:lnTlToBr w="12700" cmpd="sng">
                      <a:noFill/>
                      <a:prstDash val="solid"/>
                    </a:lnTlToBr>
                    <a:lnBlToTr w="12700" cmpd="sng">
                      <a:noFill/>
                      <a:prstDash val="solid"/>
                    </a:lnBlToTr>
                  </a:tcPr>
                </a:tc>
                <a:tc>
                  <a:txBody>
                    <a:bodyPr/>
                    <a:lstStyle/>
                    <a:p>
                      <a:r>
                        <a:rPr lang="de-DE" sz="2400" baseline="0" dirty="0" smtClean="0"/>
                        <a:t>Wie baue ich ein Solution Interview auf?</a:t>
                      </a:r>
                      <a:endParaRPr lang="de-DE" sz="24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8948965"/>
                  </a:ext>
                </a:extLst>
              </a:tr>
              <a:tr h="672191">
                <a:tc>
                  <a:txBody>
                    <a:bodyPr/>
                    <a:lstStyle/>
                    <a:p>
                      <a:pPr algn="ctr"/>
                      <a:r>
                        <a:rPr lang="de-DE" sz="2400" dirty="0" smtClean="0"/>
                        <a:t>5.</a:t>
                      </a:r>
                      <a:endParaRPr lang="de-DE" sz="2400" dirty="0"/>
                    </a:p>
                  </a:txBody>
                  <a:tcPr>
                    <a:lnL>
                      <a:noFill/>
                    </a:lnL>
                    <a:lnR>
                      <a:noFill/>
                    </a:lnR>
                    <a:lnT>
                      <a:noFill/>
                    </a:lnT>
                    <a:lnB>
                      <a:noFill/>
                    </a:lnB>
                    <a:lnTlToBr w="12700" cmpd="sng">
                      <a:noFill/>
                      <a:prstDash val="solid"/>
                    </a:lnTlToBr>
                    <a:lnBlToTr w="12700" cmpd="sng">
                      <a:noFill/>
                      <a:prstDash val="solid"/>
                    </a:lnBlToTr>
                  </a:tcPr>
                </a:tc>
                <a:tc>
                  <a:txBody>
                    <a:bodyPr/>
                    <a:lstStyle/>
                    <a:p>
                      <a:r>
                        <a:rPr lang="de-DE" sz="2400" dirty="0" smtClean="0"/>
                        <a:t>Was sollte unbedingt beachtet werden?</a:t>
                      </a:r>
                      <a:endParaRPr lang="de-DE" sz="24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2888269"/>
                  </a:ext>
                </a:extLst>
              </a:tr>
            </a:tbl>
          </a:graphicData>
        </a:graphic>
      </p:graphicFrame>
    </p:spTree>
    <p:extLst>
      <p:ext uri="{BB962C8B-B14F-4D97-AF65-F5344CB8AC3E}">
        <p14:creationId xmlns:p14="http://schemas.microsoft.com/office/powerpoint/2010/main" val="3684540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5504872" y="0"/>
            <a:ext cx="6687127"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6539343" y="4254361"/>
            <a:ext cx="4839855" cy="646290"/>
          </a:xfrm>
          <a:prstGeom prst="rect">
            <a:avLst/>
          </a:prstGeom>
          <a:noFill/>
          <a:ln>
            <a:noFill/>
          </a:ln>
        </p:spPr>
        <p:txBody>
          <a:bodyPr spcFirstLastPara="1" wrap="square" lIns="91425" tIns="45700" rIns="91425" bIns="45700" anchor="t" anchorCtr="0">
            <a:spAutoFit/>
          </a:bodyPr>
          <a:lstStyle/>
          <a:p>
            <a:pPr lvl="0" algn="ctr">
              <a:buSzPts val="2800"/>
            </a:pPr>
            <a:r>
              <a:rPr lang="de-DE" sz="3600" b="1" dirty="0" smtClean="0">
                <a:solidFill>
                  <a:schemeClr val="lt1"/>
                </a:solidFill>
                <a:latin typeface="Poppins"/>
                <a:ea typeface="Poppins"/>
                <a:cs typeface="Poppins"/>
                <a:sym typeface="Poppins"/>
              </a:rPr>
              <a:t>Ausgangsbasis</a:t>
            </a:r>
            <a:endParaRPr lang="de-DE" sz="3600" b="1" dirty="0">
              <a:solidFill>
                <a:schemeClr val="lt1"/>
              </a:solidFill>
              <a:latin typeface="Poppins"/>
              <a:ea typeface="Poppins"/>
              <a:cs typeface="Poppins"/>
              <a:sym typeface="Poppins"/>
            </a:endParaRP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6661384" y="1646153"/>
            <a:ext cx="4851069" cy="2406315"/>
          </a:xfrm>
          <a:prstGeom prst="rect">
            <a:avLst/>
          </a:prstGeom>
          <a:noFill/>
          <a:ln>
            <a:noFill/>
          </a:ln>
        </p:spPr>
      </p:pic>
      <p:pic>
        <p:nvPicPr>
          <p:cNvPr id="82" name="Google Shape;82;p1" descr="white and black laptop"/>
          <p:cNvPicPr preferRelativeResize="0"/>
          <p:nvPr/>
        </p:nvPicPr>
        <p:blipFill rotWithShape="1">
          <a:blip r:embed="rId4">
            <a:alphaModFix/>
          </a:blip>
          <a:srcRect/>
          <a:stretch/>
        </p:blipFill>
        <p:spPr>
          <a:xfrm>
            <a:off x="0" y="0"/>
            <a:ext cx="5504873" cy="6869137"/>
          </a:xfrm>
          <a:prstGeom prst="rect">
            <a:avLst/>
          </a:prstGeom>
          <a:noFill/>
          <a:ln>
            <a:noFill/>
          </a:ln>
        </p:spPr>
      </p:pic>
    </p:spTree>
    <p:extLst>
      <p:ext uri="{BB962C8B-B14F-4D97-AF65-F5344CB8AC3E}">
        <p14:creationId xmlns:p14="http://schemas.microsoft.com/office/powerpoint/2010/main" val="2977601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7"/>
            <a:ext cx="11803405"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smtClean="0">
                <a:solidFill>
                  <a:schemeClr val="lt1"/>
                </a:solidFill>
                <a:latin typeface="Poppins"/>
                <a:ea typeface="Poppins"/>
                <a:cs typeface="Poppins"/>
                <a:sym typeface="Poppins"/>
              </a:rPr>
              <a:t>1</a:t>
            </a:r>
            <a:r>
              <a:rPr lang="de-DE" sz="2800" b="1" dirty="0">
                <a:solidFill>
                  <a:schemeClr val="lt1"/>
                </a:solidFill>
                <a:latin typeface="Poppins"/>
                <a:ea typeface="Poppins"/>
                <a:cs typeface="Poppins"/>
                <a:sym typeface="Poppins"/>
              </a:rPr>
              <a:t>. Ausgangsbasis</a:t>
            </a:r>
          </a:p>
        </p:txBody>
      </p:sp>
      <p:sp>
        <p:nvSpPr>
          <p:cNvPr id="2" name="Rechteck 1"/>
          <p:cNvSpPr/>
          <p:nvPr/>
        </p:nvSpPr>
        <p:spPr>
          <a:xfrm>
            <a:off x="459782" y="1364619"/>
            <a:ext cx="11242780" cy="4708981"/>
          </a:xfrm>
          <a:prstGeom prst="rect">
            <a:avLst/>
          </a:prstGeom>
        </p:spPr>
        <p:txBody>
          <a:bodyPr wrap="square">
            <a:spAutoFit/>
          </a:bodyPr>
          <a:lstStyle/>
          <a:p>
            <a:r>
              <a:rPr lang="de-DE" sz="2000" b="1" dirty="0" smtClean="0">
                <a:latin typeface="+mj-lt"/>
              </a:rPr>
              <a:t>Was solltet ihr mitbringen, bevor ihr mit den Solution Interviews startet?</a:t>
            </a:r>
            <a:endParaRPr lang="de-DE" sz="2000" b="1" dirty="0">
              <a:latin typeface="+mj-lt"/>
            </a:endParaRPr>
          </a:p>
          <a:p>
            <a:endParaRPr lang="de-DE" dirty="0" smtClean="0">
              <a:latin typeface="+mj-lt"/>
            </a:endParaRPr>
          </a:p>
          <a:p>
            <a:endParaRPr lang="de-DE" dirty="0">
              <a:latin typeface="+mj-lt"/>
            </a:endParaRPr>
          </a:p>
          <a:p>
            <a:endParaRPr lang="de-DE" dirty="0" smtClean="0">
              <a:latin typeface="+mj-lt"/>
            </a:endParaRPr>
          </a:p>
          <a:p>
            <a:r>
              <a:rPr lang="de-DE" dirty="0">
                <a:latin typeface="+mj-lt"/>
              </a:rPr>
              <a:t>	</a:t>
            </a:r>
            <a:r>
              <a:rPr lang="de-DE" dirty="0" smtClean="0">
                <a:latin typeface="+mj-lt"/>
              </a:rPr>
              <a:t> Kundenprobleme, identifiziert, priorisiert und validiert durch Probleminterviews</a:t>
            </a:r>
          </a:p>
          <a:p>
            <a:endParaRPr lang="de-DE" dirty="0">
              <a:latin typeface="+mj-lt"/>
            </a:endParaRPr>
          </a:p>
          <a:p>
            <a:r>
              <a:rPr lang="de-DE" dirty="0" smtClean="0">
                <a:latin typeface="+mj-lt"/>
              </a:rPr>
              <a:t>		</a:t>
            </a:r>
          </a:p>
          <a:p>
            <a:endParaRPr lang="de-DE" dirty="0" smtClean="0">
              <a:latin typeface="+mj-lt"/>
            </a:endParaRPr>
          </a:p>
          <a:p>
            <a:r>
              <a:rPr lang="de-DE" dirty="0">
                <a:latin typeface="+mj-lt"/>
              </a:rPr>
              <a:t>	</a:t>
            </a:r>
            <a:r>
              <a:rPr lang="de-DE" dirty="0" smtClean="0">
                <a:latin typeface="+mj-lt"/>
              </a:rPr>
              <a:t>Priorisierte Lösungsalternativen</a:t>
            </a:r>
          </a:p>
          <a:p>
            <a:endParaRPr lang="de-DE" dirty="0">
              <a:latin typeface="+mj-lt"/>
            </a:endParaRPr>
          </a:p>
          <a:p>
            <a:endParaRPr lang="de-DE" dirty="0" smtClean="0">
              <a:latin typeface="+mj-lt"/>
            </a:endParaRPr>
          </a:p>
          <a:p>
            <a:endParaRPr lang="de-DE" dirty="0">
              <a:latin typeface="+mj-lt"/>
            </a:endParaRPr>
          </a:p>
          <a:p>
            <a:r>
              <a:rPr lang="de-DE" dirty="0" smtClean="0">
                <a:latin typeface="+mj-lt"/>
              </a:rPr>
              <a:t>	Demo zur Darstellung eurer priorisierten </a:t>
            </a:r>
            <a:r>
              <a:rPr lang="de-DE" dirty="0">
                <a:latin typeface="+mj-lt"/>
              </a:rPr>
              <a:t>Lösungsalternative </a:t>
            </a:r>
            <a:r>
              <a:rPr lang="de-DE" dirty="0" smtClean="0">
                <a:latin typeface="+mj-lt"/>
              </a:rPr>
              <a:t>(Video</a:t>
            </a:r>
            <a:r>
              <a:rPr lang="de-DE" dirty="0">
                <a:latin typeface="+mj-lt"/>
              </a:rPr>
              <a:t>, Skizzen, </a:t>
            </a:r>
            <a:r>
              <a:rPr lang="de-DE" dirty="0" smtClean="0">
                <a:latin typeface="+mj-lt"/>
              </a:rPr>
              <a:t>Demo-Software, Click-Dummy, </a:t>
            </a:r>
            <a:r>
              <a:rPr lang="de-DE" dirty="0" err="1" smtClean="0">
                <a:latin typeface="+mj-lt"/>
              </a:rPr>
              <a:t>phy</a:t>
            </a:r>
            <a:r>
              <a:rPr lang="de-DE" dirty="0" smtClean="0">
                <a:latin typeface="+mj-lt"/>
              </a:rPr>
              <a:t>)</a:t>
            </a:r>
            <a:endParaRPr lang="de-DE" dirty="0">
              <a:latin typeface="+mj-lt"/>
            </a:endParaRPr>
          </a:p>
          <a:p>
            <a:r>
              <a:rPr lang="de-DE" dirty="0" smtClean="0">
                <a:latin typeface="+mj-lt"/>
              </a:rPr>
              <a:t>	</a:t>
            </a:r>
          </a:p>
          <a:p>
            <a:endParaRPr lang="de-DE" dirty="0" smtClean="0">
              <a:latin typeface="+mj-lt"/>
            </a:endParaRPr>
          </a:p>
          <a:p>
            <a:endParaRPr lang="de-DE" dirty="0">
              <a:latin typeface="+mj-lt"/>
            </a:endParaRPr>
          </a:p>
          <a:p>
            <a:r>
              <a:rPr lang="de-DE" dirty="0" smtClean="0">
                <a:latin typeface="+mj-lt"/>
              </a:rPr>
              <a:t>	Early </a:t>
            </a:r>
            <a:r>
              <a:rPr lang="de-DE" dirty="0" err="1" smtClean="0">
                <a:latin typeface="+mj-lt"/>
              </a:rPr>
              <a:t>Evangelists</a:t>
            </a:r>
            <a:r>
              <a:rPr lang="de-DE" dirty="0" smtClean="0">
                <a:latin typeface="+mj-lt"/>
              </a:rPr>
              <a:t>, die an euren Lösungsinterviews teilnehmen</a:t>
            </a: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p:txBody>
      </p:sp>
      <p:pic>
        <p:nvPicPr>
          <p:cNvPr id="3" name="Picture 2" descr="Free Icon | Search probl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77" y="2247395"/>
            <a:ext cx="527379" cy="527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ternatives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24" y="3111162"/>
            <a:ext cx="501645" cy="5016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mo Icon Png Images – Free PNG Images Vector, PSD, Clipart, Templa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895" y="3925468"/>
            <a:ext cx="580219" cy="580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tomer İcon Png &amp; Free Customer İcon.png Transparent Images #66791 - PNG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783" y="4762269"/>
            <a:ext cx="588441" cy="550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hecklist Icon of Glyph style - Available in SVG, PNG, EPS, AI &amp; Icon fon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3798" y="1559141"/>
            <a:ext cx="2015206" cy="2015206"/>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114704" y="6464358"/>
            <a:ext cx="3261542" cy="307777"/>
          </a:xfrm>
          <a:prstGeom prst="rect">
            <a:avLst/>
          </a:prstGeom>
        </p:spPr>
        <p:txBody>
          <a:bodyPr wrap="square">
            <a:spAutoFit/>
          </a:bodyPr>
          <a:lstStyle/>
          <a:p>
            <a:r>
              <a:rPr lang="de-DE" dirty="0" smtClean="0"/>
              <a:t>Quelle: </a:t>
            </a:r>
            <a:r>
              <a:rPr lang="de-DE" dirty="0" err="1" smtClean="0"/>
              <a:t>Maurya</a:t>
            </a:r>
            <a:r>
              <a:rPr lang="de-DE" dirty="0" smtClean="0"/>
              <a:t> (2015)</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5504872" y="0"/>
            <a:ext cx="6687127"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6539343" y="4254361"/>
            <a:ext cx="4839855" cy="1200288"/>
          </a:xfrm>
          <a:prstGeom prst="rect">
            <a:avLst/>
          </a:prstGeom>
          <a:noFill/>
          <a:ln>
            <a:noFill/>
          </a:ln>
        </p:spPr>
        <p:txBody>
          <a:bodyPr spcFirstLastPara="1" wrap="square" lIns="91425" tIns="45700" rIns="91425" bIns="45700" anchor="t" anchorCtr="0">
            <a:spAutoFit/>
          </a:bodyPr>
          <a:lstStyle/>
          <a:p>
            <a:pPr lvl="0" algn="ctr">
              <a:buSzPts val="2800"/>
            </a:pPr>
            <a:r>
              <a:rPr lang="de-DE" sz="3600" b="1" dirty="0">
                <a:solidFill>
                  <a:schemeClr val="lt1"/>
                </a:solidFill>
                <a:latin typeface="Poppins"/>
                <a:ea typeface="Poppins"/>
                <a:cs typeface="Poppins"/>
                <a:sym typeface="Poppins"/>
              </a:rPr>
              <a:t>Was ist ein Solution </a:t>
            </a:r>
            <a:r>
              <a:rPr lang="de-DE" sz="3600" b="1" dirty="0" smtClean="0">
                <a:solidFill>
                  <a:schemeClr val="lt1"/>
                </a:solidFill>
                <a:latin typeface="Poppins"/>
                <a:ea typeface="Poppins"/>
                <a:cs typeface="Poppins"/>
                <a:sym typeface="Poppins"/>
              </a:rPr>
              <a:t>Interview</a:t>
            </a:r>
            <a:r>
              <a:rPr lang="de-DE" sz="3600" b="1" dirty="0">
                <a:solidFill>
                  <a:schemeClr val="lt1"/>
                </a:solidFill>
                <a:latin typeface="Poppins"/>
                <a:ea typeface="Poppins"/>
                <a:cs typeface="Poppins"/>
                <a:sym typeface="Poppins"/>
              </a:rPr>
              <a:t>?</a:t>
            </a: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6661384" y="1646153"/>
            <a:ext cx="4851069" cy="2406315"/>
          </a:xfrm>
          <a:prstGeom prst="rect">
            <a:avLst/>
          </a:prstGeom>
          <a:noFill/>
          <a:ln>
            <a:noFill/>
          </a:ln>
        </p:spPr>
      </p:pic>
      <p:pic>
        <p:nvPicPr>
          <p:cNvPr id="82" name="Google Shape;82;p1" descr="white and black laptop"/>
          <p:cNvPicPr preferRelativeResize="0"/>
          <p:nvPr/>
        </p:nvPicPr>
        <p:blipFill rotWithShape="1">
          <a:blip r:embed="rId4">
            <a:alphaModFix/>
          </a:blip>
          <a:srcRect/>
          <a:stretch/>
        </p:blipFill>
        <p:spPr>
          <a:xfrm>
            <a:off x="0" y="0"/>
            <a:ext cx="5504873" cy="6869137"/>
          </a:xfrm>
          <a:prstGeom prst="rect">
            <a:avLst/>
          </a:prstGeom>
          <a:noFill/>
          <a:ln>
            <a:noFill/>
          </a:ln>
        </p:spPr>
      </p:pic>
    </p:spTree>
    <p:extLst>
      <p:ext uri="{BB962C8B-B14F-4D97-AF65-F5344CB8AC3E}">
        <p14:creationId xmlns:p14="http://schemas.microsoft.com/office/powerpoint/2010/main" val="191815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smtClean="0">
                <a:solidFill>
                  <a:schemeClr val="lt1"/>
                </a:solidFill>
                <a:latin typeface="Poppins"/>
                <a:ea typeface="Poppins"/>
                <a:cs typeface="Poppins"/>
                <a:sym typeface="Poppins"/>
              </a:rPr>
              <a:t>2</a:t>
            </a:r>
            <a:r>
              <a:rPr lang="de-DE" sz="2800" b="1" dirty="0">
                <a:solidFill>
                  <a:schemeClr val="lt1"/>
                </a:solidFill>
                <a:latin typeface="Poppins"/>
                <a:ea typeface="Poppins"/>
                <a:cs typeface="Poppins"/>
                <a:sym typeface="Poppins"/>
              </a:rPr>
              <a:t>. Was ist ein Solution Interview?</a:t>
            </a:r>
          </a:p>
        </p:txBody>
      </p:sp>
      <p:sp>
        <p:nvSpPr>
          <p:cNvPr id="2" name="Rechteck 1"/>
          <p:cNvSpPr/>
          <p:nvPr/>
        </p:nvSpPr>
        <p:spPr>
          <a:xfrm>
            <a:off x="459782" y="1364619"/>
            <a:ext cx="8130303" cy="4016484"/>
          </a:xfrm>
          <a:prstGeom prst="rect">
            <a:avLst/>
          </a:prstGeom>
        </p:spPr>
        <p:txBody>
          <a:bodyPr wrap="square">
            <a:spAutoFit/>
          </a:bodyPr>
          <a:lstStyle/>
          <a:p>
            <a:r>
              <a:rPr lang="de-DE" sz="2000" b="1" dirty="0" smtClean="0">
                <a:latin typeface="+mj-lt"/>
              </a:rPr>
              <a:t>Grundlagen Solution Interview</a:t>
            </a:r>
          </a:p>
          <a:p>
            <a:endParaRPr lang="de-DE" sz="2000" b="1" dirty="0">
              <a:latin typeface="+mj-lt"/>
            </a:endParaRPr>
          </a:p>
          <a:p>
            <a:endParaRPr lang="de-DE" dirty="0" smtClean="0">
              <a:latin typeface="+mj-lt"/>
            </a:endParaRPr>
          </a:p>
          <a:p>
            <a:pPr marL="285750" indent="-285750">
              <a:spcAft>
                <a:spcPts val="1800"/>
              </a:spcAft>
              <a:buFont typeface="Arial" panose="020B0604020202020204" pitchFamily="34" charset="0"/>
              <a:buChar char="•"/>
            </a:pPr>
            <a:r>
              <a:rPr lang="de-DE" dirty="0" smtClean="0"/>
              <a:t>Das Solution Interview findet üblicherweise im Rahmen des </a:t>
            </a:r>
            <a:r>
              <a:rPr lang="de-DE" b="1" dirty="0" smtClean="0"/>
              <a:t>Problem-Solution-FITs</a:t>
            </a:r>
            <a:r>
              <a:rPr lang="de-DE" dirty="0" smtClean="0"/>
              <a:t> statt</a:t>
            </a:r>
          </a:p>
          <a:p>
            <a:pPr marL="285750" indent="-285750">
              <a:spcAft>
                <a:spcPts val="1800"/>
              </a:spcAft>
              <a:buFont typeface="Arial" panose="020B0604020202020204" pitchFamily="34" charset="0"/>
              <a:buChar char="•"/>
            </a:pPr>
            <a:r>
              <a:rPr lang="de-DE" dirty="0" smtClean="0"/>
              <a:t>Nachdem ihr Lösungsalternativen erarbeitet und priorisiert habt, könnt ihr nun die </a:t>
            </a:r>
            <a:r>
              <a:rPr lang="de-DE" b="1" dirty="0" smtClean="0"/>
              <a:t>erste Lösung am Kunden testen</a:t>
            </a:r>
          </a:p>
          <a:p>
            <a:pPr marL="285750" indent="-285750">
              <a:spcAft>
                <a:spcPts val="1800"/>
              </a:spcAft>
              <a:buFont typeface="Arial" panose="020B0604020202020204" pitchFamily="34" charset="0"/>
              <a:buChar char="•"/>
            </a:pPr>
            <a:r>
              <a:rPr lang="de-DE" dirty="0" smtClean="0"/>
              <a:t>Es ist wichtig die Lösung so gut wie möglich zu Visualisieren, </a:t>
            </a:r>
            <a:br>
              <a:rPr lang="de-DE" dirty="0" smtClean="0"/>
            </a:br>
            <a:r>
              <a:rPr lang="de-DE" dirty="0" smtClean="0"/>
              <a:t>getreu nach dem Motto </a:t>
            </a:r>
            <a:r>
              <a:rPr lang="de-DE" b="1" i="1" dirty="0" smtClean="0"/>
              <a:t>„</a:t>
            </a:r>
            <a:r>
              <a:rPr lang="de-DE" b="1" i="1" dirty="0" err="1" smtClean="0"/>
              <a:t>Fake</a:t>
            </a:r>
            <a:r>
              <a:rPr lang="de-DE" b="1" i="1" dirty="0" smtClean="0"/>
              <a:t> </a:t>
            </a:r>
            <a:r>
              <a:rPr lang="de-DE" b="1" i="1" dirty="0" err="1" smtClean="0"/>
              <a:t>it</a:t>
            </a:r>
            <a:r>
              <a:rPr lang="de-DE" b="1" i="1" dirty="0" smtClean="0"/>
              <a:t> </a:t>
            </a:r>
            <a:r>
              <a:rPr lang="de-DE" b="1" i="1" dirty="0" err="1" smtClean="0"/>
              <a:t>till</a:t>
            </a:r>
            <a:r>
              <a:rPr lang="de-DE" b="1" i="1" dirty="0" smtClean="0"/>
              <a:t> </a:t>
            </a:r>
            <a:r>
              <a:rPr lang="de-DE" b="1" i="1" dirty="0" err="1" smtClean="0"/>
              <a:t>you</a:t>
            </a:r>
            <a:r>
              <a:rPr lang="de-DE" b="1" i="1" dirty="0" smtClean="0"/>
              <a:t> </a:t>
            </a:r>
            <a:r>
              <a:rPr lang="de-DE" b="1" i="1" dirty="0" err="1" smtClean="0"/>
              <a:t>make</a:t>
            </a:r>
            <a:r>
              <a:rPr lang="de-DE" b="1" i="1" dirty="0" smtClean="0"/>
              <a:t> </a:t>
            </a:r>
            <a:r>
              <a:rPr lang="de-DE" b="1" i="1" dirty="0" err="1" smtClean="0"/>
              <a:t>it</a:t>
            </a:r>
            <a:r>
              <a:rPr lang="de-DE" b="1" i="1" dirty="0" smtClean="0"/>
              <a:t>”</a:t>
            </a:r>
          </a:p>
          <a:p>
            <a:pPr marL="285750" indent="-285750">
              <a:spcAft>
                <a:spcPts val="1800"/>
              </a:spcAft>
              <a:buFont typeface="Arial" panose="020B0604020202020204" pitchFamily="34" charset="0"/>
              <a:buChar char="•"/>
            </a:pPr>
            <a:r>
              <a:rPr lang="de-DE" dirty="0" smtClean="0"/>
              <a:t>Im Rahmen des Solution Interviews </a:t>
            </a:r>
            <a:r>
              <a:rPr lang="de-DE" b="1" dirty="0" smtClean="0"/>
              <a:t>testet ihr neben der Lösungsvariante auch das </a:t>
            </a:r>
            <a:r>
              <a:rPr lang="de-DE" b="1" dirty="0" err="1" smtClean="0"/>
              <a:t>Pricing</a:t>
            </a:r>
            <a:r>
              <a:rPr lang="de-DE" b="1" dirty="0" smtClean="0"/>
              <a:t> </a:t>
            </a:r>
            <a:r>
              <a:rPr lang="de-DE" dirty="0" smtClean="0"/>
              <a:t>der Lösung</a:t>
            </a:r>
          </a:p>
          <a:p>
            <a:pPr marL="285750" indent="-285750">
              <a:spcAft>
                <a:spcPts val="1800"/>
              </a:spcAft>
              <a:buFont typeface="Arial" panose="020B0604020202020204" pitchFamily="34" charset="0"/>
              <a:buChar char="•"/>
            </a:pPr>
            <a:r>
              <a:rPr lang="de-DE" dirty="0" smtClean="0"/>
              <a:t>Ebenso könnt ihr durch </a:t>
            </a:r>
            <a:r>
              <a:rPr lang="de-DE" b="1" dirty="0" smtClean="0"/>
              <a:t>„Double-</a:t>
            </a:r>
            <a:r>
              <a:rPr lang="de-DE" b="1" dirty="0" err="1" smtClean="0"/>
              <a:t>Checking</a:t>
            </a:r>
            <a:r>
              <a:rPr lang="de-DE" b="1" dirty="0" smtClean="0"/>
              <a:t>“</a:t>
            </a:r>
            <a:r>
              <a:rPr lang="de-DE" dirty="0" smtClean="0"/>
              <a:t> eure </a:t>
            </a:r>
            <a:r>
              <a:rPr lang="de-DE" b="1" dirty="0" err="1" smtClean="0"/>
              <a:t>Learnings</a:t>
            </a:r>
            <a:r>
              <a:rPr lang="de-DE" b="1" dirty="0" smtClean="0"/>
              <a:t> vom Probleminterview </a:t>
            </a:r>
            <a:r>
              <a:rPr lang="de-DE" dirty="0" smtClean="0"/>
              <a:t>überprüfen</a:t>
            </a:r>
          </a:p>
          <a:p>
            <a:pPr marL="285750" indent="-285750">
              <a:spcAft>
                <a:spcPts val="1200"/>
              </a:spcAft>
              <a:buFont typeface="Arial" panose="020B0604020202020204" pitchFamily="34" charset="0"/>
              <a:buChar char="•"/>
            </a:pPr>
            <a:endParaRPr lang="de-DE" dirty="0"/>
          </a:p>
        </p:txBody>
      </p:sp>
      <p:pic>
        <p:nvPicPr>
          <p:cNvPr id="2056" name="Picture 8" descr="Job Interview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282" y="262184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42050" y="6571357"/>
            <a:ext cx="3261542" cy="307777"/>
          </a:xfrm>
          <a:prstGeom prst="rect">
            <a:avLst/>
          </a:prstGeom>
        </p:spPr>
        <p:txBody>
          <a:bodyPr wrap="square">
            <a:spAutoFit/>
          </a:bodyPr>
          <a:lstStyle/>
          <a:p>
            <a:r>
              <a:rPr lang="de-DE" dirty="0" smtClean="0"/>
              <a:t>Quelle: </a:t>
            </a:r>
            <a:r>
              <a:rPr lang="de-DE" dirty="0" err="1" smtClean="0"/>
              <a:t>Maurya</a:t>
            </a:r>
            <a:r>
              <a:rPr lang="de-DE" dirty="0" smtClean="0"/>
              <a:t> (2015)</a:t>
            </a:r>
            <a:endParaRPr lang="de-DE" dirty="0"/>
          </a:p>
        </p:txBody>
      </p:sp>
    </p:spTree>
    <p:extLst>
      <p:ext uri="{BB962C8B-B14F-4D97-AF65-F5344CB8AC3E}">
        <p14:creationId xmlns:p14="http://schemas.microsoft.com/office/powerpoint/2010/main" val="3697468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5504872" y="0"/>
            <a:ext cx="6687127"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6539343" y="4254361"/>
            <a:ext cx="4839855" cy="1754286"/>
          </a:xfrm>
          <a:prstGeom prst="rect">
            <a:avLst/>
          </a:prstGeom>
          <a:noFill/>
          <a:ln>
            <a:noFill/>
          </a:ln>
        </p:spPr>
        <p:txBody>
          <a:bodyPr spcFirstLastPara="1" wrap="square" lIns="91425" tIns="45700" rIns="91425" bIns="45700" anchor="t" anchorCtr="0">
            <a:spAutoFit/>
          </a:bodyPr>
          <a:lstStyle/>
          <a:p>
            <a:pPr lvl="0" algn="ctr">
              <a:buSzPts val="2800"/>
            </a:pPr>
            <a:r>
              <a:rPr lang="de-DE" sz="3600" b="1" dirty="0">
                <a:solidFill>
                  <a:schemeClr val="lt1"/>
                </a:solidFill>
                <a:latin typeface="Poppins"/>
                <a:ea typeface="Poppins"/>
                <a:cs typeface="Poppins"/>
                <a:sym typeface="Poppins"/>
              </a:rPr>
              <a:t>Wen befrage ich bei einem Solution Interview</a:t>
            </a:r>
            <a:r>
              <a:rPr lang="de-DE" sz="3600" b="1" dirty="0" smtClean="0">
                <a:solidFill>
                  <a:schemeClr val="lt1"/>
                </a:solidFill>
                <a:latin typeface="Poppins"/>
                <a:ea typeface="Poppins"/>
                <a:cs typeface="Poppins"/>
                <a:sym typeface="Poppins"/>
              </a:rPr>
              <a:t>?</a:t>
            </a: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6661384" y="1646153"/>
            <a:ext cx="4851069" cy="2406315"/>
          </a:xfrm>
          <a:prstGeom prst="rect">
            <a:avLst/>
          </a:prstGeom>
          <a:noFill/>
          <a:ln>
            <a:noFill/>
          </a:ln>
        </p:spPr>
      </p:pic>
      <p:pic>
        <p:nvPicPr>
          <p:cNvPr id="82" name="Google Shape;82;p1" descr="white and black laptop"/>
          <p:cNvPicPr preferRelativeResize="0"/>
          <p:nvPr/>
        </p:nvPicPr>
        <p:blipFill rotWithShape="1">
          <a:blip r:embed="rId4">
            <a:alphaModFix/>
          </a:blip>
          <a:srcRect/>
          <a:stretch/>
        </p:blipFill>
        <p:spPr>
          <a:xfrm>
            <a:off x="0" y="0"/>
            <a:ext cx="5504873" cy="6869137"/>
          </a:xfrm>
          <a:prstGeom prst="rect">
            <a:avLst/>
          </a:prstGeom>
          <a:noFill/>
          <a:ln>
            <a:noFill/>
          </a:ln>
        </p:spPr>
      </p:pic>
    </p:spTree>
    <p:extLst>
      <p:ext uri="{BB962C8B-B14F-4D97-AF65-F5344CB8AC3E}">
        <p14:creationId xmlns:p14="http://schemas.microsoft.com/office/powerpoint/2010/main" val="3252506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3</a:t>
            </a:r>
            <a:r>
              <a:rPr lang="de-DE" sz="2800" b="1" dirty="0" smtClean="0">
                <a:solidFill>
                  <a:schemeClr val="lt1"/>
                </a:solidFill>
                <a:latin typeface="Poppins"/>
                <a:ea typeface="Poppins"/>
                <a:cs typeface="Poppins"/>
                <a:sym typeface="Poppins"/>
              </a:rPr>
              <a:t>. </a:t>
            </a:r>
            <a:r>
              <a:rPr lang="de-DE" sz="2800" b="1" dirty="0">
                <a:solidFill>
                  <a:schemeClr val="lt1"/>
                </a:solidFill>
                <a:latin typeface="Poppins"/>
                <a:ea typeface="Poppins"/>
                <a:cs typeface="Poppins"/>
                <a:sym typeface="Poppins"/>
              </a:rPr>
              <a:t>Wen befrage ich bei einem Solution Interview?</a:t>
            </a:r>
          </a:p>
        </p:txBody>
      </p:sp>
      <p:sp>
        <p:nvSpPr>
          <p:cNvPr id="2" name="Rechteck 1"/>
          <p:cNvSpPr/>
          <p:nvPr/>
        </p:nvSpPr>
        <p:spPr>
          <a:xfrm>
            <a:off x="459782" y="1364619"/>
            <a:ext cx="8130303" cy="400110"/>
          </a:xfrm>
          <a:prstGeom prst="rect">
            <a:avLst/>
          </a:prstGeom>
        </p:spPr>
        <p:txBody>
          <a:bodyPr wrap="square">
            <a:spAutoFit/>
          </a:bodyPr>
          <a:lstStyle/>
          <a:p>
            <a:r>
              <a:rPr lang="de-DE" sz="2000" b="1" dirty="0" smtClean="0">
                <a:latin typeface="+mj-lt"/>
              </a:rPr>
              <a:t>Early </a:t>
            </a:r>
            <a:r>
              <a:rPr lang="de-DE" sz="2000" b="1" dirty="0" err="1" smtClean="0">
                <a:latin typeface="+mj-lt"/>
              </a:rPr>
              <a:t>Evangelists</a:t>
            </a:r>
            <a:r>
              <a:rPr lang="de-DE" sz="2000" b="1" dirty="0" smtClean="0">
                <a:latin typeface="+mj-lt"/>
              </a:rPr>
              <a:t> als geeignete Interviewteilnehmer</a:t>
            </a:r>
          </a:p>
        </p:txBody>
      </p:sp>
      <p:pic>
        <p:nvPicPr>
          <p:cNvPr id="7" name="Google Shape;382;p56"/>
          <p:cNvPicPr preferRelativeResize="0"/>
          <p:nvPr/>
        </p:nvPicPr>
        <p:blipFill rotWithShape="1">
          <a:blip r:embed="rId4">
            <a:alphaModFix/>
          </a:blip>
          <a:srcRect t="12891"/>
          <a:stretch/>
        </p:blipFill>
        <p:spPr>
          <a:xfrm>
            <a:off x="2375533" y="2583073"/>
            <a:ext cx="6982175" cy="2531558"/>
          </a:xfrm>
          <a:prstGeom prst="rect">
            <a:avLst/>
          </a:prstGeom>
          <a:noFill/>
          <a:ln>
            <a:noFill/>
          </a:ln>
        </p:spPr>
      </p:pic>
      <p:sp>
        <p:nvSpPr>
          <p:cNvPr id="8" name="Google Shape;383;p56"/>
          <p:cNvSpPr/>
          <p:nvPr/>
        </p:nvSpPr>
        <p:spPr>
          <a:xfrm>
            <a:off x="606086" y="3408802"/>
            <a:ext cx="4052185" cy="1570520"/>
          </a:xfrm>
          <a:prstGeom prst="rect">
            <a:avLst/>
          </a:prstGeom>
          <a:solidFill>
            <a:srgbClr val="FFC000">
              <a:alpha val="35690"/>
            </a:srgbClr>
          </a:solidFill>
          <a:ln>
            <a:noFill/>
          </a:ln>
        </p:spPr>
        <p:txBody>
          <a:bodyPr spcFirstLastPara="1" wrap="square" lIns="91433" tIns="45700" rIns="91433" bIns="45700" anchor="t" anchorCtr="0">
            <a:noAutofit/>
          </a:bodyPr>
          <a:lstStyle/>
          <a:p>
            <a:pPr algn="ctr">
              <a:buSzPts val="1200"/>
            </a:pPr>
            <a:endParaRPr lang="de" sz="1600" b="1" dirty="0" smtClean="0"/>
          </a:p>
          <a:p>
            <a:pPr>
              <a:buSzPts val="1200"/>
            </a:pPr>
            <a:r>
              <a:rPr lang="de" b="1" dirty="0" smtClean="0"/>
              <a:t>Innovatoren</a:t>
            </a:r>
            <a:r>
              <a:rPr lang="de" dirty="0" smtClean="0"/>
              <a:t> </a:t>
            </a:r>
            <a:r>
              <a:rPr lang="de" dirty="0"/>
              <a:t>und </a:t>
            </a:r>
            <a:endParaRPr lang="de" dirty="0" smtClean="0"/>
          </a:p>
          <a:p>
            <a:pPr>
              <a:buSzPts val="1200"/>
            </a:pPr>
            <a:r>
              <a:rPr lang="de" b="1" dirty="0" smtClean="0"/>
              <a:t>Early </a:t>
            </a:r>
            <a:r>
              <a:rPr lang="de" b="1" dirty="0"/>
              <a:t>Adopters </a:t>
            </a:r>
            <a:r>
              <a:rPr lang="de" dirty="0"/>
              <a:t>sind </a:t>
            </a:r>
            <a:endParaRPr lang="de" dirty="0" smtClean="0"/>
          </a:p>
          <a:p>
            <a:pPr>
              <a:buSzPts val="1200"/>
            </a:pPr>
            <a:r>
              <a:rPr lang="de" dirty="0" smtClean="0"/>
              <a:t>Early </a:t>
            </a:r>
            <a:r>
              <a:rPr lang="de" dirty="0"/>
              <a:t>Evangelists </a:t>
            </a:r>
            <a:endParaRPr lang="de" dirty="0" smtClean="0"/>
          </a:p>
          <a:p>
            <a:pPr>
              <a:buSzPts val="1200"/>
            </a:pPr>
            <a:r>
              <a:rPr lang="de" dirty="0" smtClean="0"/>
              <a:t>der </a:t>
            </a:r>
            <a:r>
              <a:rPr lang="de" dirty="0"/>
              <a:t>Innovation</a:t>
            </a:r>
            <a:endParaRPr dirty="0"/>
          </a:p>
        </p:txBody>
      </p:sp>
      <p:sp>
        <p:nvSpPr>
          <p:cNvPr id="9" name="Google Shape;384;p56"/>
          <p:cNvSpPr txBox="1"/>
          <p:nvPr/>
        </p:nvSpPr>
        <p:spPr>
          <a:xfrm>
            <a:off x="104458" y="6550297"/>
            <a:ext cx="3122319" cy="3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b="0" i="0" u="none" strike="noStrike" cap="none" dirty="0" smtClean="0">
                <a:solidFill>
                  <a:srgbClr val="000000"/>
                </a:solidFill>
                <a:latin typeface="Arial"/>
                <a:ea typeface="Arial"/>
                <a:cs typeface="Arial"/>
                <a:sym typeface="Arial"/>
              </a:rPr>
              <a:t>Quelle:</a:t>
            </a:r>
            <a:r>
              <a:rPr lang="de" sz="1100" dirty="0"/>
              <a:t> </a:t>
            </a:r>
            <a:r>
              <a:rPr lang="de" sz="1100" b="0" i="0" u="none" strike="noStrike" cap="none" dirty="0" smtClean="0">
                <a:solidFill>
                  <a:srgbClr val="000000"/>
                </a:solidFill>
                <a:latin typeface="Arial"/>
                <a:ea typeface="Arial"/>
                <a:cs typeface="Arial"/>
                <a:sym typeface="Arial"/>
              </a:rPr>
              <a:t>Moore </a:t>
            </a:r>
            <a:r>
              <a:rPr lang="de" sz="1100" b="0" i="0" u="none" strike="noStrike" cap="none" dirty="0">
                <a:solidFill>
                  <a:srgbClr val="000000"/>
                </a:solidFill>
                <a:latin typeface="Arial"/>
                <a:ea typeface="Arial"/>
                <a:cs typeface="Arial"/>
                <a:sym typeface="Arial"/>
              </a:rPr>
              <a:t>(2006</a:t>
            </a:r>
            <a:r>
              <a:rPr lang="de" sz="1100" b="0" i="0" u="none" strike="noStrike" cap="none" dirty="0" smtClean="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55359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104458" y="161158"/>
            <a:ext cx="11891230" cy="523180"/>
          </a:xfrm>
          <a:prstGeom prst="rect">
            <a:avLst/>
          </a:prstGeom>
          <a:noFill/>
          <a:ln>
            <a:noFill/>
          </a:ln>
        </p:spPr>
        <p:txBody>
          <a:bodyPr spcFirstLastPara="1" wrap="square" lIns="91425" tIns="45700" rIns="91425" bIns="45700" anchor="ctr" anchorCtr="0">
            <a:spAutoFit/>
          </a:bodyPr>
          <a:lstStyle/>
          <a:p>
            <a:pPr lvl="0">
              <a:buSzPts val="2800"/>
            </a:pPr>
            <a:r>
              <a:rPr lang="de-DE" sz="2800" b="1" dirty="0">
                <a:solidFill>
                  <a:schemeClr val="lt1"/>
                </a:solidFill>
                <a:latin typeface="Poppins"/>
                <a:ea typeface="Poppins"/>
                <a:cs typeface="Poppins"/>
                <a:sym typeface="Poppins"/>
              </a:rPr>
              <a:t>3</a:t>
            </a:r>
            <a:r>
              <a:rPr lang="de-DE" sz="2800" b="1" dirty="0" smtClean="0">
                <a:solidFill>
                  <a:schemeClr val="lt1"/>
                </a:solidFill>
                <a:latin typeface="Poppins"/>
                <a:ea typeface="Poppins"/>
                <a:cs typeface="Poppins"/>
                <a:sym typeface="Poppins"/>
              </a:rPr>
              <a:t>. </a:t>
            </a:r>
            <a:r>
              <a:rPr lang="de-DE" sz="2800" b="1" dirty="0">
                <a:solidFill>
                  <a:schemeClr val="lt1"/>
                </a:solidFill>
                <a:latin typeface="Poppins"/>
                <a:ea typeface="Poppins"/>
                <a:cs typeface="Poppins"/>
                <a:sym typeface="Poppins"/>
              </a:rPr>
              <a:t>Wen befrage ich bei einem Solution Interview?</a:t>
            </a:r>
          </a:p>
        </p:txBody>
      </p:sp>
      <p:sp>
        <p:nvSpPr>
          <p:cNvPr id="9" name="Google Shape;384;p56"/>
          <p:cNvSpPr txBox="1"/>
          <p:nvPr/>
        </p:nvSpPr>
        <p:spPr>
          <a:xfrm>
            <a:off x="104458" y="6550297"/>
            <a:ext cx="3122319" cy="392400"/>
          </a:xfrm>
          <a:prstGeom prst="rect">
            <a:avLst/>
          </a:prstGeom>
          <a:noFill/>
          <a:ln>
            <a:noFill/>
          </a:ln>
        </p:spPr>
        <p:txBody>
          <a:bodyPr spcFirstLastPara="1" wrap="square" lIns="68575" tIns="34275" rIns="68575" bIns="34275" anchor="t" anchorCtr="0">
            <a:noAutofit/>
          </a:bodyPr>
          <a:lstStyle/>
          <a:p>
            <a:pPr lvl="0">
              <a:buSzPts val="1100"/>
            </a:pPr>
            <a:r>
              <a:rPr lang="de" sz="1100" b="0" i="0" u="none" strike="noStrike" cap="none" dirty="0" smtClean="0">
                <a:solidFill>
                  <a:srgbClr val="000000"/>
                </a:solidFill>
                <a:latin typeface="Arial"/>
                <a:ea typeface="Arial"/>
                <a:cs typeface="Arial"/>
                <a:sym typeface="Arial"/>
              </a:rPr>
              <a:t>Quelle:</a:t>
            </a:r>
            <a:r>
              <a:rPr lang="de" sz="1100" dirty="0"/>
              <a:t> </a:t>
            </a:r>
            <a:r>
              <a:rPr lang="de-DE" sz="1100" dirty="0"/>
              <a:t>Blank/Dorf (2015</a:t>
            </a:r>
            <a:r>
              <a:rPr lang="de-DE" sz="1100" dirty="0" smtClean="0"/>
              <a:t>) </a:t>
            </a:r>
            <a:endParaRPr sz="1100" b="0" i="0" u="none" strike="noStrike" cap="none" dirty="0">
              <a:solidFill>
                <a:srgbClr val="000000"/>
              </a:solidFill>
              <a:latin typeface="Arial"/>
              <a:ea typeface="Arial"/>
              <a:cs typeface="Arial"/>
              <a:sym typeface="Arial"/>
            </a:endParaRPr>
          </a:p>
        </p:txBody>
      </p:sp>
      <p:grpSp>
        <p:nvGrpSpPr>
          <p:cNvPr id="11" name="Google Shape;392;p57"/>
          <p:cNvGrpSpPr/>
          <p:nvPr/>
        </p:nvGrpSpPr>
        <p:grpSpPr>
          <a:xfrm>
            <a:off x="399731" y="2468947"/>
            <a:ext cx="5287691" cy="3274808"/>
            <a:chOff x="627493" y="3249901"/>
            <a:chExt cx="4965900" cy="3195141"/>
          </a:xfrm>
        </p:grpSpPr>
        <p:sp>
          <p:nvSpPr>
            <p:cNvPr id="12" name="Google Shape;393;p57"/>
            <p:cNvSpPr/>
            <p:nvPr/>
          </p:nvSpPr>
          <p:spPr>
            <a:xfrm>
              <a:off x="627493" y="5898596"/>
              <a:ext cx="4965900" cy="546446"/>
            </a:xfrm>
            <a:prstGeom prst="rect">
              <a:avLst/>
            </a:prstGeom>
            <a:solidFill>
              <a:srgbClr val="67BD00">
                <a:alpha val="24310"/>
              </a:srgbClr>
            </a:solidFill>
            <a:ln w="12700" cap="flat" cmpd="sng">
              <a:solidFill>
                <a:srgbClr val="67BD0F"/>
              </a:solidFill>
              <a:prstDash val="solid"/>
              <a:miter lim="800000"/>
              <a:headEnd type="none" w="sm" len="sm"/>
              <a:tailEnd type="none" w="sm" len="sm"/>
            </a:ln>
          </p:spPr>
          <p:txBody>
            <a:bodyPr spcFirstLastPara="1" wrap="square" lIns="91433" tIns="45700" rIns="91433" bIns="45700" anchor="ctr" anchorCtr="0">
              <a:noAutofit/>
            </a:bodyPr>
            <a:lstStyle/>
            <a:p>
              <a:pPr algn="ctr">
                <a:buSzPts val="1200"/>
              </a:pPr>
              <a:r>
                <a:rPr lang="de"/>
                <a:t>1. Hat ein Problem</a:t>
              </a:r>
              <a:endParaRPr/>
            </a:p>
          </p:txBody>
        </p:sp>
        <p:sp>
          <p:nvSpPr>
            <p:cNvPr id="13" name="Google Shape;394;p57"/>
            <p:cNvSpPr/>
            <p:nvPr/>
          </p:nvSpPr>
          <p:spPr>
            <a:xfrm>
              <a:off x="932275" y="5227179"/>
              <a:ext cx="4356300" cy="546446"/>
            </a:xfrm>
            <a:prstGeom prst="rect">
              <a:avLst/>
            </a:prstGeom>
            <a:solidFill>
              <a:srgbClr val="67BD00">
                <a:alpha val="24310"/>
              </a:srgbClr>
            </a:solidFill>
            <a:ln w="12700" cap="flat" cmpd="sng">
              <a:solidFill>
                <a:srgbClr val="67BD0F"/>
              </a:solidFill>
              <a:prstDash val="solid"/>
              <a:miter lim="800000"/>
              <a:headEnd type="none" w="sm" len="sm"/>
              <a:tailEnd type="none" w="sm" len="sm"/>
            </a:ln>
          </p:spPr>
          <p:txBody>
            <a:bodyPr spcFirstLastPara="1" wrap="square" lIns="91433" tIns="45700" rIns="91433" bIns="45700" anchor="ctr" anchorCtr="0">
              <a:noAutofit/>
            </a:bodyPr>
            <a:lstStyle/>
            <a:p>
              <a:pPr algn="ctr">
                <a:buSzPts val="1200"/>
              </a:pPr>
              <a:r>
                <a:rPr lang="de"/>
                <a:t>2. Ist sich dem </a:t>
              </a:r>
              <a:r>
                <a:rPr lang="de" b="1"/>
                <a:t>Problem bewusst</a:t>
              </a:r>
              <a:endParaRPr b="1"/>
            </a:p>
          </p:txBody>
        </p:sp>
        <p:sp>
          <p:nvSpPr>
            <p:cNvPr id="14" name="Google Shape;395;p57"/>
            <p:cNvSpPr/>
            <p:nvPr/>
          </p:nvSpPr>
          <p:spPr>
            <a:xfrm>
              <a:off x="1227624" y="4555762"/>
              <a:ext cx="3765600" cy="546446"/>
            </a:xfrm>
            <a:prstGeom prst="rect">
              <a:avLst/>
            </a:prstGeom>
            <a:solidFill>
              <a:srgbClr val="67BD00">
                <a:alpha val="24310"/>
              </a:srgbClr>
            </a:solidFill>
            <a:ln w="12700" cap="flat" cmpd="sng">
              <a:solidFill>
                <a:srgbClr val="67BD0F"/>
              </a:solidFill>
              <a:prstDash val="solid"/>
              <a:miter lim="800000"/>
              <a:headEnd type="none" w="sm" len="sm"/>
              <a:tailEnd type="none" w="sm" len="sm"/>
            </a:ln>
          </p:spPr>
          <p:txBody>
            <a:bodyPr spcFirstLastPara="1" wrap="square" lIns="91433" tIns="45700" rIns="91433" bIns="45700" anchor="ctr" anchorCtr="0">
              <a:noAutofit/>
            </a:bodyPr>
            <a:lstStyle/>
            <a:p>
              <a:pPr algn="ctr">
                <a:buSzPts val="1200"/>
              </a:pPr>
              <a:r>
                <a:rPr lang="de"/>
                <a:t>3. Ist aktiv auf der </a:t>
              </a:r>
              <a:r>
                <a:rPr lang="de" b="1"/>
                <a:t>Suche nach</a:t>
              </a:r>
              <a:r>
                <a:rPr lang="de"/>
                <a:t> einer </a:t>
              </a:r>
              <a:r>
                <a:rPr lang="de" b="1"/>
                <a:t>Lösung</a:t>
              </a:r>
              <a:endParaRPr b="1"/>
            </a:p>
          </p:txBody>
        </p:sp>
        <p:sp>
          <p:nvSpPr>
            <p:cNvPr id="15" name="Google Shape;396;p57"/>
            <p:cNvSpPr/>
            <p:nvPr/>
          </p:nvSpPr>
          <p:spPr>
            <a:xfrm>
              <a:off x="1479923" y="3899893"/>
              <a:ext cx="3261000" cy="546446"/>
            </a:xfrm>
            <a:prstGeom prst="rect">
              <a:avLst/>
            </a:prstGeom>
            <a:solidFill>
              <a:srgbClr val="67BD00">
                <a:alpha val="24310"/>
              </a:srgbClr>
            </a:solidFill>
            <a:ln w="12700" cap="flat" cmpd="sng">
              <a:solidFill>
                <a:srgbClr val="67BD0F"/>
              </a:solidFill>
              <a:prstDash val="solid"/>
              <a:miter lim="800000"/>
              <a:headEnd type="none" w="sm" len="sm"/>
              <a:tailEnd type="none" w="sm" len="sm"/>
            </a:ln>
          </p:spPr>
          <p:txBody>
            <a:bodyPr spcFirstLastPara="1" wrap="square" lIns="91433" tIns="45700" rIns="91433" bIns="45700" anchor="ctr" anchorCtr="0">
              <a:noAutofit/>
            </a:bodyPr>
            <a:lstStyle/>
            <a:p>
              <a:pPr algn="ctr">
                <a:buSzPts val="1200"/>
              </a:pPr>
              <a:r>
                <a:rPr lang="de" dirty="0"/>
                <a:t>4. Hat eine </a:t>
              </a:r>
              <a:r>
                <a:rPr lang="de" b="1" dirty="0"/>
                <a:t>Lösung aus Einzelteilen</a:t>
              </a:r>
              <a:r>
                <a:rPr lang="de" dirty="0"/>
                <a:t> entwickelt.</a:t>
              </a:r>
              <a:endParaRPr dirty="0"/>
            </a:p>
          </p:txBody>
        </p:sp>
        <p:sp>
          <p:nvSpPr>
            <p:cNvPr id="16" name="Google Shape;397;p57"/>
            <p:cNvSpPr/>
            <p:nvPr/>
          </p:nvSpPr>
          <p:spPr>
            <a:xfrm>
              <a:off x="1732072" y="3249901"/>
              <a:ext cx="2756700" cy="546446"/>
            </a:xfrm>
            <a:prstGeom prst="rect">
              <a:avLst/>
            </a:prstGeom>
            <a:solidFill>
              <a:srgbClr val="67BD00">
                <a:alpha val="24310"/>
              </a:srgbClr>
            </a:solidFill>
            <a:ln w="12700" cap="flat" cmpd="sng">
              <a:solidFill>
                <a:srgbClr val="67BD0F"/>
              </a:solidFill>
              <a:prstDash val="solid"/>
              <a:miter lim="800000"/>
              <a:headEnd type="none" w="sm" len="sm"/>
              <a:tailEnd type="none" w="sm" len="sm"/>
            </a:ln>
          </p:spPr>
          <p:txBody>
            <a:bodyPr spcFirstLastPara="1" wrap="square" lIns="91433" tIns="45700" rIns="91433" bIns="45700" anchor="ctr" anchorCtr="0">
              <a:noAutofit/>
            </a:bodyPr>
            <a:lstStyle/>
            <a:p>
              <a:pPr algn="ctr">
                <a:buSzPts val="1200"/>
              </a:pPr>
              <a:r>
                <a:rPr lang="de"/>
                <a:t>5. </a:t>
              </a:r>
              <a:r>
                <a:rPr lang="de" b="1"/>
                <a:t>Verfügt über Budget </a:t>
              </a:r>
              <a:r>
                <a:rPr lang="de"/>
                <a:t>oder kann</a:t>
              </a:r>
              <a:r>
                <a:rPr lang="de" b="1"/>
                <a:t> Budget akquirieren</a:t>
              </a:r>
              <a:endParaRPr/>
            </a:p>
          </p:txBody>
        </p:sp>
      </p:grpSp>
      <p:sp>
        <p:nvSpPr>
          <p:cNvPr id="17" name="Google Shape;398;p57"/>
          <p:cNvSpPr/>
          <p:nvPr/>
        </p:nvSpPr>
        <p:spPr>
          <a:xfrm>
            <a:off x="533205" y="1405551"/>
            <a:ext cx="5154217" cy="708000"/>
          </a:xfrm>
          <a:prstGeom prst="rect">
            <a:avLst/>
          </a:prstGeom>
          <a:noFill/>
          <a:ln>
            <a:noFill/>
          </a:ln>
        </p:spPr>
        <p:txBody>
          <a:bodyPr spcFirstLastPara="1" wrap="square" lIns="91433" tIns="45700" rIns="91433" bIns="45700" anchor="t" anchorCtr="0">
            <a:noAutofit/>
          </a:bodyPr>
          <a:lstStyle/>
          <a:p>
            <a:pPr algn="ctr">
              <a:buSzPts val="1500"/>
            </a:pPr>
            <a:r>
              <a:rPr lang="de" sz="2000" b="1" dirty="0"/>
              <a:t>Was macht einen Early Evangelist aus?</a:t>
            </a:r>
            <a:endParaRPr sz="1467" dirty="0"/>
          </a:p>
        </p:txBody>
      </p:sp>
      <p:sp>
        <p:nvSpPr>
          <p:cNvPr id="18" name="Google Shape;400;p57"/>
          <p:cNvSpPr/>
          <p:nvPr/>
        </p:nvSpPr>
        <p:spPr>
          <a:xfrm>
            <a:off x="7086600" y="1405551"/>
            <a:ext cx="4813977" cy="5401600"/>
          </a:xfrm>
          <a:prstGeom prst="rect">
            <a:avLst/>
          </a:prstGeom>
          <a:noFill/>
          <a:ln>
            <a:noFill/>
          </a:ln>
        </p:spPr>
        <p:txBody>
          <a:bodyPr spcFirstLastPara="1" wrap="square" lIns="91433" tIns="45700" rIns="91433" bIns="45700" anchor="t" anchorCtr="0">
            <a:noAutofit/>
          </a:bodyPr>
          <a:lstStyle/>
          <a:p>
            <a:pPr>
              <a:buSzPts val="1500"/>
            </a:pPr>
            <a:r>
              <a:rPr lang="de" sz="2000" b="1" dirty="0"/>
              <a:t>Warum sollten </a:t>
            </a:r>
            <a:r>
              <a:rPr lang="de" sz="2000" b="1" dirty="0" smtClean="0"/>
              <a:t>wir</a:t>
            </a:r>
            <a:r>
              <a:rPr lang="de" sz="2000" b="1" dirty="0"/>
              <a:t> </a:t>
            </a:r>
            <a:r>
              <a:rPr lang="de" sz="2000" b="1" dirty="0" smtClean="0"/>
              <a:t>Early </a:t>
            </a:r>
            <a:r>
              <a:rPr lang="de" sz="2000" b="1" dirty="0"/>
              <a:t>Evangelists adressieren?</a:t>
            </a:r>
            <a:endParaRPr sz="1867" dirty="0"/>
          </a:p>
          <a:p>
            <a:pPr marL="287859" indent="-203195">
              <a:buClr>
                <a:schemeClr val="dk1"/>
              </a:buClr>
              <a:buSzPts val="1100"/>
            </a:pPr>
            <a:endParaRPr lang="de-DE" sz="1467" dirty="0" smtClean="0"/>
          </a:p>
          <a:p>
            <a:pPr marL="287859" indent="-203195">
              <a:buClr>
                <a:schemeClr val="dk1"/>
              </a:buClr>
              <a:buSzPts val="1100"/>
            </a:pPr>
            <a:endParaRPr lang="de-DE" sz="1467" dirty="0" smtClean="0"/>
          </a:p>
          <a:p>
            <a:pPr marL="287859" indent="-203195">
              <a:buClr>
                <a:schemeClr val="dk1"/>
              </a:buClr>
              <a:buSzPts val="1100"/>
            </a:pPr>
            <a:endParaRPr sz="1467" dirty="0"/>
          </a:p>
          <a:p>
            <a:pPr marL="287859" indent="-287859">
              <a:buSzPts val="1400"/>
              <a:buFont typeface="Arial"/>
              <a:buChar char="•"/>
            </a:pPr>
            <a:r>
              <a:rPr lang="de" dirty="0"/>
              <a:t>Kunden die Risiken für uns eingehen. </a:t>
            </a:r>
            <a:endParaRPr dirty="0"/>
          </a:p>
          <a:p>
            <a:pPr marL="287859" indent="-203195">
              <a:buClr>
                <a:schemeClr val="dk1"/>
              </a:buClr>
              <a:buSzPts val="900"/>
            </a:pPr>
            <a:endParaRPr dirty="0"/>
          </a:p>
          <a:p>
            <a:pPr marL="287859" indent="-287859">
              <a:buSzPts val="1400"/>
              <a:buFont typeface="Arial"/>
              <a:buChar char="•"/>
            </a:pPr>
            <a:r>
              <a:rPr lang="de" dirty="0"/>
              <a:t>Benötigen nicht die beste Version des Produktes.</a:t>
            </a:r>
            <a:endParaRPr dirty="0"/>
          </a:p>
          <a:p>
            <a:pPr marL="287859" indent="-203195">
              <a:buClr>
                <a:schemeClr val="dk1"/>
              </a:buClr>
              <a:buSzPts val="900"/>
            </a:pPr>
            <a:endParaRPr dirty="0"/>
          </a:p>
          <a:p>
            <a:pPr marL="287859" indent="-287859">
              <a:buSzPts val="1400"/>
              <a:buFont typeface="Arial"/>
              <a:buChar char="•"/>
            </a:pPr>
            <a:r>
              <a:rPr lang="de" dirty="0"/>
              <a:t>Sie können Sich die finale Version des Produktes vorstellen.</a:t>
            </a:r>
            <a:endParaRPr dirty="0"/>
          </a:p>
          <a:p>
            <a:pPr marL="287859" indent="-220128">
              <a:buClr>
                <a:schemeClr val="dk1"/>
              </a:buClr>
              <a:buSzPts val="800"/>
            </a:pPr>
            <a:endParaRPr dirty="0"/>
          </a:p>
          <a:p>
            <a:pPr marL="287859" indent="-287859">
              <a:buSzPts val="1400"/>
              <a:buFont typeface="Arial"/>
              <a:buChar char="•"/>
            </a:pPr>
            <a:r>
              <a:rPr lang="de" dirty="0"/>
              <a:t>Wenn Sie von der Idee überzeugt sind und sie lieben, dann werden Sie akzeptieren, wenn das Unternehmen mal nicht liefern kann.</a:t>
            </a:r>
            <a:endParaRPr dirty="0"/>
          </a:p>
          <a:p>
            <a:pPr marL="287859" indent="-203195">
              <a:buClr>
                <a:schemeClr val="dk1"/>
              </a:buClr>
              <a:buSzPts val="900"/>
            </a:pPr>
            <a:endParaRPr dirty="0"/>
          </a:p>
          <a:p>
            <a:pPr marL="287859" indent="-287859">
              <a:buSzPts val="1400"/>
              <a:buFont typeface="Arial"/>
              <a:buChar char="•"/>
            </a:pPr>
            <a:r>
              <a:rPr lang="de" dirty="0"/>
              <a:t>Helfen das Produkt an andere zu vermarkten.</a:t>
            </a:r>
            <a:endParaRPr dirty="0"/>
          </a:p>
          <a:p>
            <a:pPr marL="287859" indent="-169329">
              <a:buClr>
                <a:schemeClr val="dk1"/>
              </a:buClr>
              <a:buSzPts val="1400"/>
            </a:pPr>
            <a:endParaRPr dirty="0"/>
          </a:p>
          <a:p>
            <a:pPr marL="287859" indent="-169329">
              <a:buClr>
                <a:schemeClr val="dk1"/>
              </a:buClr>
              <a:buSzPts val="1400"/>
            </a:pPr>
            <a:endParaRPr sz="1867" dirty="0"/>
          </a:p>
        </p:txBody>
      </p:sp>
      <p:cxnSp>
        <p:nvCxnSpPr>
          <p:cNvPr id="4" name="Gerader Verbinder 3"/>
          <p:cNvCxnSpPr/>
          <p:nvPr/>
        </p:nvCxnSpPr>
        <p:spPr>
          <a:xfrm>
            <a:off x="6392008" y="1396078"/>
            <a:ext cx="0" cy="446825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867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1144</Words>
  <Application>Microsoft Office PowerPoint</Application>
  <PresentationFormat>Breitbild</PresentationFormat>
  <Paragraphs>143</Paragraphs>
  <Slides>18</Slides>
  <Notes>18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Poppins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kristina_huelsebusch@web.de</dc:creator>
  <cp:lastModifiedBy>Zoll, Christian</cp:lastModifiedBy>
  <cp:revision>107</cp:revision>
  <dcterms:created xsi:type="dcterms:W3CDTF">2020-10-12T17:30:20Z</dcterms:created>
  <dcterms:modified xsi:type="dcterms:W3CDTF">2021-08-17T07:32:23Z</dcterms:modified>
</cp:coreProperties>
</file>