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96" r:id="rId21"/>
    <p:sldId id="297" r:id="rId22"/>
    <p:sldId id="298" r:id="rId23"/>
  </p:sldIdLst>
  <p:sldSz cx="12192000" cy="6858000"/>
  <p:notesSz cx="6858000" cy="9144000"/>
  <p:embeddedFontLst>
    <p:embeddedFont>
      <p:font typeface="Poppins"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9bcAeZ5RGKgbGeoZW08ccGCiG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EE2CAD-1627-4F49-8FB0-0A3269993D56}">
  <a:tblStyle styleId="{A8EE2CAD-1627-4F49-8FB0-0A3269993D5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3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9" name="Google Shape;23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Ziele der Phase</a:t>
            </a:r>
            <a:endParaRPr/>
          </a:p>
        </p:txBody>
      </p:sp>
      <p:sp>
        <p:nvSpPr>
          <p:cNvPr id="337" name="Google Shape;337;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7" name="Google Shape;3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K</a:t>
            </a:r>
            <a:endParaRPr/>
          </a:p>
        </p:txBody>
      </p:sp>
      <p:sp>
        <p:nvSpPr>
          <p:cNvPr id="405" name="Google Shape;405;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Ziele der Phase</a:t>
            </a:r>
            <a:endParaRPr/>
          </a:p>
        </p:txBody>
      </p:sp>
      <p:sp>
        <p:nvSpPr>
          <p:cNvPr id="247" name="Google Shape;24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735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026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744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K</a:t>
            </a:r>
            <a:endParaRPr/>
          </a:p>
        </p:txBody>
      </p:sp>
      <p:sp>
        <p:nvSpPr>
          <p:cNvPr id="257" name="Google Shape;25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Ziele der Phase</a:t>
            </a:r>
            <a:endParaRPr/>
          </a:p>
        </p:txBody>
      </p:sp>
      <p:sp>
        <p:nvSpPr>
          <p:cNvPr id="265" name="Google Shape;265;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afd1cfcf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dafd1cfcf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K</a:t>
            </a:r>
            <a:endParaRPr/>
          </a:p>
        </p:txBody>
      </p:sp>
      <p:sp>
        <p:nvSpPr>
          <p:cNvPr id="329" name="Google Shape;32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9"/>
        <p:cNvGrpSpPr/>
        <p:nvPr/>
      </p:nvGrpSpPr>
      <p:grpSpPr>
        <a:xfrm>
          <a:off x="0" y="0"/>
          <a:ext cx="0" cy="0"/>
          <a:chOff x="0" y="0"/>
          <a:chExt cx="0" cy="0"/>
        </a:xfrm>
      </p:grpSpPr>
      <p:sp>
        <p:nvSpPr>
          <p:cNvPr id="20" name="Google Shape;20;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9"/>
        <p:cNvGrpSpPr/>
        <p:nvPr/>
      </p:nvGrpSpPr>
      <p:grpSpPr>
        <a:xfrm>
          <a:off x="0" y="0"/>
          <a:ext cx="0" cy="0"/>
          <a:chOff x="0" y="0"/>
          <a:chExt cx="0" cy="0"/>
        </a:xfrm>
      </p:grpSpPr>
      <p:sp>
        <p:nvSpPr>
          <p:cNvPr id="80" name="Google Shape;80;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5"/>
        <p:cNvGrpSpPr/>
        <p:nvPr/>
      </p:nvGrpSpPr>
      <p:grpSpPr>
        <a:xfrm>
          <a:off x="0" y="0"/>
          <a:ext cx="0" cy="0"/>
          <a:chOff x="0" y="0"/>
          <a:chExt cx="0" cy="0"/>
        </a:xfrm>
      </p:grpSpPr>
      <p:sp>
        <p:nvSpPr>
          <p:cNvPr id="86" name="Google Shape;86;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62"/>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62"/>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2pPr>
            <a:lvl3pPr marL="1371600" marR="0" lvl="2"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3pPr>
            <a:lvl4pPr marL="1828800" marR="0" lvl="3"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4pPr>
            <a:lvl5pPr marL="2286000" marR="0" lvl="4"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5pPr>
            <a:lvl6pPr marL="2743200" marR="0" lvl="5"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6pPr>
            <a:lvl7pPr marL="3200400" marR="0" lvl="6"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7pPr>
            <a:lvl8pPr marL="3657600" marR="0" lvl="7" indent="-298450" algn="l">
              <a:lnSpc>
                <a:spcPct val="115000"/>
              </a:lnSpc>
              <a:spcBef>
                <a:spcPts val="1600"/>
              </a:spcBef>
              <a:spcAft>
                <a:spcPts val="0"/>
              </a:spcAft>
              <a:buClr>
                <a:schemeClr val="dk2"/>
              </a:buClr>
              <a:buSzPts val="1100"/>
              <a:buFont typeface="Arial"/>
              <a:buChar char="○"/>
              <a:defRPr sz="1467" b="0" i="0" u="none" strike="noStrike" cap="none">
                <a:solidFill>
                  <a:schemeClr val="dk2"/>
                </a:solidFill>
                <a:latin typeface="Arial"/>
                <a:ea typeface="Arial"/>
                <a:cs typeface="Arial"/>
                <a:sym typeface="Arial"/>
              </a:defRPr>
            </a:lvl8pPr>
            <a:lvl9pPr marL="4114800" marR="0" lvl="8" indent="-298450" algn="l">
              <a:lnSpc>
                <a:spcPct val="115000"/>
              </a:lnSpc>
              <a:spcBef>
                <a:spcPts val="1600"/>
              </a:spcBef>
              <a:spcAft>
                <a:spcPts val="1600"/>
              </a:spcAft>
              <a:buClr>
                <a:schemeClr val="dk2"/>
              </a:buClr>
              <a:buSzPts val="1100"/>
              <a:buFont typeface="Arial"/>
              <a:buChar char="■"/>
              <a:defRPr sz="1467" b="0" i="0" u="none" strike="noStrike" cap="none">
                <a:solidFill>
                  <a:schemeClr val="dk2"/>
                </a:solidFill>
                <a:latin typeface="Arial"/>
                <a:ea typeface="Arial"/>
                <a:cs typeface="Arial"/>
                <a:sym typeface="Arial"/>
              </a:defRPr>
            </a:lvl9pPr>
          </a:lstStyle>
          <a:p>
            <a:endParaRPr/>
          </a:p>
        </p:txBody>
      </p:sp>
      <p:sp>
        <p:nvSpPr>
          <p:cNvPr id="28" name="Google Shape;28;p62"/>
          <p:cNvSpPr txBox="1">
            <a:spLocks noGrp="1"/>
          </p:cNvSpPr>
          <p:nvPr>
            <p:ph type="sldNum" idx="12"/>
          </p:nvPr>
        </p:nvSpPr>
        <p:spPr>
          <a:xfrm>
            <a:off x="3810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415600" y="2867800"/>
            <a:ext cx="11360800" cy="1122400"/>
          </a:xfrm>
          <a:prstGeom prst="rect">
            <a:avLst/>
          </a:prstGeom>
          <a:noFill/>
          <a:ln>
            <a:noFill/>
          </a:ln>
        </p:spPr>
        <p:txBody>
          <a:bodyPr spcFirstLastPara="1" wrap="square" lIns="68575" tIns="68575" rIns="68575" bIns="68575" anchor="ctr" anchorCtr="0">
            <a:noAutofit/>
          </a:bodyPr>
          <a:lstStyle>
            <a:lvl1pPr lvl="0" algn="ctr">
              <a:lnSpc>
                <a:spcPct val="90000"/>
              </a:lnSpc>
              <a:spcBef>
                <a:spcPts val="0"/>
              </a:spcBef>
              <a:spcAft>
                <a:spcPts val="0"/>
              </a:spcAft>
              <a:buClr>
                <a:schemeClr val="dk1"/>
              </a:buClr>
              <a:buSzPts val="3600"/>
              <a:buFont typeface="Arial"/>
              <a:buNone/>
              <a:defRPr sz="4800"/>
            </a:lvl1pPr>
            <a:lvl2pPr lvl="1" algn="ctr">
              <a:lnSpc>
                <a:spcPct val="100000"/>
              </a:lnSpc>
              <a:spcBef>
                <a:spcPts val="0"/>
              </a:spcBef>
              <a:spcAft>
                <a:spcPts val="0"/>
              </a:spcAft>
              <a:buSzPts val="1100"/>
              <a:buNone/>
              <a:defRPr sz="4800"/>
            </a:lvl2pPr>
            <a:lvl3pPr lvl="2" algn="ctr">
              <a:lnSpc>
                <a:spcPct val="100000"/>
              </a:lnSpc>
              <a:spcBef>
                <a:spcPts val="0"/>
              </a:spcBef>
              <a:spcAft>
                <a:spcPts val="0"/>
              </a:spcAft>
              <a:buSzPts val="1100"/>
              <a:buNone/>
              <a:defRPr sz="4800"/>
            </a:lvl3pPr>
            <a:lvl4pPr lvl="3" algn="ctr">
              <a:lnSpc>
                <a:spcPct val="100000"/>
              </a:lnSpc>
              <a:spcBef>
                <a:spcPts val="0"/>
              </a:spcBef>
              <a:spcAft>
                <a:spcPts val="0"/>
              </a:spcAft>
              <a:buSzPts val="1100"/>
              <a:buNone/>
              <a:defRPr sz="4800"/>
            </a:lvl4pPr>
            <a:lvl5pPr lvl="4" algn="ctr">
              <a:lnSpc>
                <a:spcPct val="100000"/>
              </a:lnSpc>
              <a:spcBef>
                <a:spcPts val="0"/>
              </a:spcBef>
              <a:spcAft>
                <a:spcPts val="0"/>
              </a:spcAft>
              <a:buSzPts val="1100"/>
              <a:buNone/>
              <a:defRPr sz="4800"/>
            </a:lvl5pPr>
            <a:lvl6pPr lvl="5" algn="ctr">
              <a:lnSpc>
                <a:spcPct val="100000"/>
              </a:lnSpc>
              <a:spcBef>
                <a:spcPts val="0"/>
              </a:spcBef>
              <a:spcAft>
                <a:spcPts val="0"/>
              </a:spcAft>
              <a:buSzPts val="1100"/>
              <a:buNone/>
              <a:defRPr sz="4800"/>
            </a:lvl6pPr>
            <a:lvl7pPr lvl="6" algn="ctr">
              <a:lnSpc>
                <a:spcPct val="100000"/>
              </a:lnSpc>
              <a:spcBef>
                <a:spcPts val="0"/>
              </a:spcBef>
              <a:spcAft>
                <a:spcPts val="0"/>
              </a:spcAft>
              <a:buSzPts val="1100"/>
              <a:buNone/>
              <a:defRPr sz="4800"/>
            </a:lvl7pPr>
            <a:lvl8pPr lvl="7" algn="ctr">
              <a:lnSpc>
                <a:spcPct val="100000"/>
              </a:lnSpc>
              <a:spcBef>
                <a:spcPts val="0"/>
              </a:spcBef>
              <a:spcAft>
                <a:spcPts val="0"/>
              </a:spcAft>
              <a:buSzPts val="1100"/>
              <a:buNone/>
              <a:defRPr sz="4800"/>
            </a:lvl8pPr>
            <a:lvl9pPr lvl="8" algn="ctr">
              <a:lnSpc>
                <a:spcPct val="100000"/>
              </a:lnSpc>
              <a:spcBef>
                <a:spcPts val="0"/>
              </a:spcBef>
              <a:spcAft>
                <a:spcPts val="0"/>
              </a:spcAft>
              <a:buSzPts val="1100"/>
              <a:buNone/>
              <a:defRPr sz="4800"/>
            </a:lvl9pPr>
          </a:lstStyle>
          <a:p>
            <a:endParaRPr/>
          </a:p>
        </p:txBody>
      </p:sp>
      <p:sp>
        <p:nvSpPr>
          <p:cNvPr id="37" name="Google Shape;37;p19"/>
          <p:cNvSpPr txBox="1">
            <a:spLocks noGrp="1"/>
          </p:cNvSpPr>
          <p:nvPr>
            <p:ph type="sldNum" idx="12"/>
          </p:nvPr>
        </p:nvSpPr>
        <p:spPr>
          <a:xfrm>
            <a:off x="11296609" y="6217621"/>
            <a:ext cx="731600" cy="524800"/>
          </a:xfrm>
          <a:prstGeom prst="rect">
            <a:avLst/>
          </a:prstGeom>
          <a:noFill/>
          <a:ln>
            <a:noFill/>
          </a:ln>
        </p:spPr>
        <p:txBody>
          <a:bodyPr spcFirstLastPara="1" wrap="square" lIns="68575" tIns="68575" rIns="68575" bIns="68575"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8"/>
        <p:cNvGrpSpPr/>
        <p:nvPr/>
      </p:nvGrpSpPr>
      <p:grpSpPr>
        <a:xfrm>
          <a:off x="0" y="0"/>
          <a:ext cx="0" cy="0"/>
          <a:chOff x="0" y="0"/>
          <a:chExt cx="0" cy="0"/>
        </a:xfrm>
      </p:grpSpPr>
      <p:sp>
        <p:nvSpPr>
          <p:cNvPr id="39" name="Google Shape;39;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4"/>
        <p:cNvGrpSpPr/>
        <p:nvPr/>
      </p:nvGrpSpPr>
      <p:grpSpPr>
        <a:xfrm>
          <a:off x="0" y="0"/>
          <a:ext cx="0" cy="0"/>
          <a:chOff x="0" y="0"/>
          <a:chExt cx="0" cy="0"/>
        </a:xfrm>
      </p:grpSpPr>
      <p:sp>
        <p:nvSpPr>
          <p:cNvPr id="45" name="Google Shape;45;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1"/>
        <p:cNvGrpSpPr/>
        <p:nvPr/>
      </p:nvGrpSpPr>
      <p:grpSpPr>
        <a:xfrm>
          <a:off x="0" y="0"/>
          <a:ext cx="0" cy="0"/>
          <a:chOff x="0" y="0"/>
          <a:chExt cx="0" cy="0"/>
        </a:xfrm>
      </p:grpSpPr>
      <p:sp>
        <p:nvSpPr>
          <p:cNvPr id="52" name="Google Shape;52;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0"/>
        <p:cNvGrpSpPr/>
        <p:nvPr/>
      </p:nvGrpSpPr>
      <p:grpSpPr>
        <a:xfrm>
          <a:off x="0" y="0"/>
          <a:ext cx="0" cy="0"/>
          <a:chOff x="0" y="0"/>
          <a:chExt cx="0" cy="0"/>
        </a:xfrm>
      </p:grpSpPr>
      <p:sp>
        <p:nvSpPr>
          <p:cNvPr id="61" name="Google Shape;61;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5"/>
        <p:cNvGrpSpPr/>
        <p:nvPr/>
      </p:nvGrpSpPr>
      <p:grpSpPr>
        <a:xfrm>
          <a:off x="0" y="0"/>
          <a:ext cx="0" cy="0"/>
          <a:chOff x="0" y="0"/>
          <a:chExt cx="0" cy="0"/>
        </a:xfrm>
      </p:grpSpPr>
      <p:sp>
        <p:nvSpPr>
          <p:cNvPr id="66" name="Google Shape;66;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2"/>
        <p:cNvGrpSpPr/>
        <p:nvPr/>
      </p:nvGrpSpPr>
      <p:grpSpPr>
        <a:xfrm>
          <a:off x="0" y="0"/>
          <a:ext cx="0" cy="0"/>
          <a:chOff x="0" y="0"/>
          <a:chExt cx="0" cy="0"/>
        </a:xfrm>
      </p:grpSpPr>
      <p:sp>
        <p:nvSpPr>
          <p:cNvPr id="73" name="Google Shape;73;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5" name="Google Shape;15;p60"/>
          <p:cNvPicPr preferRelativeResize="0"/>
          <p:nvPr/>
        </p:nvPicPr>
        <p:blipFill rotWithShape="1">
          <a:blip r:embed="rId13">
            <a:alphaModFix/>
          </a:blip>
          <a:srcRect/>
          <a:stretch/>
        </p:blipFill>
        <p:spPr>
          <a:xfrm>
            <a:off x="10907486" y="6085114"/>
            <a:ext cx="1029865" cy="674915"/>
          </a:xfrm>
          <a:prstGeom prst="rect">
            <a:avLst/>
          </a:prstGeom>
          <a:noFill/>
          <a:ln>
            <a:noFill/>
          </a:ln>
        </p:spPr>
      </p:pic>
      <p:sp>
        <p:nvSpPr>
          <p:cNvPr id="16" name="Google Shape;16;p60"/>
          <p:cNvSpPr/>
          <p:nvPr/>
        </p:nvSpPr>
        <p:spPr>
          <a:xfrm rot="5400000">
            <a:off x="54530" y="4333272"/>
            <a:ext cx="2621738" cy="5049456"/>
          </a:xfrm>
          <a:prstGeom prst="triangle">
            <a:avLst>
              <a:gd name="adj" fmla="val 50000"/>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60"/>
          <p:cNvSpPr/>
          <p:nvPr/>
        </p:nvSpPr>
        <p:spPr>
          <a:xfrm>
            <a:off x="-1159329" y="4483778"/>
            <a:ext cx="2318657" cy="2492829"/>
          </a:xfrm>
          <a:prstGeom prst="triangle">
            <a:avLst>
              <a:gd name="adj" fmla="val 50000"/>
            </a:avLst>
          </a:prstGeom>
          <a:solidFill>
            <a:srgbClr val="7DD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60"/>
          <p:cNvPicPr preferRelativeResize="0"/>
          <p:nvPr/>
        </p:nvPicPr>
        <p:blipFill rotWithShape="1">
          <a:blip r:embed="rId14">
            <a:alphaModFix/>
          </a:blip>
          <a:srcRect l="9012" t="10476" r="17230" b="15397"/>
          <a:stretch/>
        </p:blipFill>
        <p:spPr>
          <a:xfrm>
            <a:off x="9525000" y="6072806"/>
            <a:ext cx="1116558" cy="7960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75" descr="man in grey crew-neck t-shirt smiling to woman on counter"/>
          <p:cNvPicPr preferRelativeResize="0"/>
          <p:nvPr/>
        </p:nvPicPr>
        <p:blipFill rotWithShape="1">
          <a:blip r:embed="rId3">
            <a:alphaModFix/>
          </a:blip>
          <a:srcRect l="-125" t="9369" r="125" b="5923"/>
          <a:stretch/>
        </p:blipFill>
        <p:spPr>
          <a:xfrm>
            <a:off x="-121920" y="0"/>
            <a:ext cx="12313920" cy="6888480"/>
          </a:xfrm>
          <a:prstGeom prst="rect">
            <a:avLst/>
          </a:prstGeom>
          <a:noFill/>
          <a:ln>
            <a:noFill/>
          </a:ln>
        </p:spPr>
      </p:pic>
      <p:sp>
        <p:nvSpPr>
          <p:cNvPr id="242" name="Google Shape;242;p75"/>
          <p:cNvSpPr/>
          <p:nvPr/>
        </p:nvSpPr>
        <p:spPr>
          <a:xfrm>
            <a:off x="946464" y="1234440"/>
            <a:ext cx="5983200" cy="4229100"/>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75"/>
          <p:cNvSpPr txBox="1">
            <a:spLocks noGrp="1"/>
          </p:cNvSpPr>
          <p:nvPr>
            <p:ph type="ctrTitle"/>
          </p:nvPr>
        </p:nvSpPr>
        <p:spPr>
          <a:xfrm>
            <a:off x="1368649" y="1809750"/>
            <a:ext cx="5138831" cy="168664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5400"/>
              <a:buFont typeface="Poppins"/>
              <a:buNone/>
            </a:pPr>
            <a:r>
              <a:rPr lang="de-DE" sz="4400" b="1">
                <a:solidFill>
                  <a:schemeClr val="lt1"/>
                </a:solidFill>
                <a:latin typeface="Poppins"/>
                <a:ea typeface="Poppins"/>
                <a:cs typeface="Poppins"/>
                <a:sym typeface="Poppins"/>
              </a:rPr>
              <a:t>Customer-Problem-Fit</a:t>
            </a:r>
            <a:endParaRPr sz="4400" b="1">
              <a:solidFill>
                <a:schemeClr val="lt1"/>
              </a:solidFill>
              <a:latin typeface="Poppins"/>
              <a:ea typeface="Poppins"/>
              <a:cs typeface="Poppins"/>
              <a:sym typeface="Poppins"/>
            </a:endParaRPr>
          </a:p>
        </p:txBody>
      </p:sp>
      <p:sp>
        <p:nvSpPr>
          <p:cNvPr id="244" name="Google Shape;244;p75"/>
          <p:cNvSpPr txBox="1"/>
          <p:nvPr/>
        </p:nvSpPr>
        <p:spPr>
          <a:xfrm>
            <a:off x="1517795" y="2852319"/>
            <a:ext cx="4456285" cy="219456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Poppins"/>
                <a:ea typeface="Poppins"/>
                <a:cs typeface="Poppins"/>
                <a:sym typeface="Poppins"/>
              </a:rPr>
              <a:t>Identifikation einer attraktiven Kundengruppe mit einem relevanten Problem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Poppins"/>
              <a:buNone/>
            </a:pPr>
            <a:endParaRPr sz="2000" b="0" i="0" u="none" strike="noStrike" cap="none">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80" descr="two women sitting beside table and talking"/>
          <p:cNvPicPr preferRelativeResize="0"/>
          <p:nvPr/>
        </p:nvPicPr>
        <p:blipFill rotWithShape="1">
          <a:blip r:embed="rId3">
            <a:alphaModFix/>
          </a:blip>
          <a:srcRect l="4999" t="12876" r="48906" b="2415"/>
          <a:stretch/>
        </p:blipFill>
        <p:spPr>
          <a:xfrm>
            <a:off x="0" y="-60961"/>
            <a:ext cx="5562845" cy="6918961"/>
          </a:xfrm>
          <a:prstGeom prst="rect">
            <a:avLst/>
          </a:prstGeom>
          <a:noFill/>
          <a:ln>
            <a:noFill/>
          </a:ln>
        </p:spPr>
      </p:pic>
      <p:sp>
        <p:nvSpPr>
          <p:cNvPr id="340" name="Google Shape;340;p80"/>
          <p:cNvSpPr/>
          <p:nvPr/>
        </p:nvSpPr>
        <p:spPr>
          <a:xfrm>
            <a:off x="0" y="3089838"/>
            <a:ext cx="5562845" cy="632604"/>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e-DE" sz="2800" b="1" i="0" u="none" strike="noStrike" cap="none">
                <a:solidFill>
                  <a:schemeClr val="lt1"/>
                </a:solidFill>
                <a:latin typeface="Arial"/>
                <a:ea typeface="Arial"/>
                <a:cs typeface="Arial"/>
                <a:sym typeface="Arial"/>
              </a:rPr>
              <a:t>Probleminterview</a:t>
            </a:r>
            <a:endParaRPr sz="2800" b="1" i="0" u="none" strike="noStrike" cap="none">
              <a:solidFill>
                <a:schemeClr val="lt1"/>
              </a:solidFill>
              <a:latin typeface="Arial"/>
              <a:ea typeface="Arial"/>
              <a:cs typeface="Arial"/>
              <a:sym typeface="Arial"/>
            </a:endParaRPr>
          </a:p>
        </p:txBody>
      </p:sp>
      <p:sp>
        <p:nvSpPr>
          <p:cNvPr id="341" name="Google Shape;341;p80"/>
          <p:cNvSpPr/>
          <p:nvPr/>
        </p:nvSpPr>
        <p:spPr>
          <a:xfrm>
            <a:off x="6758569" y="1496717"/>
            <a:ext cx="5495807" cy="46627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0" i="0" u="none" strike="noStrike" cap="none">
                <a:solidFill>
                  <a:schemeClr val="dk1"/>
                </a:solidFill>
                <a:latin typeface="Poppins"/>
                <a:ea typeface="Poppins"/>
                <a:cs typeface="Poppins"/>
                <a:sym typeface="Poppins"/>
              </a:rPr>
              <a:t>Es ist nun Zeit, die Annahmen zur euren </a:t>
            </a:r>
            <a:r>
              <a:rPr lang="de-DE" sz="1800" b="1" i="0" u="none" strike="noStrike" cap="none">
                <a:solidFill>
                  <a:schemeClr val="dk1"/>
                </a:solidFill>
                <a:latin typeface="Poppins"/>
                <a:ea typeface="Poppins"/>
                <a:cs typeface="Poppins"/>
                <a:sym typeface="Poppins"/>
              </a:rPr>
              <a:t>potenziellen Kunden </a:t>
            </a:r>
            <a:r>
              <a:rPr lang="de-DE" sz="1800" b="0" i="0" u="none" strike="noStrike" cap="none">
                <a:solidFill>
                  <a:schemeClr val="dk1"/>
                </a:solidFill>
                <a:latin typeface="Poppins"/>
                <a:ea typeface="Poppins"/>
                <a:cs typeface="Poppins"/>
                <a:sym typeface="Poppins"/>
              </a:rPr>
              <a:t>zu überprüfen</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Clr>
                <a:srgbClr val="000000"/>
              </a:buClr>
              <a:buSzPts val="1800"/>
              <a:buFont typeface="Arial"/>
              <a:buNone/>
            </a:pPr>
            <a:r>
              <a:rPr lang="de-DE" sz="1800" b="0" i="0" u="none" strike="noStrike" cap="none">
                <a:solidFill>
                  <a:schemeClr val="dk1"/>
                </a:solidFill>
                <a:latin typeface="Poppins"/>
                <a:ea typeface="Poppins"/>
                <a:cs typeface="Poppins"/>
                <a:sym typeface="Poppins"/>
              </a:rPr>
              <a:t>Diese </a:t>
            </a:r>
            <a:r>
              <a:rPr lang="de-DE" sz="1800" b="1" i="0" u="none" strike="noStrike" cap="none">
                <a:solidFill>
                  <a:schemeClr val="dk1"/>
                </a:solidFill>
                <a:latin typeface="Poppins"/>
                <a:ea typeface="Poppins"/>
                <a:cs typeface="Poppins"/>
                <a:sym typeface="Poppins"/>
              </a:rPr>
              <a:t>Hypothesen</a:t>
            </a:r>
            <a:r>
              <a:rPr lang="de-DE" sz="1800" b="0" i="0" u="none" strike="noStrike" cap="none">
                <a:solidFill>
                  <a:schemeClr val="dk1"/>
                </a:solidFill>
                <a:latin typeface="Poppins"/>
                <a:ea typeface="Poppins"/>
                <a:cs typeface="Poppins"/>
                <a:sym typeface="Poppins"/>
              </a:rPr>
              <a:t> sollen nun an der definierten Zielgruppe </a:t>
            </a:r>
            <a:r>
              <a:rPr lang="de-DE" sz="1800" b="1" i="0" u="none" strike="noStrike" cap="none">
                <a:solidFill>
                  <a:schemeClr val="dk1"/>
                </a:solidFill>
                <a:latin typeface="Poppins"/>
                <a:ea typeface="Poppins"/>
                <a:cs typeface="Poppins"/>
                <a:sym typeface="Poppins"/>
              </a:rPr>
              <a:t>getestet werden</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Clr>
                <a:srgbClr val="000000"/>
              </a:buClr>
              <a:buSzPts val="1800"/>
              <a:buFont typeface="Arial"/>
              <a:buNone/>
            </a:pPr>
            <a:r>
              <a:rPr lang="de-DE" sz="1800" b="0" i="0" u="none" strike="noStrike" cap="none">
                <a:solidFill>
                  <a:schemeClr val="dk1"/>
                </a:solidFill>
                <a:latin typeface="Poppins"/>
                <a:ea typeface="Poppins"/>
                <a:cs typeface="Poppins"/>
                <a:sym typeface="Poppins"/>
              </a:rPr>
              <a:t>Zum </a:t>
            </a:r>
            <a:r>
              <a:rPr lang="de-DE" sz="1800" b="1" i="0" u="none" strike="noStrike" cap="none">
                <a:solidFill>
                  <a:schemeClr val="dk1"/>
                </a:solidFill>
                <a:latin typeface="Poppins"/>
                <a:ea typeface="Poppins"/>
                <a:cs typeface="Poppins"/>
                <a:sym typeface="Poppins"/>
              </a:rPr>
              <a:t>Testen</a:t>
            </a:r>
            <a:r>
              <a:rPr lang="de-DE" sz="1800" b="0" i="0" u="none" strike="noStrike" cap="none">
                <a:solidFill>
                  <a:schemeClr val="dk1"/>
                </a:solidFill>
                <a:latin typeface="Poppins"/>
                <a:ea typeface="Poppins"/>
                <a:cs typeface="Poppins"/>
                <a:sym typeface="Poppins"/>
              </a:rPr>
              <a:t> stehen Tools wie das </a:t>
            </a:r>
            <a:r>
              <a:rPr lang="de-DE" sz="1800" b="1" i="0" u="sng" strike="noStrike" cap="none">
                <a:solidFill>
                  <a:schemeClr val="dk1"/>
                </a:solidFill>
                <a:latin typeface="Poppins"/>
                <a:ea typeface="Poppins"/>
                <a:cs typeface="Poppins"/>
                <a:sym typeface="Poppins"/>
              </a:rPr>
              <a:t>Probleminterview</a:t>
            </a:r>
            <a:r>
              <a:rPr lang="de-DE" sz="1800" b="0" i="0" u="none" strike="noStrike" cap="none">
                <a:solidFill>
                  <a:schemeClr val="dk1"/>
                </a:solidFill>
                <a:latin typeface="Poppins"/>
                <a:ea typeface="Poppins"/>
                <a:cs typeface="Poppins"/>
                <a:sym typeface="Poppins"/>
              </a:rPr>
              <a:t> zur Verfügung</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pic>
        <p:nvPicPr>
          <p:cNvPr id="342" name="Google Shape;342;p80" descr="Target Group Svg Png Icon Free Download (#455100) - OnlineWebFonts.COM"/>
          <p:cNvPicPr preferRelativeResize="0"/>
          <p:nvPr/>
        </p:nvPicPr>
        <p:blipFill rotWithShape="1">
          <a:blip r:embed="rId4">
            <a:alphaModFix/>
          </a:blip>
          <a:srcRect/>
          <a:stretch/>
        </p:blipFill>
        <p:spPr>
          <a:xfrm>
            <a:off x="5836734" y="2890842"/>
            <a:ext cx="647946" cy="631134"/>
          </a:xfrm>
          <a:prstGeom prst="rect">
            <a:avLst/>
          </a:prstGeom>
          <a:noFill/>
          <a:ln>
            <a:noFill/>
          </a:ln>
        </p:spPr>
      </p:pic>
      <p:pic>
        <p:nvPicPr>
          <p:cNvPr id="343" name="Google Shape;343;p80" descr="Test Icons - Download Free Vector Icons | Noun Project"/>
          <p:cNvPicPr preferRelativeResize="0"/>
          <p:nvPr/>
        </p:nvPicPr>
        <p:blipFill rotWithShape="1">
          <a:blip r:embed="rId5">
            <a:alphaModFix/>
          </a:blip>
          <a:srcRect/>
          <a:stretch/>
        </p:blipFill>
        <p:spPr>
          <a:xfrm>
            <a:off x="5755471" y="1441013"/>
            <a:ext cx="800461" cy="977566"/>
          </a:xfrm>
          <a:prstGeom prst="rect">
            <a:avLst/>
          </a:prstGeom>
          <a:noFill/>
          <a:ln>
            <a:noFill/>
          </a:ln>
        </p:spPr>
      </p:pic>
      <p:pic>
        <p:nvPicPr>
          <p:cNvPr id="344" name="Google Shape;344;p80" descr="Handyman tools | Kostenlose Icon"/>
          <p:cNvPicPr preferRelativeResize="0"/>
          <p:nvPr/>
        </p:nvPicPr>
        <p:blipFill rotWithShape="1">
          <a:blip r:embed="rId6">
            <a:alphaModFix/>
          </a:blip>
          <a:srcRect/>
          <a:stretch/>
        </p:blipFill>
        <p:spPr>
          <a:xfrm>
            <a:off x="5908957" y="4229287"/>
            <a:ext cx="493490" cy="5238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2"/>
          <p:cNvSpPr/>
          <p:nvPr/>
        </p:nvSpPr>
        <p:spPr>
          <a:xfrm>
            <a:off x="209549" y="28575"/>
            <a:ext cx="9710305"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1" i="0" u="none" strike="noStrike" cap="none">
                <a:solidFill>
                  <a:srgbClr val="595959"/>
                </a:solidFill>
                <a:latin typeface="Poppins"/>
                <a:ea typeface="Poppins"/>
                <a:cs typeface="Poppins"/>
                <a:sym typeface="Poppins"/>
              </a:rPr>
              <a:t>Probleminterview</a:t>
            </a:r>
            <a:endParaRPr sz="3000" b="1" i="0" u="none" strike="noStrike" cap="none">
              <a:solidFill>
                <a:srgbClr val="595959"/>
              </a:solidFill>
              <a:latin typeface="Poppins"/>
              <a:ea typeface="Poppins"/>
              <a:cs typeface="Poppins"/>
              <a:sym typeface="Poppins"/>
            </a:endParaRPr>
          </a:p>
        </p:txBody>
      </p:sp>
      <p:sp>
        <p:nvSpPr>
          <p:cNvPr id="350" name="Google Shape;350;p42"/>
          <p:cNvSpPr/>
          <p:nvPr/>
        </p:nvSpPr>
        <p:spPr>
          <a:xfrm>
            <a:off x="-2" y="981933"/>
            <a:ext cx="7462983" cy="421994"/>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lt1"/>
                </a:solidFill>
                <a:latin typeface="Calibri"/>
                <a:ea typeface="Calibri"/>
                <a:cs typeface="Calibri"/>
                <a:sym typeface="Calibri"/>
              </a:rPr>
              <a:t>Was wollen wir im Rahmen dieses Interviews erreichen?</a:t>
            </a:r>
            <a:endParaRPr sz="2400" b="0" i="0" u="none" strike="noStrike" cap="none">
              <a:solidFill>
                <a:schemeClr val="lt1"/>
              </a:solidFill>
              <a:latin typeface="Calibri"/>
              <a:ea typeface="Calibri"/>
              <a:cs typeface="Calibri"/>
              <a:sym typeface="Calibri"/>
            </a:endParaRPr>
          </a:p>
        </p:txBody>
      </p:sp>
      <p:sp>
        <p:nvSpPr>
          <p:cNvPr id="351" name="Google Shape;351;p42"/>
          <p:cNvSpPr txBox="1"/>
          <p:nvPr/>
        </p:nvSpPr>
        <p:spPr>
          <a:xfrm>
            <a:off x="591127" y="1819563"/>
            <a:ext cx="9882909" cy="360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Produkt Risiko 	– Welches Problem sollte man lösen?</a:t>
            </a:r>
            <a:endParaRPr sz="12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			     </a:t>
            </a:r>
            <a:r>
              <a:rPr lang="de-DE" sz="1800" b="0" i="0" u="none" strike="noStrike" cap="none">
                <a:solidFill>
                  <a:srgbClr val="7F7F7F"/>
                </a:solidFill>
                <a:latin typeface="Poppins"/>
                <a:ea typeface="Poppins"/>
                <a:cs typeface="Poppins"/>
                <a:sym typeface="Poppins"/>
              </a:rPr>
              <a:t>Welches Problem ist für den Kunden am schlimmsten?</a:t>
            </a:r>
            <a:endParaRPr sz="1200" b="0" i="0" u="none" strike="noStrike" cap="none">
              <a:solidFill>
                <a:srgbClr val="7F7F7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8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Marktrisiko 	– Wer sind die Konkurrenten?</a:t>
            </a:r>
            <a:endParaRPr sz="12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			     </a:t>
            </a:r>
            <a:r>
              <a:rPr lang="de-DE" sz="1800" b="0" i="0" u="none" strike="noStrike" cap="none">
                <a:solidFill>
                  <a:srgbClr val="7F7F7F"/>
                </a:solidFill>
                <a:latin typeface="Poppins"/>
                <a:ea typeface="Poppins"/>
                <a:cs typeface="Poppins"/>
                <a:sym typeface="Poppins"/>
              </a:rPr>
              <a:t>Wie lösen Kunden das Problem heute?</a:t>
            </a:r>
            <a:endParaRPr sz="1200" b="0" i="0" u="none" strike="noStrike" cap="none">
              <a:solidFill>
                <a:srgbClr val="7F7F7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8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Kundenrisiko	– Wer hat die „Schmerzen“?</a:t>
            </a:r>
            <a:endParaRPr sz="12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			     </a:t>
            </a:r>
            <a:r>
              <a:rPr lang="de-DE" sz="1800" b="0" i="0" u="none" strike="noStrike" cap="none">
                <a:solidFill>
                  <a:srgbClr val="7F7F7F"/>
                </a:solidFill>
                <a:latin typeface="Poppins"/>
                <a:ea typeface="Poppins"/>
                <a:cs typeface="Poppins"/>
                <a:sym typeface="Poppins"/>
              </a:rPr>
              <a:t>Gibt es eine rentable Kundengruppe?</a:t>
            </a:r>
            <a:endParaRPr sz="1800" b="0" i="0" u="none" strike="noStrike" cap="none">
              <a:solidFill>
                <a:srgbClr val="7F7F7F"/>
              </a:solidFill>
              <a:latin typeface="Poppins"/>
              <a:ea typeface="Poppins"/>
              <a:cs typeface="Poppins"/>
              <a:sym typeface="Poppins"/>
            </a:endParaRPr>
          </a:p>
        </p:txBody>
      </p:sp>
      <p:sp>
        <p:nvSpPr>
          <p:cNvPr id="352" name="Google Shape;352;p42"/>
          <p:cNvSpPr txBox="1"/>
          <p:nvPr/>
        </p:nvSpPr>
        <p:spPr>
          <a:xfrm>
            <a:off x="4019549" y="6472873"/>
            <a:ext cx="988290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Quelle: Ash Maurya (2012)</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1"/>
          <p:cNvSpPr txBox="1">
            <a:spLocks noGrp="1"/>
          </p:cNvSpPr>
          <p:nvPr>
            <p:ph type="title"/>
          </p:nvPr>
        </p:nvSpPr>
        <p:spPr>
          <a:xfrm>
            <a:off x="415600" y="593367"/>
            <a:ext cx="11360800" cy="763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100"/>
              <a:buNone/>
            </a:pPr>
            <a:r>
              <a:rPr lang="de-DE" b="1"/>
              <a:t>Kerninhalte eines Problem-Interviewleitfadens</a:t>
            </a:r>
            <a:endParaRPr b="1"/>
          </a:p>
        </p:txBody>
      </p:sp>
      <p:sp>
        <p:nvSpPr>
          <p:cNvPr id="359" name="Google Shape;359;p11"/>
          <p:cNvSpPr txBox="1">
            <a:spLocks noGrp="1"/>
          </p:cNvSpPr>
          <p:nvPr>
            <p:ph type="body" idx="1"/>
          </p:nvPr>
        </p:nvSpPr>
        <p:spPr>
          <a:xfrm>
            <a:off x="415600" y="1386175"/>
            <a:ext cx="11360800" cy="4555200"/>
          </a:xfrm>
          <a:prstGeom prst="rect">
            <a:avLst/>
          </a:prstGeom>
          <a:noFill/>
          <a:ln>
            <a:noFill/>
          </a:ln>
        </p:spPr>
        <p:txBody>
          <a:bodyPr spcFirstLastPara="1" wrap="square" lIns="91425" tIns="45700" rIns="91425" bIns="45700" anchor="t" anchorCtr="0">
            <a:noAutofit/>
          </a:bodyPr>
          <a:lstStyle/>
          <a:p>
            <a:pPr marL="237060" lvl="0" indent="-211660" algn="l" rtl="0">
              <a:lnSpc>
                <a:spcPct val="80000"/>
              </a:lnSpc>
              <a:spcBef>
                <a:spcPts val="0"/>
              </a:spcBef>
              <a:spcAft>
                <a:spcPts val="0"/>
              </a:spcAft>
              <a:buClr>
                <a:schemeClr val="dk1"/>
              </a:buClr>
              <a:buSzPts val="1100"/>
              <a:buChar char="●"/>
            </a:pPr>
            <a:r>
              <a:rPr lang="de-DE" sz="1600" b="1">
                <a:solidFill>
                  <a:schemeClr val="dk1"/>
                </a:solidFill>
              </a:rPr>
              <a:t>Qualifier (Screener)</a:t>
            </a:r>
            <a:endParaRPr sz="1600">
              <a:solidFill>
                <a:schemeClr val="dk1"/>
              </a:solidFill>
            </a:endParaRPr>
          </a:p>
          <a:p>
            <a:pPr marL="694249" lvl="1" indent="-228594" algn="l" rtl="0">
              <a:lnSpc>
                <a:spcPct val="80000"/>
              </a:lnSpc>
              <a:spcBef>
                <a:spcPts val="533"/>
              </a:spcBef>
              <a:spcAft>
                <a:spcPts val="0"/>
              </a:spcAft>
              <a:buClr>
                <a:schemeClr val="dk1"/>
              </a:buClr>
              <a:buSzPts val="1100"/>
              <a:buChar char="○"/>
            </a:pPr>
            <a:r>
              <a:rPr lang="de-DE" sz="1400">
                <a:solidFill>
                  <a:schemeClr val="dk1"/>
                </a:solidFill>
              </a:rPr>
              <a:t>Fragen Sie nach demografischen Daten oder anderen Informationen, die einen potenziellen Kunden qualifizieren, die Interviewten Personen sollten eurer definierten Zielgruppe entsprechen (Alter, Geschlecht, notwendige Erfahrungen/ Interessen/ notwendige Lebensumstände )</a:t>
            </a:r>
            <a:endParaRPr/>
          </a:p>
          <a:p>
            <a:pPr marL="465655" lvl="1" indent="0" algn="l" rtl="0">
              <a:lnSpc>
                <a:spcPct val="80000"/>
              </a:lnSpc>
              <a:spcBef>
                <a:spcPts val="533"/>
              </a:spcBef>
              <a:spcAft>
                <a:spcPts val="0"/>
              </a:spcAft>
              <a:buClr>
                <a:schemeClr val="dk1"/>
              </a:buClr>
              <a:buSzPts val="1100"/>
              <a:buNone/>
            </a:pPr>
            <a:endParaRPr sz="1067">
              <a:solidFill>
                <a:schemeClr val="dk1"/>
              </a:solidFill>
            </a:endParaRPr>
          </a:p>
          <a:p>
            <a:pPr marL="237060" lvl="0" indent="-211660" algn="l" rtl="0">
              <a:lnSpc>
                <a:spcPct val="80000"/>
              </a:lnSpc>
              <a:spcBef>
                <a:spcPts val="1067"/>
              </a:spcBef>
              <a:spcAft>
                <a:spcPts val="0"/>
              </a:spcAft>
              <a:buClr>
                <a:schemeClr val="dk1"/>
              </a:buClr>
              <a:buSzPts val="1100"/>
              <a:buChar char="●"/>
            </a:pPr>
            <a:r>
              <a:rPr lang="de-DE" sz="1600" b="1">
                <a:solidFill>
                  <a:schemeClr val="dk1"/>
                </a:solidFill>
              </a:rPr>
              <a:t>Ungestützte Fragen</a:t>
            </a:r>
            <a:endParaRPr sz="1600" b="1">
              <a:solidFill>
                <a:schemeClr val="dk1"/>
              </a:solidFill>
            </a:endParaRPr>
          </a:p>
          <a:p>
            <a:pPr marL="694249" lvl="1" indent="-228594" algn="l" rtl="0">
              <a:lnSpc>
                <a:spcPct val="80000"/>
              </a:lnSpc>
              <a:spcBef>
                <a:spcPts val="533"/>
              </a:spcBef>
              <a:spcAft>
                <a:spcPts val="0"/>
              </a:spcAft>
              <a:buClr>
                <a:schemeClr val="dk1"/>
              </a:buClr>
              <a:buSzPts val="1100"/>
              <a:buChar char="○"/>
            </a:pPr>
            <a:r>
              <a:rPr lang="de-DE" sz="1400">
                <a:solidFill>
                  <a:schemeClr val="dk1"/>
                </a:solidFill>
              </a:rPr>
              <a:t>Stellen Sie zu Beginn ungestützte Fragen. Gestützte Fragen sind mit einem hohen Risiko von Verzerrungen verbunden.</a:t>
            </a:r>
            <a:endParaRPr/>
          </a:p>
          <a:p>
            <a:pPr marL="694249" lvl="1" indent="-228594" algn="l" rtl="0">
              <a:lnSpc>
                <a:spcPct val="80000"/>
              </a:lnSpc>
              <a:spcBef>
                <a:spcPts val="533"/>
              </a:spcBef>
              <a:spcAft>
                <a:spcPts val="0"/>
              </a:spcAft>
              <a:buClr>
                <a:schemeClr val="dk1"/>
              </a:buClr>
              <a:buSzPts val="1100"/>
              <a:buChar char="○"/>
            </a:pPr>
            <a:r>
              <a:rPr lang="de-DE" sz="1400" i="1">
                <a:solidFill>
                  <a:schemeClr val="dk1"/>
                </a:solidFill>
              </a:rPr>
              <a:t>„Erzählen Sie mir vom letzten Mal, als Sie ...", „ Auf welche Probleme und Herausforderungen sind Sie dabei gestoßen? ...„</a:t>
            </a:r>
            <a:endParaRPr/>
          </a:p>
          <a:p>
            <a:pPr marL="465655" lvl="1" indent="0" algn="l" rtl="0">
              <a:lnSpc>
                <a:spcPct val="80000"/>
              </a:lnSpc>
              <a:spcBef>
                <a:spcPts val="533"/>
              </a:spcBef>
              <a:spcAft>
                <a:spcPts val="0"/>
              </a:spcAft>
              <a:buClr>
                <a:schemeClr val="dk1"/>
              </a:buClr>
              <a:buSzPts val="1100"/>
              <a:buNone/>
            </a:pPr>
            <a:endParaRPr sz="1067">
              <a:solidFill>
                <a:schemeClr val="dk1"/>
              </a:solidFill>
            </a:endParaRPr>
          </a:p>
          <a:p>
            <a:pPr marL="237060" lvl="0" indent="-211660" algn="l" rtl="0">
              <a:lnSpc>
                <a:spcPct val="80000"/>
              </a:lnSpc>
              <a:spcBef>
                <a:spcPts val="1067"/>
              </a:spcBef>
              <a:spcAft>
                <a:spcPts val="0"/>
              </a:spcAft>
              <a:buClr>
                <a:schemeClr val="dk1"/>
              </a:buClr>
              <a:buSzPts val="1100"/>
              <a:buChar char="●"/>
            </a:pPr>
            <a:r>
              <a:rPr lang="de-DE" sz="1600" b="1">
                <a:solidFill>
                  <a:schemeClr val="dk1"/>
                </a:solidFill>
              </a:rPr>
              <a:t>Gestützte Fragen</a:t>
            </a:r>
            <a:endParaRPr sz="1600" b="1">
              <a:solidFill>
                <a:schemeClr val="dk1"/>
              </a:solidFill>
            </a:endParaRPr>
          </a:p>
          <a:p>
            <a:pPr marL="694249" lvl="1" indent="-228594" algn="l" rtl="0">
              <a:lnSpc>
                <a:spcPct val="80000"/>
              </a:lnSpc>
              <a:spcBef>
                <a:spcPts val="533"/>
              </a:spcBef>
              <a:spcAft>
                <a:spcPts val="0"/>
              </a:spcAft>
              <a:buClr>
                <a:schemeClr val="dk1"/>
              </a:buClr>
              <a:buSzPts val="1100"/>
              <a:buChar char="○"/>
            </a:pPr>
            <a:r>
              <a:rPr lang="de-DE" sz="1400">
                <a:solidFill>
                  <a:schemeClr val="dk1"/>
                </a:solidFill>
              </a:rPr>
              <a:t>Wenn Sie keine Rückmeldung zu den ungestützten Fragen erhalten haben, sind gestützte Fragen eine gute Möglichkeit, Klarheit über Ihre Problemannahmen zu erhalten. Die Befragten können eine Reihe von Problemen einstufen:</a:t>
            </a:r>
            <a:endParaRPr/>
          </a:p>
          <a:p>
            <a:pPr marL="694249" lvl="1" indent="-228594" algn="l" rtl="0">
              <a:lnSpc>
                <a:spcPct val="80000"/>
              </a:lnSpc>
              <a:spcBef>
                <a:spcPts val="533"/>
              </a:spcBef>
              <a:spcAft>
                <a:spcPts val="0"/>
              </a:spcAft>
              <a:buClr>
                <a:schemeClr val="dk1"/>
              </a:buClr>
              <a:buSzPts val="1100"/>
              <a:buChar char="○"/>
            </a:pPr>
            <a:r>
              <a:rPr lang="de-DE" sz="1400">
                <a:solidFill>
                  <a:schemeClr val="dk1"/>
                </a:solidFill>
              </a:rPr>
              <a:t>Beispiel: </a:t>
            </a:r>
            <a:r>
              <a:rPr lang="de-DE" sz="1400" i="1">
                <a:solidFill>
                  <a:schemeClr val="dk1"/>
                </a:solidFill>
              </a:rPr>
              <a:t>"Bitte ordnen Sie die folgenden Probleme nach ihrer Wichtigkeit und dem Schmerzniveau".</a:t>
            </a:r>
            <a:endParaRPr/>
          </a:p>
          <a:p>
            <a:pPr marL="694249" lvl="1" indent="-135463" algn="l" rtl="0">
              <a:lnSpc>
                <a:spcPct val="80000"/>
              </a:lnSpc>
              <a:spcBef>
                <a:spcPts val="533"/>
              </a:spcBef>
              <a:spcAft>
                <a:spcPts val="0"/>
              </a:spcAft>
              <a:buClr>
                <a:schemeClr val="dk1"/>
              </a:buClr>
              <a:buSzPts val="1200"/>
              <a:buNone/>
            </a:pPr>
            <a:endParaRPr sz="1067">
              <a:solidFill>
                <a:schemeClr val="dk1"/>
              </a:solidFill>
            </a:endParaRPr>
          </a:p>
          <a:p>
            <a:pPr marL="237060" lvl="0" indent="-211660" algn="l" rtl="0">
              <a:lnSpc>
                <a:spcPct val="80000"/>
              </a:lnSpc>
              <a:spcBef>
                <a:spcPts val="1067"/>
              </a:spcBef>
              <a:spcAft>
                <a:spcPts val="0"/>
              </a:spcAft>
              <a:buClr>
                <a:schemeClr val="dk1"/>
              </a:buClr>
              <a:buSzPts val="1100"/>
              <a:buChar char="●"/>
            </a:pPr>
            <a:r>
              <a:rPr lang="de-DE" sz="1600" b="1">
                <a:solidFill>
                  <a:schemeClr val="dk1"/>
                </a:solidFill>
              </a:rPr>
              <a:t>Use 5-Whys</a:t>
            </a:r>
            <a:endParaRPr sz="1600">
              <a:solidFill>
                <a:schemeClr val="dk1"/>
              </a:solidFill>
            </a:endParaRPr>
          </a:p>
          <a:p>
            <a:pPr marL="694249" lvl="1" indent="-228594" algn="l" rtl="0">
              <a:lnSpc>
                <a:spcPct val="80000"/>
              </a:lnSpc>
              <a:spcBef>
                <a:spcPts val="533"/>
              </a:spcBef>
              <a:spcAft>
                <a:spcPts val="0"/>
              </a:spcAft>
              <a:buClr>
                <a:schemeClr val="dk1"/>
              </a:buClr>
              <a:buSzPts val="1100"/>
              <a:buChar char="○"/>
            </a:pPr>
            <a:r>
              <a:rPr lang="de-DE" sz="1400">
                <a:solidFill>
                  <a:schemeClr val="dk1"/>
                </a:solidFill>
              </a:rPr>
              <a:t>Der Befragte kann mehr Erkenntnisse vom Kunden gewinnen, indem er 5-mal nach dem Warum fragt</a:t>
            </a:r>
            <a:endParaRPr/>
          </a:p>
          <a:p>
            <a:pPr marL="694249" lvl="1" indent="-228594" algn="l" rtl="0">
              <a:lnSpc>
                <a:spcPct val="80000"/>
              </a:lnSpc>
              <a:spcBef>
                <a:spcPts val="533"/>
              </a:spcBef>
              <a:spcAft>
                <a:spcPts val="0"/>
              </a:spcAft>
              <a:buClr>
                <a:schemeClr val="dk1"/>
              </a:buClr>
              <a:buSzPts val="1100"/>
              <a:buChar char="○"/>
            </a:pPr>
            <a:r>
              <a:rPr lang="de-DE" sz="1400">
                <a:solidFill>
                  <a:schemeClr val="dk1"/>
                </a:solidFill>
              </a:rPr>
              <a:t>Die Technik erlaubt es, an das wirkliche Problem heranzukommen und die Kundenmotivation zu verstehen</a:t>
            </a:r>
            <a:endParaRPr sz="1400">
              <a:solidFill>
                <a:schemeClr val="dk1"/>
              </a:solidFill>
            </a:endParaRPr>
          </a:p>
        </p:txBody>
      </p:sp>
      <p:sp>
        <p:nvSpPr>
          <p:cNvPr id="360" name="Google Shape;360;p11"/>
          <p:cNvSpPr/>
          <p:nvPr/>
        </p:nvSpPr>
        <p:spPr>
          <a:xfrm>
            <a:off x="3866072" y="6583151"/>
            <a:ext cx="3086800" cy="2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Source:  Maurya (2012), Running Lean</a:t>
            </a:r>
            <a:endParaRPr sz="1467" b="0" i="0" u="none" strike="noStrike" cap="none">
              <a:solidFill>
                <a:srgbClr val="000000"/>
              </a:solidFill>
              <a:latin typeface="Arial"/>
              <a:ea typeface="Arial"/>
              <a:cs typeface="Arial"/>
              <a:sym typeface="Arial"/>
            </a:endParaRPr>
          </a:p>
        </p:txBody>
      </p:sp>
      <p:sp>
        <p:nvSpPr>
          <p:cNvPr id="361" name="Google Shape;361;p11"/>
          <p:cNvSpPr txBox="1">
            <a:spLocks noGrp="1"/>
          </p:cNvSpPr>
          <p:nvPr>
            <p:ph type="sldNum" idx="12"/>
          </p:nvPr>
        </p:nvSpPr>
        <p:spPr>
          <a:xfrm>
            <a:off x="381000" y="6356351"/>
            <a:ext cx="2743200" cy="365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de-DE"/>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2"/>
          <p:cNvSpPr/>
          <p:nvPr/>
        </p:nvSpPr>
        <p:spPr>
          <a:xfrm>
            <a:off x="538831" y="451375"/>
            <a:ext cx="1093941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a:solidFill>
                  <a:schemeClr val="dk1"/>
                </a:solidFill>
                <a:latin typeface="Poppins"/>
                <a:ea typeface="Poppins"/>
                <a:cs typeface="Poppins"/>
                <a:sym typeface="Poppins"/>
              </a:rPr>
              <a:t>Beispiel Probleminterview – </a:t>
            </a:r>
            <a:endParaRPr/>
          </a:p>
          <a:p>
            <a:pPr marL="0" marR="0" lvl="0" indent="0" algn="l" rtl="0">
              <a:lnSpc>
                <a:spcPct val="100000"/>
              </a:lnSpc>
              <a:spcBef>
                <a:spcPts val="0"/>
              </a:spcBef>
              <a:spcAft>
                <a:spcPts val="0"/>
              </a:spcAft>
              <a:buNone/>
            </a:pPr>
            <a:r>
              <a:rPr lang="de-DE" sz="2000" b="0" i="0" u="none" strike="noStrike" cap="none">
                <a:solidFill>
                  <a:schemeClr val="dk1"/>
                </a:solidFill>
                <a:latin typeface="Poppins"/>
                <a:ea typeface="Poppins"/>
                <a:cs typeface="Poppins"/>
                <a:sym typeface="Poppins"/>
              </a:rPr>
              <a:t>Kauf von Bio-Produkten im Supermarkt </a:t>
            </a:r>
            <a:endParaRPr sz="2000" b="0" i="0" u="none" strike="noStrike" cap="none">
              <a:solidFill>
                <a:schemeClr val="dk1"/>
              </a:solidFill>
              <a:latin typeface="Poppins"/>
              <a:ea typeface="Poppins"/>
              <a:cs typeface="Poppins"/>
              <a:sym typeface="Poppins"/>
            </a:endParaRPr>
          </a:p>
        </p:txBody>
      </p:sp>
      <p:sp>
        <p:nvSpPr>
          <p:cNvPr id="367" name="Google Shape;367;p12"/>
          <p:cNvSpPr/>
          <p:nvPr/>
        </p:nvSpPr>
        <p:spPr>
          <a:xfrm>
            <a:off x="360551" y="2191017"/>
            <a:ext cx="8477400" cy="707846"/>
          </a:xfrm>
          <a:prstGeom prst="rect">
            <a:avLst/>
          </a:prstGeom>
          <a:noFill/>
          <a:ln>
            <a:noFill/>
          </a:ln>
        </p:spPr>
        <p:txBody>
          <a:bodyPr spcFirstLastPara="1" wrap="square" lIns="91425" tIns="45700" rIns="91425" bIns="45700" anchor="t" anchorCtr="0">
            <a:spAutoFit/>
          </a:bodyPr>
          <a:lstStyle/>
          <a:p>
            <a:pPr marL="342891" marR="0" lvl="0" indent="-21589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Poppins"/>
              <a:ea typeface="Poppins"/>
              <a:cs typeface="Poppins"/>
              <a:sym typeface="Poppins"/>
            </a:endParaRPr>
          </a:p>
          <a:p>
            <a:pPr marL="342891" marR="0" lvl="0" indent="-21589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Poppins"/>
              <a:ea typeface="Poppins"/>
              <a:cs typeface="Poppins"/>
              <a:sym typeface="Poppins"/>
            </a:endParaRPr>
          </a:p>
        </p:txBody>
      </p:sp>
      <p:sp>
        <p:nvSpPr>
          <p:cNvPr id="368" name="Google Shape;368;p12"/>
          <p:cNvSpPr/>
          <p:nvPr/>
        </p:nvSpPr>
        <p:spPr>
          <a:xfrm>
            <a:off x="711358" y="1161717"/>
            <a:ext cx="8852461" cy="6124713"/>
          </a:xfrm>
          <a:prstGeom prst="rect">
            <a:avLst/>
          </a:prstGeom>
          <a:noFill/>
          <a:ln>
            <a:noFill/>
          </a:ln>
        </p:spPr>
        <p:txBody>
          <a:bodyPr spcFirstLastPara="1" wrap="square" lIns="91425" tIns="45700" rIns="91425" bIns="45700" anchor="t" anchorCtr="0">
            <a:spAutoFit/>
          </a:bodyPr>
          <a:lstStyle/>
          <a:p>
            <a:pPr marL="457189" marR="0" lvl="0" indent="-330189" algn="l" rtl="0">
              <a:lnSpc>
                <a:spcPct val="150000"/>
              </a:lnSpc>
              <a:spcBef>
                <a:spcPts val="0"/>
              </a:spcBef>
              <a:spcAft>
                <a:spcPts val="0"/>
              </a:spcAft>
              <a:buClr>
                <a:srgbClr val="000000"/>
              </a:buClr>
              <a:buSzPts val="2000"/>
              <a:buFont typeface="Arial"/>
              <a:buNone/>
            </a:pPr>
            <a:endParaRPr sz="2000" b="1" i="0" u="none" strike="noStrike" cap="none">
              <a:solidFill>
                <a:schemeClr val="dk1"/>
              </a:solidFill>
              <a:latin typeface="Poppins"/>
              <a:ea typeface="Poppins"/>
              <a:cs typeface="Poppins"/>
              <a:sym typeface="Poppins"/>
            </a:endParaRPr>
          </a:p>
          <a:p>
            <a:pPr marL="457189" marR="0" lvl="0" indent="-457189" algn="l" rtl="0">
              <a:lnSpc>
                <a:spcPct val="150000"/>
              </a:lnSpc>
              <a:spcBef>
                <a:spcPts val="0"/>
              </a:spcBef>
              <a:spcAft>
                <a:spcPts val="0"/>
              </a:spcAft>
              <a:buClr>
                <a:srgbClr val="000000"/>
              </a:buClr>
              <a:buSzPts val="2000"/>
              <a:buFont typeface="Arial"/>
              <a:buAutoNum type="arabicPeriod"/>
            </a:pPr>
            <a:r>
              <a:rPr lang="de-DE" sz="2000" b="1" i="0" u="none" strike="noStrike" cap="none">
                <a:solidFill>
                  <a:schemeClr val="dk1"/>
                </a:solidFill>
                <a:latin typeface="Poppins"/>
                <a:ea typeface="Poppins"/>
                <a:cs typeface="Poppins"/>
                <a:sym typeface="Poppins"/>
              </a:rPr>
              <a:t>Kurze Vorstellung (Projekt und das Ziel der Befragung)</a:t>
            </a:r>
            <a:endParaRPr sz="800" b="1"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None/>
            </a:pPr>
            <a:endParaRPr sz="14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None/>
            </a:pPr>
            <a:endParaRPr sz="14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None/>
            </a:pPr>
            <a:r>
              <a:rPr lang="de-DE" sz="1400" b="0" i="0" u="none" strike="noStrike" cap="none">
                <a:solidFill>
                  <a:srgbClr val="222A35"/>
                </a:solidFill>
                <a:latin typeface="Poppins"/>
                <a:ea typeface="Poppins"/>
                <a:cs typeface="Poppins"/>
                <a:sym typeface="Poppins"/>
              </a:rPr>
              <a:t>Guten Tag,</a:t>
            </a:r>
            <a:endParaRPr/>
          </a:p>
          <a:p>
            <a:pPr marL="0" marR="0" lvl="0" indent="0" algn="l" rtl="0">
              <a:lnSpc>
                <a:spcPct val="150000"/>
              </a:lnSpc>
              <a:spcBef>
                <a:spcPts val="0"/>
              </a:spcBef>
              <a:spcAft>
                <a:spcPts val="0"/>
              </a:spcAft>
              <a:buNone/>
            </a:pPr>
            <a:r>
              <a:rPr lang="de-DE" sz="1400" b="0" i="0" u="none" strike="noStrike" cap="none">
                <a:solidFill>
                  <a:srgbClr val="222A35"/>
                </a:solidFill>
                <a:latin typeface="Poppins"/>
                <a:ea typeface="Poppins"/>
                <a:cs typeface="Poppins"/>
                <a:sym typeface="Poppins"/>
              </a:rPr>
              <a:t>vielen Dank, dass Sie sich Zeit genommen haben für unser Interview. Unser Name ist XY und YX, wir nehmen an einem Hochschulprojekt teil bei dem wir eine innovative Idee entwickeln möchten. Im Rahmen dieser Entwicklung ist es wichtig früh mit Interessierten Personen zu sprechen, um später ein Lösung zu haben, die den Kunden gefällt. Keine Angst wir möchten Ihnen nichts verkaufen, uns ist nur ihre ehrliche Meinung wichtig. Falls Sie Fragen haben, beantworten wir Ihnen diese gerne. Sonst würden wir nun beginnen.</a:t>
            </a:r>
            <a:endParaRPr sz="1400" b="0" i="0" u="none" strike="noStrike" cap="none">
              <a:solidFill>
                <a:srgbClr val="222A35"/>
              </a:solidFill>
              <a:latin typeface="Poppins"/>
              <a:ea typeface="Poppins"/>
              <a:cs typeface="Poppins"/>
              <a:sym typeface="Poppins"/>
            </a:endParaRPr>
          </a:p>
          <a:p>
            <a:pPr marL="228594" marR="0" lvl="2" indent="-139694" algn="l" rtl="0">
              <a:lnSpc>
                <a:spcPct val="150000"/>
              </a:lnSpc>
              <a:spcBef>
                <a:spcPts val="0"/>
              </a:spcBef>
              <a:spcAft>
                <a:spcPts val="0"/>
              </a:spcAft>
              <a:buClr>
                <a:srgbClr val="000000"/>
              </a:buClr>
              <a:buSzPts val="1400"/>
              <a:buFont typeface="Arial"/>
              <a:buNone/>
            </a:pPr>
            <a:endParaRPr sz="1400" b="0" i="0" u="none" strike="noStrike" cap="none">
              <a:solidFill>
                <a:schemeClr val="dk1"/>
              </a:solidFill>
              <a:latin typeface="Poppins"/>
              <a:ea typeface="Poppins"/>
              <a:cs typeface="Poppins"/>
              <a:sym typeface="Poppins"/>
            </a:endParaRPr>
          </a:p>
          <a:p>
            <a:pPr marL="228594" marR="0" lvl="2" indent="-139694" algn="l" rtl="0">
              <a:lnSpc>
                <a:spcPct val="150000"/>
              </a:lnSpc>
              <a:spcBef>
                <a:spcPts val="600"/>
              </a:spcBef>
              <a:spcAft>
                <a:spcPts val="0"/>
              </a:spcAft>
              <a:buClr>
                <a:srgbClr val="000000"/>
              </a:buClr>
              <a:buSzPts val="1400"/>
              <a:buFont typeface="Arial"/>
              <a:buNone/>
            </a:pPr>
            <a:endParaRPr sz="1400" b="0" i="0" u="none" strike="noStrike" cap="none">
              <a:solidFill>
                <a:schemeClr val="dk1"/>
              </a:solidFill>
              <a:latin typeface="Poppins"/>
              <a:ea typeface="Poppins"/>
              <a:cs typeface="Poppins"/>
              <a:sym typeface="Poppins"/>
            </a:endParaRPr>
          </a:p>
          <a:p>
            <a:pPr marL="228594" marR="0" lvl="2" indent="-139694" algn="l" rtl="0">
              <a:lnSpc>
                <a:spcPct val="150000"/>
              </a:lnSpc>
              <a:spcBef>
                <a:spcPts val="600"/>
              </a:spcBef>
              <a:spcAft>
                <a:spcPts val="0"/>
              </a:spcAft>
              <a:buClr>
                <a:srgbClr val="000000"/>
              </a:buClr>
              <a:buSzPts val="1400"/>
              <a:buFont typeface="Arial"/>
              <a:buNone/>
            </a:pPr>
            <a:endParaRPr sz="1400" b="0" i="0" u="none" strike="noStrike" cap="none">
              <a:solidFill>
                <a:schemeClr val="dk1"/>
              </a:solidFill>
              <a:latin typeface="Poppins"/>
              <a:ea typeface="Poppins"/>
              <a:cs typeface="Poppins"/>
              <a:sym typeface="Poppins"/>
            </a:endParaRPr>
          </a:p>
          <a:p>
            <a:pPr marL="380990" marR="0" lvl="2" indent="-253990" algn="l" rtl="0">
              <a:lnSpc>
                <a:spcPct val="150000"/>
              </a:lnSpc>
              <a:spcBef>
                <a:spcPts val="600"/>
              </a:spcBef>
              <a:spcAft>
                <a:spcPts val="0"/>
              </a:spcAft>
              <a:buClr>
                <a:srgbClr val="000000"/>
              </a:buClr>
              <a:buSzPts val="2000"/>
              <a:buFont typeface="Arial"/>
              <a:buNone/>
            </a:pPr>
            <a:endParaRPr sz="2000" b="0" i="0" u="none" strike="noStrike" cap="none">
              <a:solidFill>
                <a:schemeClr val="dk1"/>
              </a:solidFill>
              <a:latin typeface="Poppins"/>
              <a:ea typeface="Poppins"/>
              <a:cs typeface="Poppins"/>
              <a:sym typeface="Poppins"/>
            </a:endParaRPr>
          </a:p>
          <a:p>
            <a:pPr marL="342891" marR="0" lvl="0" indent="-215890" algn="l" rtl="0">
              <a:lnSpc>
                <a:spcPct val="150000"/>
              </a:lnSpc>
              <a:spcBef>
                <a:spcPts val="600"/>
              </a:spcBef>
              <a:spcAft>
                <a:spcPts val="0"/>
              </a:spcAft>
              <a:buClr>
                <a:srgbClr val="000000"/>
              </a:buClr>
              <a:buSzPts val="2000"/>
              <a:buFont typeface="Arial"/>
              <a:buNone/>
            </a:pPr>
            <a:endParaRPr sz="2000" b="0" i="0" u="none" strike="noStrike" cap="none">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3"/>
          <p:cNvSpPr/>
          <p:nvPr/>
        </p:nvSpPr>
        <p:spPr>
          <a:xfrm>
            <a:off x="856890" y="1033264"/>
            <a:ext cx="11110823" cy="3833357"/>
          </a:xfrm>
          <a:prstGeom prst="rect">
            <a:avLst/>
          </a:prstGeom>
          <a:noFill/>
          <a:ln>
            <a:noFill/>
          </a:ln>
        </p:spPr>
        <p:txBody>
          <a:bodyPr spcFirstLastPara="1" wrap="square" lIns="91425" tIns="45700" rIns="91425" bIns="45700" anchor="t" anchorCtr="0">
            <a:spAutoFit/>
          </a:bodyPr>
          <a:lstStyle/>
          <a:p>
            <a:pPr marL="457189" marR="0" lvl="0" indent="-457189" algn="l" rtl="0">
              <a:lnSpc>
                <a:spcPct val="150000"/>
              </a:lnSpc>
              <a:spcBef>
                <a:spcPts val="0"/>
              </a:spcBef>
              <a:spcAft>
                <a:spcPts val="0"/>
              </a:spcAft>
              <a:buClr>
                <a:srgbClr val="000000"/>
              </a:buClr>
              <a:buSzPts val="2000"/>
              <a:buFont typeface="Arial"/>
              <a:buAutoNum type="arabicPeriod" startAt="2"/>
            </a:pPr>
            <a:r>
              <a:rPr lang="de-DE" sz="2000" b="1" i="0" u="none" strike="noStrike" cap="none">
                <a:solidFill>
                  <a:schemeClr val="dk1"/>
                </a:solidFill>
                <a:latin typeface="Poppins"/>
                <a:ea typeface="Poppins"/>
                <a:cs typeface="Poppins"/>
                <a:sym typeface="Poppins"/>
              </a:rPr>
              <a:t>Demografische Daten – </a:t>
            </a:r>
            <a:r>
              <a:rPr lang="de-DE" sz="2000" b="0" i="0" u="none" strike="noStrike" cap="none">
                <a:solidFill>
                  <a:schemeClr val="dk1"/>
                </a:solidFill>
                <a:latin typeface="Poppins"/>
                <a:ea typeface="Poppins"/>
                <a:cs typeface="Poppins"/>
                <a:sym typeface="Poppins"/>
              </a:rPr>
              <a:t>Ist es die richtige  Zielgruppe die ihr befragt?</a:t>
            </a:r>
            <a:endParaRPr/>
          </a:p>
          <a:p>
            <a:pPr marL="0" marR="0" lvl="0" indent="0" algn="l" rtl="0">
              <a:lnSpc>
                <a:spcPct val="150000"/>
              </a:lnSpc>
              <a:spcBef>
                <a:spcPts val="0"/>
              </a:spcBef>
              <a:spcAft>
                <a:spcPts val="0"/>
              </a:spcAft>
              <a:buNone/>
            </a:pPr>
            <a:r>
              <a:rPr lang="de-DE" sz="2000" b="1" i="0" u="none" strike="noStrike" cap="none">
                <a:solidFill>
                  <a:schemeClr val="dk1"/>
                </a:solidFill>
                <a:latin typeface="Poppins"/>
                <a:ea typeface="Poppins"/>
                <a:cs typeface="Poppins"/>
                <a:sym typeface="Poppins"/>
              </a:rPr>
              <a:t>		</a:t>
            </a:r>
            <a:endParaRPr/>
          </a:p>
          <a:p>
            <a:pPr marL="0" marR="0" lvl="2" indent="0" algn="l" rtl="0">
              <a:lnSpc>
                <a:spcPct val="150000"/>
              </a:lnSpc>
              <a:spcBef>
                <a:spcPts val="0"/>
              </a:spcBef>
              <a:spcAft>
                <a:spcPts val="0"/>
              </a:spcAft>
              <a:buNone/>
            </a:pPr>
            <a:r>
              <a:rPr lang="de-DE" sz="1400" b="0" i="0" u="none" strike="noStrike" cap="none">
                <a:solidFill>
                  <a:srgbClr val="222A35"/>
                </a:solidFill>
                <a:latin typeface="Poppins"/>
                <a:ea typeface="Poppins"/>
                <a:cs typeface="Poppins"/>
                <a:sym typeface="Poppins"/>
              </a:rPr>
              <a:t>Bei spontanen persönlichen Gesprächen nur die wirklich wichtigen Daten abfragen und „sensible Themen“ meiden.</a:t>
            </a:r>
            <a:endParaRPr/>
          </a:p>
          <a:p>
            <a:pPr marL="228594" marR="0" lvl="2" indent="-228594" algn="l" rtl="0">
              <a:lnSpc>
                <a:spcPct val="150000"/>
              </a:lnSpc>
              <a:spcBef>
                <a:spcPts val="60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Alter, Geschlecht, evtl. Familienstand? (einiges kann man auch abschätzen bei einem persönlichen Gespräch)</a:t>
            </a:r>
            <a:endParaRPr/>
          </a:p>
          <a:p>
            <a:pPr marL="228594" marR="0" lvl="2" indent="-228594" algn="l" rtl="0">
              <a:lnSpc>
                <a:spcPct val="150000"/>
              </a:lnSpc>
              <a:spcBef>
                <a:spcPts val="60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Wie wichtig ist Ihnen gesunde Ernährung? </a:t>
            </a:r>
            <a:br>
              <a:rPr lang="de-DE" sz="1400" b="0" i="0" u="none" strike="noStrike" cap="none">
                <a:solidFill>
                  <a:srgbClr val="222A35"/>
                </a:solidFill>
                <a:latin typeface="Poppins"/>
                <a:ea typeface="Poppins"/>
                <a:cs typeface="Poppins"/>
                <a:sym typeface="Poppins"/>
              </a:rPr>
            </a:br>
            <a:r>
              <a:rPr lang="de-DE" sz="1400" b="0" i="0" u="none" strike="noStrike" cap="none">
                <a:solidFill>
                  <a:srgbClr val="222A35"/>
                </a:solidFill>
                <a:latin typeface="Poppins"/>
                <a:ea typeface="Poppins"/>
                <a:cs typeface="Poppins"/>
                <a:sym typeface="Poppins"/>
              </a:rPr>
              <a:t>Was tun Sie dafür um das auch im Alltag umzusetzen? </a:t>
            </a:r>
            <a:endParaRPr sz="1400" b="0" i="0" u="none" strike="noStrike" cap="none">
              <a:solidFill>
                <a:srgbClr val="222A35"/>
              </a:solidFill>
              <a:latin typeface="Poppins"/>
              <a:ea typeface="Poppins"/>
              <a:cs typeface="Poppins"/>
              <a:sym typeface="Poppins"/>
            </a:endParaRPr>
          </a:p>
          <a:p>
            <a:pPr marL="228594" marR="0" lvl="2" indent="-139694" algn="l" rtl="0">
              <a:lnSpc>
                <a:spcPct val="150000"/>
              </a:lnSpc>
              <a:spcBef>
                <a:spcPts val="600"/>
              </a:spcBef>
              <a:spcAft>
                <a:spcPts val="0"/>
              </a:spcAft>
              <a:buClr>
                <a:srgbClr val="000000"/>
              </a:buClr>
              <a:buSzPts val="1400"/>
              <a:buFont typeface="Arial"/>
              <a:buNone/>
            </a:pPr>
            <a:endParaRPr sz="1400" b="1" i="0" u="none" strike="noStrike" cap="none">
              <a:solidFill>
                <a:srgbClr val="222A35"/>
              </a:solidFill>
              <a:latin typeface="Poppins"/>
              <a:ea typeface="Poppins"/>
              <a:cs typeface="Poppins"/>
              <a:sym typeface="Poppins"/>
            </a:endParaRPr>
          </a:p>
          <a:p>
            <a:pPr marL="0" marR="0" lvl="2" indent="0" algn="l" rtl="0">
              <a:lnSpc>
                <a:spcPct val="150000"/>
              </a:lnSpc>
              <a:spcBef>
                <a:spcPts val="600"/>
              </a:spcBef>
              <a:spcAft>
                <a:spcPts val="0"/>
              </a:spcAft>
              <a:buNone/>
            </a:pPr>
            <a:r>
              <a:rPr lang="de-DE" sz="1333" b="0" i="0" u="none" strike="noStrike" cap="none">
                <a:solidFill>
                  <a:srgbClr val="222A35"/>
                </a:solidFill>
                <a:latin typeface="Poppins"/>
                <a:ea typeface="Poppins"/>
                <a:cs typeface="Poppins"/>
                <a:sym typeface="Poppins"/>
              </a:rPr>
              <a:t>🡪 Die Fragen sollen Aufschluss darüber geben, </a:t>
            </a:r>
            <a:r>
              <a:rPr lang="de-DE" sz="1333" b="1" i="0" u="none" strike="noStrike" cap="none">
                <a:solidFill>
                  <a:srgbClr val="222A35"/>
                </a:solidFill>
                <a:latin typeface="Poppins"/>
                <a:ea typeface="Poppins"/>
                <a:cs typeface="Poppins"/>
                <a:sym typeface="Poppins"/>
              </a:rPr>
              <a:t>ob die Person die ihr interviewt auch tatsächlich eurer definierten Zielgruppe/Persona entspricht,</a:t>
            </a:r>
            <a:r>
              <a:rPr lang="de-DE" sz="1333" b="0" i="0" u="none" strike="noStrike" cap="none">
                <a:solidFill>
                  <a:srgbClr val="222A35"/>
                </a:solidFill>
                <a:latin typeface="Poppins"/>
                <a:ea typeface="Poppins"/>
                <a:cs typeface="Poppins"/>
                <a:sym typeface="Poppins"/>
              </a:rPr>
              <a:t> wenn z.B. jemand kein Interesse an gesunder Ernährung besitzt wird er auch kein Interesse an einem innovativen gesunden Ernährungsplan haben</a:t>
            </a:r>
            <a:endParaRPr sz="1333" b="0" i="0" u="none" strike="noStrike" cap="none">
              <a:solidFill>
                <a:srgbClr val="222A35"/>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5"/>
          <p:cNvSpPr/>
          <p:nvPr/>
        </p:nvSpPr>
        <p:spPr>
          <a:xfrm>
            <a:off x="851527" y="965373"/>
            <a:ext cx="10612251" cy="192360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de-DE" sz="2000" b="1" i="0" u="none" strike="noStrike" cap="none">
                <a:solidFill>
                  <a:schemeClr val="dk1"/>
                </a:solidFill>
                <a:latin typeface="Poppins"/>
                <a:ea typeface="Poppins"/>
                <a:cs typeface="Poppins"/>
                <a:sym typeface="Poppins"/>
              </a:rPr>
              <a:t>3. Beschreibung der Situation/ Kontext durch Interviewer/in	</a:t>
            </a:r>
            <a:endParaRPr/>
          </a:p>
          <a:p>
            <a:pPr marL="228594" marR="0" lvl="8" indent="-228594" algn="l" rtl="0">
              <a:lnSpc>
                <a:spcPct val="150000"/>
              </a:lnSpc>
              <a:spcBef>
                <a:spcPts val="60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Versuchen Sie sich in die Situation hineinzuversetzen als Sie zum letzten mal Bio-Produkte kaufen wollten. Beschreiben Sie Ihre Vorgehensweise!</a:t>
            </a:r>
            <a:br>
              <a:rPr lang="de-DE" sz="1400" b="0" i="0" u="none" strike="noStrike" cap="none">
                <a:solidFill>
                  <a:srgbClr val="222A35"/>
                </a:solidFill>
                <a:latin typeface="Poppins"/>
                <a:ea typeface="Poppins"/>
                <a:cs typeface="Poppins"/>
                <a:sym typeface="Poppins"/>
              </a:rPr>
            </a:br>
            <a:r>
              <a:rPr lang="de-DE" sz="1400" b="0" i="0" u="none" strike="noStrike" cap="none">
                <a:solidFill>
                  <a:srgbClr val="222A35"/>
                </a:solidFill>
                <a:latin typeface="Poppins"/>
                <a:ea typeface="Poppins"/>
                <a:cs typeface="Poppins"/>
                <a:sym typeface="Poppins"/>
              </a:rPr>
              <a:t>(Der Befragte sollte die Situation bereits durchlebt haben, während dieser Situation sollten dann genau die Probleme auftauchen die ihr gesammelt habt) </a:t>
            </a:r>
            <a:endParaRPr sz="1400" b="1" i="0" u="none" strike="noStrike" cap="none">
              <a:solidFill>
                <a:srgbClr val="222A35"/>
              </a:solidFill>
              <a:latin typeface="Poppins"/>
              <a:ea typeface="Poppins"/>
              <a:cs typeface="Poppins"/>
              <a:sym typeface="Poppins"/>
            </a:endParaRPr>
          </a:p>
        </p:txBody>
      </p:sp>
      <p:sp>
        <p:nvSpPr>
          <p:cNvPr id="379" name="Google Shape;379;p15"/>
          <p:cNvSpPr/>
          <p:nvPr/>
        </p:nvSpPr>
        <p:spPr>
          <a:xfrm>
            <a:off x="789856" y="3083605"/>
            <a:ext cx="10612251" cy="36625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de-DE" sz="2000" b="1" i="0" u="none" strike="noStrike" cap="none">
                <a:solidFill>
                  <a:schemeClr val="dk1"/>
                </a:solidFill>
                <a:latin typeface="Poppins"/>
                <a:ea typeface="Poppins"/>
                <a:cs typeface="Poppins"/>
                <a:sym typeface="Poppins"/>
              </a:rPr>
              <a:t>4. Fragen zu Problemen – </a:t>
            </a:r>
            <a:r>
              <a:rPr lang="de-DE" sz="2000" b="0" i="0" u="none" strike="noStrike" cap="none">
                <a:solidFill>
                  <a:schemeClr val="dk1"/>
                </a:solidFill>
                <a:latin typeface="Poppins"/>
                <a:ea typeface="Poppins"/>
                <a:cs typeface="Poppins"/>
                <a:sym typeface="Poppins"/>
              </a:rPr>
              <a:t>Hat der Kunde das Problem wirklich?</a:t>
            </a:r>
            <a:endParaRPr sz="2000" b="0" i="0" u="none" strike="noStrike" cap="none">
              <a:solidFill>
                <a:schemeClr val="dk1"/>
              </a:solidFill>
              <a:latin typeface="Poppins"/>
              <a:ea typeface="Poppins"/>
              <a:cs typeface="Poppins"/>
              <a:sym typeface="Poppins"/>
            </a:endParaRPr>
          </a:p>
          <a:p>
            <a:pPr marL="228594" marR="0" lvl="0" indent="-228594" algn="l" rtl="0">
              <a:lnSpc>
                <a:spcPct val="150000"/>
              </a:lnSpc>
              <a:spcBef>
                <a:spcPts val="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Welche Probleme oder Herausforderungen sind denn aufgetreten als Sie Bioprodukte kaufen wollten?</a:t>
            </a:r>
            <a:r>
              <a:rPr lang="de-DE" sz="2000" b="1" i="0" u="none" strike="noStrike" cap="none">
                <a:solidFill>
                  <a:srgbClr val="222A35"/>
                </a:solidFill>
                <a:latin typeface="Poppins"/>
                <a:ea typeface="Poppins"/>
                <a:cs typeface="Poppins"/>
                <a:sym typeface="Poppins"/>
              </a:rPr>
              <a:t> </a:t>
            </a:r>
            <a:br>
              <a:rPr lang="de-DE" sz="2000" b="1" i="0" u="none" strike="noStrike" cap="none">
                <a:solidFill>
                  <a:srgbClr val="222A35"/>
                </a:solidFill>
                <a:latin typeface="Poppins"/>
                <a:ea typeface="Poppins"/>
                <a:cs typeface="Poppins"/>
                <a:sym typeface="Poppins"/>
              </a:rPr>
            </a:br>
            <a:r>
              <a:rPr lang="de-DE" sz="1400" b="0" i="0" u="none" strike="noStrike" cap="none">
                <a:solidFill>
                  <a:srgbClr val="222A35"/>
                </a:solidFill>
                <a:latin typeface="Poppins"/>
                <a:ea typeface="Poppins"/>
                <a:cs typeface="Poppins"/>
                <a:sym typeface="Poppins"/>
              </a:rPr>
              <a:t>(Bei Antworten immer W-Fragen nutzen)</a:t>
            </a:r>
            <a:endParaRPr/>
          </a:p>
          <a:p>
            <a:pPr marL="228594" marR="0" lvl="0" indent="-228594" algn="l" rtl="0">
              <a:lnSpc>
                <a:spcPct val="150000"/>
              </a:lnSpc>
              <a:spcBef>
                <a:spcPts val="60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Zusätzlich können selbst definierte Probleme aufgeführt werden</a:t>
            </a:r>
            <a:endParaRPr/>
          </a:p>
          <a:p>
            <a:pPr marL="228594" marR="0" lvl="0" indent="-228594" algn="l" rtl="0">
              <a:lnSpc>
                <a:spcPct val="150000"/>
              </a:lnSpc>
              <a:spcBef>
                <a:spcPts val="60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Am Ende sollen die Personen die Top 3 Probleme ranken</a:t>
            </a:r>
            <a:endParaRPr/>
          </a:p>
          <a:p>
            <a:pPr marL="228594" marR="0" lvl="0" indent="-228594" algn="l" rtl="0">
              <a:lnSpc>
                <a:spcPct val="150000"/>
              </a:lnSpc>
              <a:spcBef>
                <a:spcPts val="60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Wie gehen Sie aktuell mit den Problemen um? Was machen Sie um diese Probleme zu lösen bzw. zu umgehen? </a:t>
            </a:r>
            <a:r>
              <a:rPr lang="de-DE" sz="1400" b="1" i="0" u="none" strike="noStrike" cap="none">
                <a:solidFill>
                  <a:srgbClr val="222A35"/>
                </a:solidFill>
                <a:latin typeface="Poppins"/>
                <a:ea typeface="Poppins"/>
                <a:cs typeface="Poppins"/>
                <a:sym typeface="Poppins"/>
              </a:rPr>
              <a:t>(Wettbewerbslösungen)</a:t>
            </a:r>
            <a:endParaRPr sz="1400" b="1" i="0" u="none" strike="noStrike" cap="none">
              <a:solidFill>
                <a:srgbClr val="222A35"/>
              </a:solidFill>
              <a:latin typeface="Poppins"/>
              <a:ea typeface="Poppins"/>
              <a:cs typeface="Poppins"/>
              <a:sym typeface="Poppins"/>
            </a:endParaRPr>
          </a:p>
          <a:p>
            <a:pPr marL="228594" marR="0" lvl="0" indent="-139694" algn="l" rtl="0">
              <a:lnSpc>
                <a:spcPct val="150000"/>
              </a:lnSpc>
              <a:spcBef>
                <a:spcPts val="600"/>
              </a:spcBef>
              <a:spcAft>
                <a:spcPts val="0"/>
              </a:spcAft>
              <a:buClr>
                <a:srgbClr val="000000"/>
              </a:buClr>
              <a:buSzPts val="1400"/>
              <a:buFont typeface="Arial"/>
              <a:buNone/>
            </a:pPr>
            <a:endParaRPr sz="1400" b="0" i="0" u="none" strike="noStrike" cap="none">
              <a:solidFill>
                <a:schemeClr val="dk1"/>
              </a:solidFill>
              <a:latin typeface="Poppins"/>
              <a:ea typeface="Poppins"/>
              <a:cs typeface="Poppins"/>
              <a:sym typeface="Poppins"/>
            </a:endParaRPr>
          </a:p>
          <a:p>
            <a:pPr marL="228594" marR="0" lvl="0" indent="-139694" algn="l" rtl="0">
              <a:lnSpc>
                <a:spcPct val="150000"/>
              </a:lnSpc>
              <a:spcBef>
                <a:spcPts val="600"/>
              </a:spcBef>
              <a:spcAft>
                <a:spcPts val="0"/>
              </a:spcAft>
              <a:buClr>
                <a:srgbClr val="000000"/>
              </a:buClr>
              <a:buSzPts val="1400"/>
              <a:buFont typeface="Arial"/>
              <a:buNone/>
            </a:pPr>
            <a:endParaRPr sz="1400" b="0" i="0" u="none" strike="noStrike" cap="none">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6"/>
          <p:cNvSpPr/>
          <p:nvPr/>
        </p:nvSpPr>
        <p:spPr>
          <a:xfrm>
            <a:off x="900266" y="1031295"/>
            <a:ext cx="10612251"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de-DE" sz="2000" b="1" i="0" u="none" strike="noStrike" cap="none">
                <a:solidFill>
                  <a:schemeClr val="dk1"/>
                </a:solidFill>
                <a:latin typeface="Poppins"/>
                <a:ea typeface="Poppins"/>
                <a:cs typeface="Poppins"/>
                <a:sym typeface="Poppins"/>
              </a:rPr>
              <a:t>5. Zusammenfassen der Ergebnisse durch die Interviewer/innen</a:t>
            </a:r>
            <a:endParaRPr/>
          </a:p>
          <a:p>
            <a:pPr marL="285750" marR="0" lvl="0" indent="-285750" algn="l" rtl="0">
              <a:lnSpc>
                <a:spcPct val="150000"/>
              </a:lnSpc>
              <a:spcBef>
                <a:spcPts val="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Mündliche Zusammenfassung der Probleme und warum diese wichtig sind</a:t>
            </a:r>
            <a:endParaRPr/>
          </a:p>
          <a:p>
            <a:pPr marL="285750" marR="0" lvl="0" indent="-285750" algn="l" rtl="0">
              <a:lnSpc>
                <a:spcPct val="150000"/>
              </a:lnSpc>
              <a:spcBef>
                <a:spcPts val="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Nachfrage ob es richtig verstanden wurden</a:t>
            </a:r>
            <a:endParaRPr/>
          </a:p>
          <a:p>
            <a:pPr marL="0" marR="0" lvl="0" indent="0" algn="l" rtl="0">
              <a:lnSpc>
                <a:spcPct val="150000"/>
              </a:lnSpc>
              <a:spcBef>
                <a:spcPts val="0"/>
              </a:spcBef>
              <a:spcAft>
                <a:spcPts val="0"/>
              </a:spcAft>
              <a:buNone/>
            </a:pPr>
            <a:endParaRPr sz="1400" b="1"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None/>
            </a:pPr>
            <a:r>
              <a:rPr lang="de-DE" sz="2000" b="1" i="0" u="none" strike="noStrike" cap="none">
                <a:solidFill>
                  <a:schemeClr val="dk1"/>
                </a:solidFill>
                <a:latin typeface="Poppins"/>
                <a:ea typeface="Poppins"/>
                <a:cs typeface="Poppins"/>
                <a:sym typeface="Poppins"/>
              </a:rPr>
              <a:t>6. Evtl. nächste Schritte erläutern + Verabschiedung </a:t>
            </a:r>
            <a:endParaRPr sz="1400" b="1" i="0" u="none" strike="noStrike" cap="none">
              <a:solidFill>
                <a:schemeClr val="dk1"/>
              </a:solidFill>
              <a:latin typeface="Poppins"/>
              <a:ea typeface="Poppins"/>
              <a:cs typeface="Poppins"/>
              <a:sym typeface="Poppins"/>
            </a:endParaRPr>
          </a:p>
          <a:p>
            <a:pPr marL="285750" marR="0" lvl="0" indent="-285750" algn="l" rtl="0">
              <a:lnSpc>
                <a:spcPct val="150000"/>
              </a:lnSpc>
              <a:spcBef>
                <a:spcPts val="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Was geschieht mit den Ergebnissen Nachgang</a:t>
            </a:r>
            <a:endParaRPr/>
          </a:p>
          <a:p>
            <a:pPr marL="285750" marR="0" lvl="0" indent="-285750" algn="l" rtl="0">
              <a:lnSpc>
                <a:spcPct val="150000"/>
              </a:lnSpc>
              <a:spcBef>
                <a:spcPts val="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Erläuterung der weiteren Schritte</a:t>
            </a:r>
            <a:endParaRPr/>
          </a:p>
          <a:p>
            <a:pPr marL="285750" marR="0" lvl="0" indent="-285750" algn="l" rtl="0">
              <a:lnSpc>
                <a:spcPct val="150000"/>
              </a:lnSpc>
              <a:spcBef>
                <a:spcPts val="0"/>
              </a:spcBef>
              <a:spcAft>
                <a:spcPts val="0"/>
              </a:spcAft>
              <a:buClr>
                <a:srgbClr val="000000"/>
              </a:buClr>
              <a:buSzPts val="1400"/>
              <a:buFont typeface="Arial"/>
              <a:buChar char="•"/>
            </a:pPr>
            <a:r>
              <a:rPr lang="de-DE" sz="1400" b="0" i="0" u="none" strike="noStrike" cap="none">
                <a:solidFill>
                  <a:srgbClr val="222A35"/>
                </a:solidFill>
                <a:latin typeface="Poppins"/>
                <a:ea typeface="Poppins"/>
                <a:cs typeface="Poppins"/>
                <a:sym typeface="Poppins"/>
              </a:rPr>
              <a:t>Möchten die Teilnehmer wieder daran teilnehmen?</a:t>
            </a:r>
            <a:endParaRPr/>
          </a:p>
          <a:p>
            <a:pPr marL="285750" marR="0" lvl="0" indent="-184150" algn="l"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7"/>
          <p:cNvSpPr txBox="1">
            <a:spLocks noGrp="1"/>
          </p:cNvSpPr>
          <p:nvPr>
            <p:ph type="title"/>
          </p:nvPr>
        </p:nvSpPr>
        <p:spPr>
          <a:xfrm>
            <a:off x="415600" y="593367"/>
            <a:ext cx="11360800" cy="763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100"/>
              <a:buNone/>
            </a:pPr>
            <a:r>
              <a:rPr lang="de-DE" b="1"/>
              <a:t>Allgemeine  Do‘s and Dont‘s bei einem Interview</a:t>
            </a:r>
            <a:endParaRPr b="1"/>
          </a:p>
        </p:txBody>
      </p:sp>
      <p:sp>
        <p:nvSpPr>
          <p:cNvPr id="390" name="Google Shape;390;p17"/>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p>
            <a:pPr marL="237060" lvl="0" indent="-237060" algn="l" rtl="0">
              <a:lnSpc>
                <a:spcPct val="90000"/>
              </a:lnSpc>
              <a:spcBef>
                <a:spcPts val="0"/>
              </a:spcBef>
              <a:spcAft>
                <a:spcPts val="0"/>
              </a:spcAft>
              <a:buClr>
                <a:schemeClr val="dk1"/>
              </a:buClr>
              <a:buSzPts val="1400"/>
              <a:buChar char="●"/>
            </a:pPr>
            <a:r>
              <a:rPr lang="de-DE" sz="2133" b="1">
                <a:solidFill>
                  <a:schemeClr val="dk1"/>
                </a:solidFill>
              </a:rPr>
              <a:t>Do‘s</a:t>
            </a:r>
            <a:endParaRPr sz="2133" b="1">
              <a:solidFill>
                <a:schemeClr val="dk1"/>
              </a:solidFill>
            </a:endParaRPr>
          </a:p>
          <a:p>
            <a:pPr marL="694249" lvl="1" indent="-237061" algn="l" rtl="0">
              <a:lnSpc>
                <a:spcPct val="90000"/>
              </a:lnSpc>
              <a:spcBef>
                <a:spcPts val="533"/>
              </a:spcBef>
              <a:spcAft>
                <a:spcPts val="0"/>
              </a:spcAft>
              <a:buClr>
                <a:schemeClr val="dk1"/>
              </a:buClr>
              <a:buSzPts val="1200"/>
              <a:buChar char="○"/>
            </a:pPr>
            <a:r>
              <a:rPr lang="de-DE" sz="1400"/>
              <a:t>Charakterisieren Sie immer die Person, mit der Sie sprechen</a:t>
            </a:r>
            <a:endParaRPr/>
          </a:p>
          <a:p>
            <a:pPr marL="694249" lvl="1" indent="-237061" algn="l" rtl="0">
              <a:lnSpc>
                <a:spcPct val="90000"/>
              </a:lnSpc>
              <a:spcBef>
                <a:spcPts val="533"/>
              </a:spcBef>
              <a:spcAft>
                <a:spcPts val="0"/>
              </a:spcAft>
              <a:buClr>
                <a:schemeClr val="dk1"/>
              </a:buClr>
              <a:buSzPts val="1200"/>
              <a:buChar char="○"/>
            </a:pPr>
            <a:r>
              <a:rPr lang="de-DE" sz="1400"/>
              <a:t>Daten aufzeichnen, sonst ist das Interview nutzlos</a:t>
            </a:r>
            <a:endParaRPr/>
          </a:p>
          <a:p>
            <a:pPr marL="694249" lvl="1" indent="-237061" algn="l" rtl="0">
              <a:lnSpc>
                <a:spcPct val="90000"/>
              </a:lnSpc>
              <a:spcBef>
                <a:spcPts val="533"/>
              </a:spcBef>
              <a:spcAft>
                <a:spcPts val="0"/>
              </a:spcAft>
              <a:buClr>
                <a:schemeClr val="dk1"/>
              </a:buClr>
              <a:buSzPts val="1200"/>
              <a:buChar char="○"/>
            </a:pPr>
            <a:r>
              <a:rPr lang="de-DE" sz="1400"/>
              <a:t>Führen Sie Interviews wenn möglich paarweise durch (Interviewen + Dokumentieren)</a:t>
            </a:r>
            <a:endParaRPr sz="1400"/>
          </a:p>
          <a:p>
            <a:pPr marL="694249" lvl="1" indent="-237061" algn="l" rtl="0">
              <a:lnSpc>
                <a:spcPct val="90000"/>
              </a:lnSpc>
              <a:spcBef>
                <a:spcPts val="533"/>
              </a:spcBef>
              <a:spcAft>
                <a:spcPts val="0"/>
              </a:spcAft>
              <a:buClr>
                <a:schemeClr val="dk1"/>
              </a:buClr>
              <a:buSzPts val="1200"/>
              <a:buChar char="○"/>
            </a:pPr>
            <a:r>
              <a:rPr lang="de-DE" sz="1400"/>
              <a:t>Fragen Sie immer wieder nach dem "Warum", um Inkonsistenzen zu erkennen und falsch positive oder negative Ergebnisse zu vermeiden</a:t>
            </a:r>
            <a:endParaRPr sz="1400"/>
          </a:p>
          <a:p>
            <a:pPr marL="237060" lvl="0" indent="-237060" algn="l" rtl="0">
              <a:lnSpc>
                <a:spcPct val="90000"/>
              </a:lnSpc>
              <a:spcBef>
                <a:spcPts val="1067"/>
              </a:spcBef>
              <a:spcAft>
                <a:spcPts val="0"/>
              </a:spcAft>
              <a:buClr>
                <a:schemeClr val="dk1"/>
              </a:buClr>
              <a:buSzPts val="1400"/>
              <a:buChar char="●"/>
            </a:pPr>
            <a:r>
              <a:rPr lang="de-DE" sz="2133" b="1">
                <a:solidFill>
                  <a:schemeClr val="dk1"/>
                </a:solidFill>
              </a:rPr>
              <a:t>Dont‘s</a:t>
            </a:r>
            <a:endParaRPr sz="2133" b="1">
              <a:solidFill>
                <a:schemeClr val="dk1"/>
              </a:solidFill>
            </a:endParaRPr>
          </a:p>
          <a:p>
            <a:pPr marL="694249" lvl="1" indent="-237061" algn="l" rtl="0">
              <a:lnSpc>
                <a:spcPct val="90000"/>
              </a:lnSpc>
              <a:spcBef>
                <a:spcPts val="533"/>
              </a:spcBef>
              <a:spcAft>
                <a:spcPts val="0"/>
              </a:spcAft>
              <a:buClr>
                <a:schemeClr val="dk1"/>
              </a:buClr>
              <a:buSzPts val="1200"/>
              <a:buChar char="○"/>
            </a:pPr>
            <a:r>
              <a:rPr lang="de-DE" sz="1400"/>
              <a:t>"Würden Sie X machen?" oder "Würden Sie dafür bezahlen?" - Die Befragten können die Zukunft nicht vorhersagen</a:t>
            </a:r>
            <a:endParaRPr/>
          </a:p>
          <a:p>
            <a:pPr marL="694249" lvl="1" indent="-237061" algn="l" rtl="0">
              <a:lnSpc>
                <a:spcPct val="90000"/>
              </a:lnSpc>
              <a:spcBef>
                <a:spcPts val="533"/>
              </a:spcBef>
              <a:spcAft>
                <a:spcPts val="0"/>
              </a:spcAft>
              <a:buClr>
                <a:schemeClr val="dk1"/>
              </a:buClr>
              <a:buSzPts val="1200"/>
              <a:buChar char="○"/>
            </a:pPr>
            <a:r>
              <a:rPr lang="de-DE" sz="1400"/>
              <a:t>Verlassen des Interviews ohne Aufzeichnung (Notizen)</a:t>
            </a:r>
            <a:endParaRPr sz="1400"/>
          </a:p>
          <a:p>
            <a:pPr marL="694249" lvl="1" indent="-237061" algn="l" rtl="0">
              <a:lnSpc>
                <a:spcPct val="90000"/>
              </a:lnSpc>
              <a:spcBef>
                <a:spcPts val="533"/>
              </a:spcBef>
              <a:spcAft>
                <a:spcPts val="0"/>
              </a:spcAft>
              <a:buClr>
                <a:schemeClr val="dk1"/>
              </a:buClr>
              <a:buSzPts val="1200"/>
              <a:buChar char="○"/>
            </a:pPr>
            <a:r>
              <a:rPr lang="de-DE" sz="1400"/>
              <a:t>Geschlossene Fragen stellen</a:t>
            </a:r>
            <a:endParaRPr/>
          </a:p>
          <a:p>
            <a:pPr marL="694249" lvl="1" indent="-237061" algn="l" rtl="0">
              <a:lnSpc>
                <a:spcPct val="90000"/>
              </a:lnSpc>
              <a:spcBef>
                <a:spcPts val="533"/>
              </a:spcBef>
              <a:spcAft>
                <a:spcPts val="0"/>
              </a:spcAft>
              <a:buClr>
                <a:schemeClr val="dk1"/>
              </a:buClr>
              <a:buSzPts val="1200"/>
              <a:buChar char="○"/>
            </a:pPr>
            <a:r>
              <a:rPr lang="de-DE" sz="1400"/>
              <a:t>Familie und Freunde befragen</a:t>
            </a:r>
            <a:endParaRPr/>
          </a:p>
          <a:p>
            <a:pPr marL="694249" lvl="1" indent="-160861" algn="l" rtl="0">
              <a:lnSpc>
                <a:spcPct val="90000"/>
              </a:lnSpc>
              <a:spcBef>
                <a:spcPts val="533"/>
              </a:spcBef>
              <a:spcAft>
                <a:spcPts val="0"/>
              </a:spcAft>
              <a:buClr>
                <a:schemeClr val="dk1"/>
              </a:buClr>
              <a:buSzPts val="1200"/>
              <a:buNone/>
            </a:pPr>
            <a:endParaRPr sz="1600"/>
          </a:p>
        </p:txBody>
      </p:sp>
      <p:sp>
        <p:nvSpPr>
          <p:cNvPr id="391" name="Google Shape;391;p17"/>
          <p:cNvSpPr txBox="1"/>
          <p:nvPr/>
        </p:nvSpPr>
        <p:spPr>
          <a:xfrm>
            <a:off x="578033" y="5815033"/>
            <a:ext cx="8370800" cy="2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Source: Owens (2013) How to get out of the Building with the Validation Board; in Eisenmann (2013), Managing Startups</a:t>
            </a:r>
            <a:endParaRPr sz="1467"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
          <p:cNvSpPr/>
          <p:nvPr/>
        </p:nvSpPr>
        <p:spPr>
          <a:xfrm>
            <a:off x="209549" y="28575"/>
            <a:ext cx="9710305"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1" i="0" u="none" strike="noStrike" cap="none">
                <a:solidFill>
                  <a:srgbClr val="595959"/>
                </a:solidFill>
                <a:latin typeface="Poppins"/>
                <a:ea typeface="Poppins"/>
                <a:cs typeface="Poppins"/>
                <a:sym typeface="Poppins"/>
              </a:rPr>
              <a:t>Probleminterview</a:t>
            </a:r>
            <a:endParaRPr sz="3000" b="1" i="0" u="none" strike="noStrike" cap="none">
              <a:solidFill>
                <a:srgbClr val="595959"/>
              </a:solidFill>
              <a:latin typeface="Poppins"/>
              <a:ea typeface="Poppins"/>
              <a:cs typeface="Poppins"/>
              <a:sym typeface="Poppins"/>
            </a:endParaRPr>
          </a:p>
        </p:txBody>
      </p:sp>
      <p:sp>
        <p:nvSpPr>
          <p:cNvPr id="397" name="Google Shape;397;p18"/>
          <p:cNvSpPr/>
          <p:nvPr/>
        </p:nvSpPr>
        <p:spPr>
          <a:xfrm>
            <a:off x="-2" y="981933"/>
            <a:ext cx="7462983" cy="421994"/>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lt1"/>
                </a:solidFill>
                <a:latin typeface="Calibri"/>
                <a:ea typeface="Calibri"/>
                <a:cs typeface="Calibri"/>
                <a:sym typeface="Calibri"/>
              </a:rPr>
              <a:t>Was wollen wir im Rahmen dieses Interviews erreichen?</a:t>
            </a:r>
            <a:endParaRPr sz="2400" b="0" i="0" u="none" strike="noStrike" cap="none">
              <a:solidFill>
                <a:schemeClr val="lt1"/>
              </a:solidFill>
              <a:latin typeface="Calibri"/>
              <a:ea typeface="Calibri"/>
              <a:cs typeface="Calibri"/>
              <a:sym typeface="Calibri"/>
            </a:endParaRPr>
          </a:p>
        </p:txBody>
      </p:sp>
      <p:sp>
        <p:nvSpPr>
          <p:cNvPr id="398" name="Google Shape;398;p18"/>
          <p:cNvSpPr txBox="1"/>
          <p:nvPr/>
        </p:nvSpPr>
        <p:spPr>
          <a:xfrm>
            <a:off x="591127" y="1819563"/>
            <a:ext cx="9882909" cy="360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Produkt Risiko 	– Welches Problem sollte man lösen?</a:t>
            </a:r>
            <a:endParaRPr sz="12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			     </a:t>
            </a:r>
            <a:r>
              <a:rPr lang="de-DE" sz="1800" b="0" i="0" u="none" strike="noStrike" cap="none">
                <a:solidFill>
                  <a:srgbClr val="7F7F7F"/>
                </a:solidFill>
                <a:latin typeface="Poppins"/>
                <a:ea typeface="Poppins"/>
                <a:cs typeface="Poppins"/>
                <a:sym typeface="Poppins"/>
              </a:rPr>
              <a:t>Welches Problem ist für den Kunden am schlimmsten?</a:t>
            </a:r>
            <a:endParaRPr sz="1200" b="0" i="0" u="none" strike="noStrike" cap="none">
              <a:solidFill>
                <a:srgbClr val="7F7F7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8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Marktrisiko 	– Wer sind die Konkurrenten?</a:t>
            </a:r>
            <a:endParaRPr sz="12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			     </a:t>
            </a:r>
            <a:r>
              <a:rPr lang="de-DE" sz="1800" b="0" i="0" u="none" strike="noStrike" cap="none">
                <a:solidFill>
                  <a:srgbClr val="7F7F7F"/>
                </a:solidFill>
                <a:latin typeface="Poppins"/>
                <a:ea typeface="Poppins"/>
                <a:cs typeface="Poppins"/>
                <a:sym typeface="Poppins"/>
              </a:rPr>
              <a:t>Wie lösen Kunden das Problem heute?</a:t>
            </a:r>
            <a:endParaRPr sz="1200" b="0" i="0" u="none" strike="noStrike" cap="none">
              <a:solidFill>
                <a:srgbClr val="7F7F7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800" b="1"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Kundenrisiko	– Wer hat die „Schmerzen“?</a:t>
            </a:r>
            <a:endParaRPr sz="12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de-DE" sz="2800" b="1" i="0" u="none" strike="noStrike" cap="none">
                <a:solidFill>
                  <a:schemeClr val="dk1"/>
                </a:solidFill>
                <a:latin typeface="Poppins"/>
                <a:ea typeface="Poppins"/>
                <a:cs typeface="Poppins"/>
                <a:sym typeface="Poppins"/>
              </a:rPr>
              <a:t>			     </a:t>
            </a:r>
            <a:r>
              <a:rPr lang="de-DE" sz="1800" b="0" i="0" u="none" strike="noStrike" cap="none">
                <a:solidFill>
                  <a:srgbClr val="7F7F7F"/>
                </a:solidFill>
                <a:latin typeface="Poppins"/>
                <a:ea typeface="Poppins"/>
                <a:cs typeface="Poppins"/>
                <a:sym typeface="Poppins"/>
              </a:rPr>
              <a:t>Gibt es eine </a:t>
            </a:r>
            <a:r>
              <a:rPr lang="de-DE" sz="1800" b="0" i="0" u="sng" strike="noStrike" cap="none">
                <a:solidFill>
                  <a:srgbClr val="7F7F7F"/>
                </a:solidFill>
                <a:latin typeface="Poppins"/>
                <a:ea typeface="Poppins"/>
                <a:cs typeface="Poppins"/>
                <a:sym typeface="Poppins"/>
              </a:rPr>
              <a:t>rentable</a:t>
            </a:r>
            <a:r>
              <a:rPr lang="de-DE" sz="1800" b="0" i="0" u="none" strike="noStrike" cap="none">
                <a:solidFill>
                  <a:srgbClr val="7F7F7F"/>
                </a:solidFill>
                <a:latin typeface="Poppins"/>
                <a:ea typeface="Poppins"/>
                <a:cs typeface="Poppins"/>
                <a:sym typeface="Poppins"/>
              </a:rPr>
              <a:t> Kundengruppe?</a:t>
            </a:r>
            <a:endParaRPr sz="1800" b="0" i="0" u="none" strike="noStrike" cap="none">
              <a:solidFill>
                <a:srgbClr val="7F7F7F"/>
              </a:solidFill>
              <a:latin typeface="Poppins"/>
              <a:ea typeface="Poppins"/>
              <a:cs typeface="Poppins"/>
              <a:sym typeface="Poppins"/>
            </a:endParaRPr>
          </a:p>
        </p:txBody>
      </p:sp>
      <p:sp>
        <p:nvSpPr>
          <p:cNvPr id="399" name="Google Shape;399;p18"/>
          <p:cNvSpPr txBox="1"/>
          <p:nvPr/>
        </p:nvSpPr>
        <p:spPr>
          <a:xfrm>
            <a:off x="4019549" y="6472873"/>
            <a:ext cx="988290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Quelle: Ash Maurya (2012)</a:t>
            </a:r>
            <a:endParaRPr sz="1800" b="0" i="0" u="none" strike="noStrike" cap="none">
              <a:solidFill>
                <a:schemeClr val="dk1"/>
              </a:solidFill>
              <a:latin typeface="Calibri"/>
              <a:ea typeface="Calibri"/>
              <a:cs typeface="Calibri"/>
              <a:sym typeface="Calibri"/>
            </a:endParaRPr>
          </a:p>
        </p:txBody>
      </p:sp>
      <p:pic>
        <p:nvPicPr>
          <p:cNvPr id="400" name="Google Shape;400;p18" descr="grüner Haken - Kerngas GmbH &amp; Co. KG"/>
          <p:cNvPicPr preferRelativeResize="0"/>
          <p:nvPr/>
        </p:nvPicPr>
        <p:blipFill rotWithShape="1">
          <a:blip r:embed="rId3">
            <a:alphaModFix/>
          </a:blip>
          <a:srcRect/>
          <a:stretch/>
        </p:blipFill>
        <p:spPr>
          <a:xfrm>
            <a:off x="10606699" y="1690960"/>
            <a:ext cx="1034317" cy="994536"/>
          </a:xfrm>
          <a:prstGeom prst="rect">
            <a:avLst/>
          </a:prstGeom>
          <a:noFill/>
          <a:ln>
            <a:noFill/>
          </a:ln>
        </p:spPr>
      </p:pic>
      <p:pic>
        <p:nvPicPr>
          <p:cNvPr id="401" name="Google Shape;401;p18" descr="grüner Haken - Kerngas GmbH &amp; Co. KG"/>
          <p:cNvPicPr preferRelativeResize="0"/>
          <p:nvPr/>
        </p:nvPicPr>
        <p:blipFill rotWithShape="1">
          <a:blip r:embed="rId3">
            <a:alphaModFix/>
          </a:blip>
          <a:srcRect/>
          <a:stretch/>
        </p:blipFill>
        <p:spPr>
          <a:xfrm>
            <a:off x="10606698" y="3009806"/>
            <a:ext cx="1034317" cy="994536"/>
          </a:xfrm>
          <a:prstGeom prst="rect">
            <a:avLst/>
          </a:prstGeom>
          <a:noFill/>
          <a:ln>
            <a:noFill/>
          </a:ln>
        </p:spPr>
      </p:pic>
      <p:pic>
        <p:nvPicPr>
          <p:cNvPr id="402" name="Google Shape;402;p18" descr="grüner Haken - Kerngas GmbH &amp; Co. KG"/>
          <p:cNvPicPr preferRelativeResize="0"/>
          <p:nvPr/>
        </p:nvPicPr>
        <p:blipFill rotWithShape="1">
          <a:blip r:embed="rId3">
            <a:alphaModFix/>
          </a:blip>
          <a:srcRect/>
          <a:stretch/>
        </p:blipFill>
        <p:spPr>
          <a:xfrm>
            <a:off x="10606698" y="4328652"/>
            <a:ext cx="1034317" cy="9945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81" descr="focus photography of person counting dollar banknotes"/>
          <p:cNvPicPr preferRelativeResize="0"/>
          <p:nvPr/>
        </p:nvPicPr>
        <p:blipFill rotWithShape="1">
          <a:blip r:embed="rId3">
            <a:alphaModFix/>
          </a:blip>
          <a:srcRect t="15326"/>
          <a:stretch/>
        </p:blipFill>
        <p:spPr>
          <a:xfrm>
            <a:off x="0" y="-45720"/>
            <a:ext cx="12223988" cy="6903720"/>
          </a:xfrm>
          <a:prstGeom prst="rect">
            <a:avLst/>
          </a:prstGeom>
          <a:noFill/>
          <a:ln>
            <a:noFill/>
          </a:ln>
        </p:spPr>
      </p:pic>
      <p:sp>
        <p:nvSpPr>
          <p:cNvPr id="408" name="Google Shape;408;p81"/>
          <p:cNvSpPr/>
          <p:nvPr/>
        </p:nvSpPr>
        <p:spPr>
          <a:xfrm>
            <a:off x="0" y="2571629"/>
            <a:ext cx="12223988" cy="1714741"/>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de-DE" sz="5400" b="1" i="0" u="none" strike="noStrike" cap="none" dirty="0">
                <a:solidFill>
                  <a:schemeClr val="lt1"/>
                </a:solidFill>
                <a:latin typeface="Arial"/>
                <a:ea typeface="Arial"/>
                <a:cs typeface="Arial"/>
                <a:sym typeface="Arial"/>
              </a:rPr>
              <a:t>  </a:t>
            </a:r>
            <a:r>
              <a:rPr lang="de-DE" sz="5400" b="1" i="0" u="none" strike="noStrike" cap="none" dirty="0" smtClean="0">
                <a:solidFill>
                  <a:schemeClr val="lt1"/>
                </a:solidFill>
                <a:latin typeface="Arial"/>
                <a:ea typeface="Arial"/>
                <a:cs typeface="Arial"/>
                <a:sym typeface="Arial"/>
              </a:rPr>
              <a:t>Backup</a:t>
            </a:r>
            <a:endParaRPr sz="5400" b="1" i="0" u="none" strike="noStrike" cap="none" dirty="0">
              <a:solidFill>
                <a:schemeClr val="lt1"/>
              </a:solidFill>
              <a:latin typeface="Arial"/>
              <a:ea typeface="Arial"/>
              <a:cs typeface="Arial"/>
              <a:sym typeface="Arial"/>
            </a:endParaRPr>
          </a:p>
        </p:txBody>
      </p:sp>
      <p:pic>
        <p:nvPicPr>
          <p:cNvPr id="409" name="Google Shape;409;p81" descr="Ein Bild, das Zeichnung enthält.&#10;&#10;Automatisch generierte Beschreibung"/>
          <p:cNvPicPr preferRelativeResize="0"/>
          <p:nvPr/>
        </p:nvPicPr>
        <p:blipFill rotWithShape="1">
          <a:blip r:embed="rId4">
            <a:alphaModFix/>
          </a:blip>
          <a:srcRect t="19054" b="9945"/>
          <a:stretch/>
        </p:blipFill>
        <p:spPr>
          <a:xfrm>
            <a:off x="11203348" y="6340093"/>
            <a:ext cx="872792" cy="432938"/>
          </a:xfrm>
          <a:prstGeom prst="rect">
            <a:avLst/>
          </a:prstGeom>
          <a:noFill/>
          <a:ln>
            <a:noFill/>
          </a:ln>
        </p:spPr>
      </p:pic>
      <p:sp>
        <p:nvSpPr>
          <p:cNvPr id="410" name="Google Shape;410;p81"/>
          <p:cNvSpPr/>
          <p:nvPr/>
        </p:nvSpPr>
        <p:spPr>
          <a:xfrm>
            <a:off x="220337" y="3111603"/>
            <a:ext cx="760164" cy="683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de-DE" sz="4400" b="1" i="0" u="none" strike="noStrike" cap="none">
                <a:solidFill>
                  <a:srgbClr val="5CB600"/>
                </a:solidFill>
                <a:latin typeface="Arial"/>
                <a:ea typeface="Arial"/>
                <a:cs typeface="Arial"/>
                <a:sym typeface="Arial"/>
              </a:rPr>
              <a:t>3</a:t>
            </a:r>
            <a:endParaRPr sz="4400" b="1" i="0" u="none" strike="noStrike" cap="none">
              <a:solidFill>
                <a:srgbClr val="5CB6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76" descr="person sitting in a chair in front of a man"/>
          <p:cNvPicPr preferRelativeResize="0"/>
          <p:nvPr/>
        </p:nvPicPr>
        <p:blipFill rotWithShape="1">
          <a:blip r:embed="rId3">
            <a:alphaModFix/>
          </a:blip>
          <a:srcRect t="12623"/>
          <a:stretch/>
        </p:blipFill>
        <p:spPr>
          <a:xfrm>
            <a:off x="0" y="0"/>
            <a:ext cx="5562845" cy="6858000"/>
          </a:xfrm>
          <a:prstGeom prst="rect">
            <a:avLst/>
          </a:prstGeom>
          <a:noFill/>
          <a:ln>
            <a:noFill/>
          </a:ln>
        </p:spPr>
      </p:pic>
      <p:sp>
        <p:nvSpPr>
          <p:cNvPr id="250" name="Google Shape;250;p76"/>
          <p:cNvSpPr/>
          <p:nvPr/>
        </p:nvSpPr>
        <p:spPr>
          <a:xfrm>
            <a:off x="0" y="3089838"/>
            <a:ext cx="5562845" cy="632604"/>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e-DE" sz="2800" b="1" i="0" u="none" strike="noStrike" cap="none">
                <a:solidFill>
                  <a:schemeClr val="lt1"/>
                </a:solidFill>
                <a:latin typeface="Arial"/>
                <a:ea typeface="Arial"/>
                <a:cs typeface="Arial"/>
                <a:sym typeface="Arial"/>
              </a:rPr>
              <a:t>Customer-Problem-FIT</a:t>
            </a:r>
            <a:endParaRPr sz="2800" b="1" i="0" u="none" strike="noStrike" cap="none">
              <a:solidFill>
                <a:schemeClr val="lt1"/>
              </a:solidFill>
              <a:latin typeface="Arial"/>
              <a:ea typeface="Arial"/>
              <a:cs typeface="Arial"/>
              <a:sym typeface="Arial"/>
            </a:endParaRPr>
          </a:p>
        </p:txBody>
      </p:sp>
      <p:graphicFrame>
        <p:nvGraphicFramePr>
          <p:cNvPr id="251" name="Google Shape;251;p76"/>
          <p:cNvGraphicFramePr/>
          <p:nvPr/>
        </p:nvGraphicFramePr>
        <p:xfrm>
          <a:off x="6002572" y="-323850"/>
          <a:ext cx="5873600" cy="5620525"/>
        </p:xfrm>
        <a:graphic>
          <a:graphicData uri="http://schemas.openxmlformats.org/drawingml/2006/table">
            <a:tbl>
              <a:tblPr>
                <a:noFill/>
                <a:tableStyleId>{A8EE2CAD-1627-4F49-8FB0-0A3269993D56}</a:tableStyleId>
              </a:tblPr>
              <a:tblGrid>
                <a:gridCol w="5873600">
                  <a:extLst>
                    <a:ext uri="{9D8B030D-6E8A-4147-A177-3AD203B41FA5}">
                      <a16:colId xmlns:a16="http://schemas.microsoft.com/office/drawing/2014/main" val="20000"/>
                    </a:ext>
                  </a:extLst>
                </a:gridCol>
              </a:tblGrid>
              <a:tr h="1890775">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095975">
                <a:tc>
                  <a:txBody>
                    <a:bodyPr/>
                    <a:lstStyle/>
                    <a:p>
                      <a:pPr marL="540000" marR="0" lvl="0" indent="0" algn="l" rtl="0">
                        <a:lnSpc>
                          <a:spcPct val="100000"/>
                        </a:lnSpc>
                        <a:spcBef>
                          <a:spcPts val="0"/>
                        </a:spcBef>
                        <a:spcAft>
                          <a:spcPts val="0"/>
                        </a:spcAft>
                        <a:buClr>
                          <a:srgbClr val="000000"/>
                        </a:buClr>
                        <a:buSzPts val="1800"/>
                        <a:buFont typeface="Arial"/>
                        <a:buNone/>
                      </a:pPr>
                      <a:r>
                        <a:rPr lang="de-DE" sz="1800" u="none" strike="noStrike" cap="none">
                          <a:latin typeface="Poppins"/>
                          <a:ea typeface="Poppins"/>
                          <a:cs typeface="Poppins"/>
                          <a:sym typeface="Poppins"/>
                        </a:rPr>
                        <a:t>Analyse der potentiellen Kundengruppe auf Basis verschiedener Kriterien </a:t>
                      </a:r>
                      <a:endParaRPr sz="1800" u="none" strike="noStrike" cap="none">
                        <a:latin typeface="Poppins"/>
                        <a:ea typeface="Poppins"/>
                        <a:cs typeface="Poppins"/>
                        <a:sym typeface="Poppi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537800">
                <a:tc>
                  <a:txBody>
                    <a:bodyPr/>
                    <a:lstStyle/>
                    <a:p>
                      <a:pPr marL="540000" marR="0" lvl="0" indent="0" algn="l" rtl="0">
                        <a:lnSpc>
                          <a:spcPct val="100000"/>
                        </a:lnSpc>
                        <a:spcBef>
                          <a:spcPts val="0"/>
                        </a:spcBef>
                        <a:spcAft>
                          <a:spcPts val="0"/>
                        </a:spcAft>
                        <a:buClr>
                          <a:srgbClr val="000000"/>
                        </a:buClr>
                        <a:buSzPts val="1800"/>
                        <a:buFont typeface="Arial"/>
                        <a:buNone/>
                      </a:pPr>
                      <a:r>
                        <a:rPr lang="de-DE" sz="1800" u="none" strike="noStrike" cap="none">
                          <a:latin typeface="Poppins"/>
                          <a:ea typeface="Poppins"/>
                          <a:cs typeface="Poppins"/>
                          <a:sym typeface="Poppins"/>
                        </a:rPr>
                        <a:t>Anwendung von Tools zur Untersuchung der potenziellen Kunden wie </a:t>
                      </a:r>
                      <a:br>
                        <a:rPr lang="de-DE" sz="1800" u="none" strike="noStrike" cap="none">
                          <a:latin typeface="Poppins"/>
                          <a:ea typeface="Poppins"/>
                          <a:cs typeface="Poppins"/>
                          <a:sym typeface="Poppins"/>
                        </a:rPr>
                      </a:br>
                      <a:r>
                        <a:rPr lang="de-DE" sz="1800" u="none" strike="noStrike" cap="none">
                          <a:latin typeface="Poppins"/>
                          <a:ea typeface="Poppins"/>
                          <a:cs typeface="Poppins"/>
                          <a:sym typeface="Poppins"/>
                        </a:rPr>
                        <a:t>z.B. Persona, Value Proposition Canvas, Empathy Map</a:t>
                      </a:r>
                      <a:endParaRPr sz="1800" u="none" strike="noStrike" cap="none">
                        <a:latin typeface="Poppins"/>
                        <a:ea typeface="Poppins"/>
                        <a:cs typeface="Poppins"/>
                        <a:sym typeface="Poppi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095975">
                <a:tc>
                  <a:txBody>
                    <a:bodyPr/>
                    <a:lstStyle/>
                    <a:p>
                      <a:pPr marL="540000" marR="0" lvl="0" indent="0" algn="l" rtl="0">
                        <a:lnSpc>
                          <a:spcPct val="100000"/>
                        </a:lnSpc>
                        <a:spcBef>
                          <a:spcPts val="0"/>
                        </a:spcBef>
                        <a:spcAft>
                          <a:spcPts val="0"/>
                        </a:spcAft>
                        <a:buClr>
                          <a:srgbClr val="000000"/>
                        </a:buClr>
                        <a:buSzPts val="1800"/>
                        <a:buFont typeface="Arial"/>
                        <a:buNone/>
                      </a:pPr>
                      <a:r>
                        <a:rPr lang="de-DE" sz="1800" u="none" strike="noStrike" cap="none">
                          <a:latin typeface="Poppins"/>
                          <a:ea typeface="Poppins"/>
                          <a:cs typeface="Poppins"/>
                          <a:sym typeface="Poppins"/>
                        </a:rPr>
                        <a:t>Durchführung von Interviews mit den potenziellen Kunden, um Annahmen zu validieren</a:t>
                      </a:r>
                      <a:endParaRPr sz="1800" u="none" strike="noStrike" cap="none">
                        <a:latin typeface="Poppins"/>
                        <a:ea typeface="Poppins"/>
                        <a:cs typeface="Poppins"/>
                        <a:sym typeface="Poppi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52" name="Google Shape;252;p76" descr="Sinuswellen-analyse | Kostenlose Icon"/>
          <p:cNvPicPr preferRelativeResize="0"/>
          <p:nvPr/>
        </p:nvPicPr>
        <p:blipFill rotWithShape="1">
          <a:blip r:embed="rId4">
            <a:alphaModFix/>
          </a:blip>
          <a:srcRect/>
          <a:stretch/>
        </p:blipFill>
        <p:spPr>
          <a:xfrm>
            <a:off x="5841956" y="1955451"/>
            <a:ext cx="544632" cy="544632"/>
          </a:xfrm>
          <a:prstGeom prst="rect">
            <a:avLst/>
          </a:prstGeom>
          <a:noFill/>
          <a:ln>
            <a:noFill/>
          </a:ln>
        </p:spPr>
      </p:pic>
      <p:pic>
        <p:nvPicPr>
          <p:cNvPr id="253" name="Google Shape;253;p76" descr="Tools Icons - Download Free Vector Icons | Noun Project"/>
          <p:cNvPicPr preferRelativeResize="0"/>
          <p:nvPr/>
        </p:nvPicPr>
        <p:blipFill rotWithShape="1">
          <a:blip r:embed="rId5">
            <a:alphaModFix/>
          </a:blip>
          <a:srcRect/>
          <a:stretch/>
        </p:blipFill>
        <p:spPr>
          <a:xfrm>
            <a:off x="5972005" y="3328526"/>
            <a:ext cx="414583" cy="414583"/>
          </a:xfrm>
          <a:prstGeom prst="rect">
            <a:avLst/>
          </a:prstGeom>
          <a:noFill/>
          <a:ln>
            <a:noFill/>
          </a:ln>
        </p:spPr>
      </p:pic>
      <p:pic>
        <p:nvPicPr>
          <p:cNvPr id="254" name="Google Shape;254;p76" descr="Interview Icons - Download Free Vector Icons | Noun Project"/>
          <p:cNvPicPr preferRelativeResize="0"/>
          <p:nvPr/>
        </p:nvPicPr>
        <p:blipFill rotWithShape="1">
          <a:blip r:embed="rId6">
            <a:alphaModFix/>
          </a:blip>
          <a:srcRect/>
          <a:stretch/>
        </p:blipFill>
        <p:spPr>
          <a:xfrm>
            <a:off x="5972005" y="4575905"/>
            <a:ext cx="456041" cy="4560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5"/>
          <p:cNvSpPr/>
          <p:nvPr/>
        </p:nvSpPr>
        <p:spPr>
          <a:xfrm>
            <a:off x="209550" y="28575"/>
            <a:ext cx="7113568"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1" i="0" u="none" strike="noStrike" cap="none">
                <a:solidFill>
                  <a:srgbClr val="595959"/>
                </a:solidFill>
                <a:latin typeface="Poppins"/>
                <a:ea typeface="Poppins"/>
                <a:cs typeface="Poppins"/>
                <a:sym typeface="Poppins"/>
              </a:rPr>
              <a:t>Empathy Map</a:t>
            </a:r>
            <a:endParaRPr sz="3000" b="1" i="0" u="none" strike="noStrike" cap="none">
              <a:solidFill>
                <a:srgbClr val="595959"/>
              </a:solidFill>
              <a:latin typeface="Poppins"/>
              <a:ea typeface="Poppins"/>
              <a:cs typeface="Poppins"/>
              <a:sym typeface="Poppins"/>
            </a:endParaRPr>
          </a:p>
        </p:txBody>
      </p:sp>
      <p:sp>
        <p:nvSpPr>
          <p:cNvPr id="471" name="Google Shape;471;p35"/>
          <p:cNvSpPr/>
          <p:nvPr/>
        </p:nvSpPr>
        <p:spPr>
          <a:xfrm>
            <a:off x="400936" y="1874728"/>
            <a:ext cx="10688822" cy="283154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Poppins"/>
                <a:ea typeface="Poppins"/>
                <a:cs typeface="Poppins"/>
                <a:sym typeface="Poppins"/>
              </a:rPr>
              <a:t>Erkenntnisse aus den Beobachtungen oder Tests mit Nutzern dokumentieren und den Nutzer von verschiedenen Perspektiven erfassen, um so Empathie aufzubauen.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Poppins"/>
              <a:ea typeface="Poppins"/>
              <a:cs typeface="Poppins"/>
              <a:sym typeface="Poppins"/>
            </a:endParaRPr>
          </a:p>
          <a:p>
            <a:pPr marL="285750" marR="0" lvl="0"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Poppins"/>
                <a:ea typeface="Poppins"/>
                <a:cs typeface="Poppins"/>
                <a:sym typeface="Poppins"/>
              </a:rPr>
              <a:t>Besser verstehen, wo der Nutzer Probleme (Pains) oder mögliche Vorteile (Gains) hat und seine Aufgaben (sog. Jobs-to-be-done) ableiten.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Poppins"/>
              <a:ea typeface="Poppins"/>
              <a:cs typeface="Poppins"/>
              <a:sym typeface="Poppins"/>
            </a:endParaRPr>
          </a:p>
          <a:p>
            <a:pPr marL="285750" marR="0" lvl="0"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Poppins"/>
                <a:ea typeface="Poppins"/>
                <a:cs typeface="Poppins"/>
                <a:sym typeface="Poppins"/>
              </a:rPr>
              <a:t>Erkenntnisse sammeln, um eine Persona zu erstellen.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Poppins"/>
              <a:ea typeface="Poppins"/>
              <a:cs typeface="Poppins"/>
              <a:sym typeface="Poppins"/>
            </a:endParaRPr>
          </a:p>
          <a:p>
            <a:pPr marL="285750" marR="0" lvl="0"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Poppins"/>
                <a:ea typeface="Poppins"/>
                <a:cs typeface="Poppins"/>
                <a:sym typeface="Poppins"/>
              </a:rPr>
              <a:t>Beobachtungen einfacher zusammenfassen und unerwartete Einblicke festhalten.</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Poppins"/>
              <a:ea typeface="Poppins"/>
              <a:cs typeface="Poppins"/>
              <a:sym typeface="Poppins"/>
            </a:endParaRPr>
          </a:p>
        </p:txBody>
      </p:sp>
      <p:sp>
        <p:nvSpPr>
          <p:cNvPr id="472" name="Google Shape;472;p35"/>
          <p:cNvSpPr/>
          <p:nvPr/>
        </p:nvSpPr>
        <p:spPr>
          <a:xfrm>
            <a:off x="-1" y="981933"/>
            <a:ext cx="2651761" cy="328707"/>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3" name="Google Shape;473;p35"/>
          <p:cNvSpPr/>
          <p:nvPr/>
        </p:nvSpPr>
        <p:spPr>
          <a:xfrm>
            <a:off x="-1" y="1008365"/>
            <a:ext cx="249865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Wozu dient das Tool?</a:t>
            </a:r>
            <a:endParaRPr sz="1400" b="0" i="0" u="none" strike="noStrike" cap="none">
              <a:solidFill>
                <a:srgbClr val="000000"/>
              </a:solidFill>
              <a:latin typeface="Arial"/>
              <a:ea typeface="Arial"/>
              <a:cs typeface="Arial"/>
              <a:sym typeface="Arial"/>
            </a:endParaRPr>
          </a:p>
        </p:txBody>
      </p:sp>
      <p:sp>
        <p:nvSpPr>
          <p:cNvPr id="474" name="Google Shape;474;p35"/>
          <p:cNvSpPr/>
          <p:nvPr/>
        </p:nvSpPr>
        <p:spPr>
          <a:xfrm>
            <a:off x="370228" y="5257694"/>
            <a:ext cx="4690869" cy="1238799"/>
          </a:xfrm>
          <a:prstGeom prst="roundRect">
            <a:avLst>
              <a:gd name="adj" fmla="val 16667"/>
            </a:avLst>
          </a:prstGeom>
          <a:solidFill>
            <a:schemeClr val="lt1"/>
          </a:solidFill>
          <a:ln w="12700" cap="flat" cmpd="sng">
            <a:solidFill>
              <a:srgbClr val="67B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5" name="Google Shape;475;p35"/>
          <p:cNvSpPr txBox="1"/>
          <p:nvPr/>
        </p:nvSpPr>
        <p:spPr>
          <a:xfrm>
            <a:off x="496628" y="5331507"/>
            <a:ext cx="4447511" cy="918992"/>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sz="1600" b="0" i="0" u="none" strike="noStrike" cap="none">
                <a:solidFill>
                  <a:schemeClr val="accent6"/>
                </a:solidFill>
                <a:latin typeface="Poppins"/>
                <a:ea typeface="Poppins"/>
                <a:cs typeface="Poppins"/>
                <a:sym typeface="Poppins"/>
              </a:rPr>
              <a:t>Im Vergleich zu einer Customer Journey Map oder Persona fokussiert sich die Empathy Map stärker auf die Gefühlslage der potenziellen Kunden.</a:t>
            </a:r>
            <a:endParaRPr sz="1400" b="0" i="0" u="none" strike="noStrike" cap="none">
              <a:solidFill>
                <a:srgbClr val="000000"/>
              </a:solidFill>
              <a:latin typeface="Arial"/>
              <a:ea typeface="Arial"/>
              <a:cs typeface="Arial"/>
              <a:sym typeface="Arial"/>
            </a:endParaRPr>
          </a:p>
        </p:txBody>
      </p:sp>
      <p:sp>
        <p:nvSpPr>
          <p:cNvPr id="476" name="Google Shape;476;p35"/>
          <p:cNvSpPr txBox="1"/>
          <p:nvPr/>
        </p:nvSpPr>
        <p:spPr>
          <a:xfrm>
            <a:off x="4848353" y="4996344"/>
            <a:ext cx="371052" cy="794504"/>
          </a:xfrm>
          <a:prstGeom prst="rect">
            <a:avLst/>
          </a:prstGeom>
          <a:solidFill>
            <a:schemeClr val="lt1"/>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sz="5400" b="1" i="0" u="none" strike="noStrike" cap="none">
                <a:solidFill>
                  <a:srgbClr val="67BD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3548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6"/>
          <p:cNvSpPr/>
          <p:nvPr/>
        </p:nvSpPr>
        <p:spPr>
          <a:xfrm>
            <a:off x="209550" y="28575"/>
            <a:ext cx="7113568"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3000" b="1" i="0" u="none" strike="noStrike" cap="none">
                <a:solidFill>
                  <a:srgbClr val="595959"/>
                </a:solidFill>
                <a:latin typeface="Poppins"/>
                <a:ea typeface="Poppins"/>
                <a:cs typeface="Poppins"/>
                <a:sym typeface="Poppins"/>
              </a:rPr>
              <a:t>Empathy Map</a:t>
            </a:r>
            <a:endParaRPr sz="3000" b="1" i="0" u="none" strike="noStrike" cap="none">
              <a:solidFill>
                <a:srgbClr val="595959"/>
              </a:solidFill>
              <a:latin typeface="Poppins"/>
              <a:ea typeface="Poppins"/>
              <a:cs typeface="Poppins"/>
              <a:sym typeface="Poppins"/>
            </a:endParaRPr>
          </a:p>
        </p:txBody>
      </p:sp>
      <p:sp>
        <p:nvSpPr>
          <p:cNvPr id="482" name="Google Shape;482;p36"/>
          <p:cNvSpPr/>
          <p:nvPr/>
        </p:nvSpPr>
        <p:spPr>
          <a:xfrm>
            <a:off x="1662000" y="1016389"/>
            <a:ext cx="1044848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Poppins"/>
                <a:ea typeface="Poppins"/>
                <a:cs typeface="Poppins"/>
                <a:sym typeface="Poppins"/>
              </a:rPr>
              <a:t>Den Nutzer besser verstehen, seine Gefühle wahrnehmen und mich in sein Handeln einfühlen.</a:t>
            </a:r>
            <a:endParaRPr sz="1400" b="0" i="0" u="none" strike="noStrike" cap="none">
              <a:solidFill>
                <a:srgbClr val="000000"/>
              </a:solidFill>
              <a:latin typeface="Arial"/>
              <a:ea typeface="Arial"/>
              <a:cs typeface="Arial"/>
              <a:sym typeface="Arial"/>
            </a:endParaRPr>
          </a:p>
        </p:txBody>
      </p:sp>
      <p:sp>
        <p:nvSpPr>
          <p:cNvPr id="483" name="Google Shape;483;p36"/>
          <p:cNvSpPr/>
          <p:nvPr/>
        </p:nvSpPr>
        <p:spPr>
          <a:xfrm>
            <a:off x="-1" y="981933"/>
            <a:ext cx="1533525" cy="369332"/>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4" name="Google Shape;484;p36"/>
          <p:cNvSpPr/>
          <p:nvPr/>
        </p:nvSpPr>
        <p:spPr>
          <a:xfrm>
            <a:off x="-1" y="1008365"/>
            <a:ext cx="153352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Ich möchte…</a:t>
            </a:r>
            <a:endParaRPr sz="1400" b="0" i="0" u="none" strike="noStrike" cap="none">
              <a:solidFill>
                <a:srgbClr val="000000"/>
              </a:solidFill>
              <a:latin typeface="Arial"/>
              <a:ea typeface="Arial"/>
              <a:cs typeface="Arial"/>
              <a:sym typeface="Arial"/>
            </a:endParaRPr>
          </a:p>
        </p:txBody>
      </p:sp>
      <p:sp>
        <p:nvSpPr>
          <p:cNvPr id="485" name="Google Shape;485;p36"/>
          <p:cNvSpPr/>
          <p:nvPr/>
        </p:nvSpPr>
        <p:spPr>
          <a:xfrm>
            <a:off x="0" y="1531536"/>
            <a:ext cx="1533525" cy="369332"/>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p36"/>
          <p:cNvSpPr/>
          <p:nvPr/>
        </p:nvSpPr>
        <p:spPr>
          <a:xfrm>
            <a:off x="0" y="1557968"/>
            <a:ext cx="153352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Anwendung</a:t>
            </a:r>
            <a:endParaRPr sz="1400" b="0" i="0" u="none" strike="noStrike" cap="none">
              <a:solidFill>
                <a:srgbClr val="000000"/>
              </a:solidFill>
              <a:latin typeface="Arial"/>
              <a:ea typeface="Arial"/>
              <a:cs typeface="Arial"/>
              <a:sym typeface="Arial"/>
            </a:endParaRPr>
          </a:p>
        </p:txBody>
      </p:sp>
      <p:sp>
        <p:nvSpPr>
          <p:cNvPr id="487" name="Google Shape;487;p36"/>
          <p:cNvSpPr/>
          <p:nvPr/>
        </p:nvSpPr>
        <p:spPr>
          <a:xfrm>
            <a:off x="279767" y="2201524"/>
            <a:ext cx="10582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Die Felder des Template werden während eines Interviews mit dem Nutzer ausgefüllt</a:t>
            </a:r>
            <a:endParaRPr sz="1400" b="0" i="0" u="none" strike="noStrike" cap="none">
              <a:solidFill>
                <a:srgbClr val="000000"/>
              </a:solidFill>
              <a:latin typeface="Arial"/>
              <a:ea typeface="Arial"/>
              <a:cs typeface="Arial"/>
              <a:sym typeface="Arial"/>
            </a:endParaRPr>
          </a:p>
        </p:txBody>
      </p:sp>
      <p:sp>
        <p:nvSpPr>
          <p:cNvPr id="488" name="Google Shape;488;p36"/>
          <p:cNvSpPr/>
          <p:nvPr/>
        </p:nvSpPr>
        <p:spPr>
          <a:xfrm>
            <a:off x="279767" y="1926861"/>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1</a:t>
            </a:r>
            <a:endParaRPr sz="1400" b="0" i="0" u="none" strike="noStrike" cap="none">
              <a:solidFill>
                <a:srgbClr val="000000"/>
              </a:solidFill>
              <a:latin typeface="Arial"/>
              <a:ea typeface="Arial"/>
              <a:cs typeface="Arial"/>
              <a:sym typeface="Arial"/>
            </a:endParaRPr>
          </a:p>
        </p:txBody>
      </p:sp>
      <p:sp>
        <p:nvSpPr>
          <p:cNvPr id="489" name="Google Shape;489;p36"/>
          <p:cNvSpPr/>
          <p:nvPr/>
        </p:nvSpPr>
        <p:spPr>
          <a:xfrm>
            <a:off x="209550" y="5266918"/>
            <a:ext cx="1058227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Ergänze ebenfalls die Felder Pains und Gains</a:t>
            </a:r>
            <a:endParaRPr sz="1400" b="0" i="0" u="none" strike="noStrike" cap="none">
              <a:solidFill>
                <a:schemeClr val="dk1"/>
              </a:solidFill>
              <a:latin typeface="Poppins"/>
              <a:ea typeface="Poppins"/>
              <a:cs typeface="Poppins"/>
              <a:sym typeface="Poppins"/>
            </a:endParaRPr>
          </a:p>
          <a:p>
            <a:pPr marL="742950" marR="0" lvl="1" indent="-28575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Welches sind seine größten Probleme und Herausforderungen?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Welche Möglichkeiten und Vorteile könnte er/sie haben?</a:t>
            </a:r>
            <a:endParaRPr sz="1400" b="0" i="0" u="none" strike="noStrike" cap="none">
              <a:solidFill>
                <a:srgbClr val="000000"/>
              </a:solidFill>
              <a:latin typeface="Arial"/>
              <a:ea typeface="Arial"/>
              <a:cs typeface="Arial"/>
              <a:sym typeface="Arial"/>
            </a:endParaRPr>
          </a:p>
        </p:txBody>
      </p:sp>
      <p:sp>
        <p:nvSpPr>
          <p:cNvPr id="490" name="Google Shape;490;p36"/>
          <p:cNvSpPr/>
          <p:nvPr/>
        </p:nvSpPr>
        <p:spPr>
          <a:xfrm>
            <a:off x="209550" y="4992255"/>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2</a:t>
            </a:r>
            <a:endParaRPr sz="1400" b="0" i="0" u="none" strike="noStrike" cap="none">
              <a:solidFill>
                <a:srgbClr val="000000"/>
              </a:solidFill>
              <a:latin typeface="Arial"/>
              <a:ea typeface="Arial"/>
              <a:cs typeface="Arial"/>
              <a:sym typeface="Arial"/>
            </a:endParaRPr>
          </a:p>
        </p:txBody>
      </p:sp>
      <p:sp>
        <p:nvSpPr>
          <p:cNvPr id="491" name="Google Shape;491;p36"/>
          <p:cNvSpPr/>
          <p:nvPr/>
        </p:nvSpPr>
        <p:spPr>
          <a:xfrm>
            <a:off x="279766" y="2722166"/>
            <a:ext cx="4462355" cy="73866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400"/>
              <a:buFont typeface="Poppins"/>
              <a:buAutoNum type="arabicParenR"/>
            </a:pPr>
            <a:r>
              <a:rPr lang="de-DE" sz="1400" b="0" i="0" u="none" strike="noStrike" cap="none">
                <a:solidFill>
                  <a:schemeClr val="dk1"/>
                </a:solidFill>
                <a:latin typeface="Poppins"/>
                <a:ea typeface="Poppins"/>
                <a:cs typeface="Poppins"/>
                <a:sym typeface="Poppins"/>
              </a:rPr>
              <a:t>Was </a:t>
            </a:r>
            <a:r>
              <a:rPr lang="de-DE" sz="1400" b="1" i="0" u="none" strike="noStrike" cap="none">
                <a:solidFill>
                  <a:schemeClr val="dk1"/>
                </a:solidFill>
                <a:latin typeface="Poppins"/>
                <a:ea typeface="Poppins"/>
                <a:cs typeface="Poppins"/>
                <a:sym typeface="Poppins"/>
              </a:rPr>
              <a:t>sieht</a:t>
            </a:r>
            <a:r>
              <a:rPr lang="de-DE" sz="1400" b="0" i="0" u="none" strike="noStrike" cap="none">
                <a:solidFill>
                  <a:schemeClr val="dk1"/>
                </a:solidFill>
                <a:latin typeface="Poppins"/>
                <a:ea typeface="Poppins"/>
                <a:cs typeface="Poppins"/>
                <a:sym typeface="Poppins"/>
              </a:rPr>
              <a:t> der Nutzer/Kunde</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Wie sieht sein Umfeld aus?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Wo ist der Kunde, was sieht er? </a:t>
            </a:r>
            <a:endParaRPr sz="1400" b="0" i="0" u="none" strike="noStrike" cap="none">
              <a:solidFill>
                <a:srgbClr val="000000"/>
              </a:solidFill>
              <a:latin typeface="Arial"/>
              <a:ea typeface="Arial"/>
              <a:cs typeface="Arial"/>
              <a:sym typeface="Arial"/>
            </a:endParaRPr>
          </a:p>
        </p:txBody>
      </p:sp>
      <p:sp>
        <p:nvSpPr>
          <p:cNvPr id="492" name="Google Shape;492;p36"/>
          <p:cNvSpPr/>
          <p:nvPr/>
        </p:nvSpPr>
        <p:spPr>
          <a:xfrm>
            <a:off x="5716549" y="2722166"/>
            <a:ext cx="49053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2)   Was </a:t>
            </a:r>
            <a:r>
              <a:rPr lang="de-DE" sz="1400" b="1" i="0" u="none" strike="noStrike" cap="none">
                <a:solidFill>
                  <a:schemeClr val="dk1"/>
                </a:solidFill>
                <a:latin typeface="Poppins"/>
                <a:ea typeface="Poppins"/>
                <a:cs typeface="Poppins"/>
                <a:sym typeface="Poppins"/>
              </a:rPr>
              <a:t>hört</a:t>
            </a:r>
            <a:r>
              <a:rPr lang="de-DE" sz="1400" b="0" i="0" u="none" strike="noStrike" cap="none">
                <a:solidFill>
                  <a:schemeClr val="dk1"/>
                </a:solidFill>
                <a:latin typeface="Poppins"/>
                <a:ea typeface="Poppins"/>
                <a:cs typeface="Poppins"/>
                <a:sym typeface="Poppins"/>
              </a:rPr>
              <a:t> der Nutzer/Kunde</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Wer beeinfluss ihn?</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Wer spricht mit ihm?</a:t>
            </a:r>
            <a:endParaRPr sz="1400" b="0" i="0" u="none" strike="noStrike" cap="none">
              <a:solidFill>
                <a:srgbClr val="000000"/>
              </a:solidFill>
              <a:latin typeface="Arial"/>
              <a:ea typeface="Arial"/>
              <a:cs typeface="Arial"/>
              <a:sym typeface="Arial"/>
            </a:endParaRPr>
          </a:p>
        </p:txBody>
      </p:sp>
      <p:sp>
        <p:nvSpPr>
          <p:cNvPr id="493" name="Google Shape;493;p36"/>
          <p:cNvSpPr/>
          <p:nvPr/>
        </p:nvSpPr>
        <p:spPr>
          <a:xfrm>
            <a:off x="279765" y="3766063"/>
            <a:ext cx="50258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3)   Was </a:t>
            </a:r>
            <a:r>
              <a:rPr lang="de-DE" sz="1400" b="1" i="0" u="none" strike="noStrike" cap="none">
                <a:solidFill>
                  <a:schemeClr val="dk1"/>
                </a:solidFill>
                <a:latin typeface="Poppins"/>
                <a:ea typeface="Poppins"/>
                <a:cs typeface="Poppins"/>
                <a:sym typeface="Poppins"/>
              </a:rPr>
              <a:t>denkt und fühlt</a:t>
            </a:r>
            <a:r>
              <a:rPr lang="de-DE" sz="1400" b="0" i="0" u="none" strike="noStrike" cap="none">
                <a:solidFill>
                  <a:schemeClr val="dk1"/>
                </a:solidFill>
                <a:latin typeface="Poppins"/>
                <a:ea typeface="Poppins"/>
                <a:cs typeface="Poppins"/>
                <a:sym typeface="Poppins"/>
              </a:rPr>
              <a:t> der Nutzer/Kunde</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Welche Emotionen bewegen ihn?</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Was denken die Nutzer/ Kunden?</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Was zeigt das über sie und ihre Haltung auf?</a:t>
            </a:r>
            <a:endParaRPr sz="1400" b="0" i="0" u="none" strike="noStrike" cap="none">
              <a:solidFill>
                <a:srgbClr val="000000"/>
              </a:solidFill>
              <a:latin typeface="Arial"/>
              <a:ea typeface="Arial"/>
              <a:cs typeface="Arial"/>
              <a:sym typeface="Arial"/>
            </a:endParaRPr>
          </a:p>
        </p:txBody>
      </p:sp>
      <p:sp>
        <p:nvSpPr>
          <p:cNvPr id="494" name="Google Shape;494;p36"/>
          <p:cNvSpPr/>
          <p:nvPr/>
        </p:nvSpPr>
        <p:spPr>
          <a:xfrm>
            <a:off x="5716549" y="3766063"/>
            <a:ext cx="619568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4)   Was </a:t>
            </a:r>
            <a:r>
              <a:rPr lang="de-DE" sz="1400" b="1" i="0" u="none" strike="noStrike" cap="none">
                <a:solidFill>
                  <a:schemeClr val="dk1"/>
                </a:solidFill>
                <a:latin typeface="Poppins"/>
                <a:ea typeface="Poppins"/>
                <a:cs typeface="Poppins"/>
                <a:sym typeface="Poppins"/>
              </a:rPr>
              <a:t>sagt und tut </a:t>
            </a:r>
            <a:r>
              <a:rPr lang="de-DE" sz="1400" b="0" i="0" u="none" strike="noStrike" cap="none">
                <a:solidFill>
                  <a:schemeClr val="dk1"/>
                </a:solidFill>
                <a:latin typeface="Poppins"/>
                <a:ea typeface="Poppins"/>
                <a:cs typeface="Poppins"/>
                <a:sym typeface="Poppins"/>
              </a:rPr>
              <a:t>der Nutzer/Kunde</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Was sagt der Kunde/ Nutzer?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Was muss der Nutzer/ Kunden machen?</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400"/>
              <a:buFont typeface="Arial"/>
              <a:buChar char="•"/>
            </a:pPr>
            <a:r>
              <a:rPr lang="de-DE" sz="1400" b="0" i="0" u="none" strike="noStrike" cap="none">
                <a:solidFill>
                  <a:schemeClr val="dk1"/>
                </a:solidFill>
                <a:latin typeface="Poppins"/>
                <a:ea typeface="Poppins"/>
                <a:cs typeface="Poppins"/>
                <a:sym typeface="Poppins"/>
              </a:rPr>
              <a:t>Wo verhält sich der Kunde/ Nutzer ggf. widersprüchlich?</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4013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7"/>
          <p:cNvSpPr/>
          <p:nvPr/>
        </p:nvSpPr>
        <p:spPr>
          <a:xfrm>
            <a:off x="209550" y="28575"/>
            <a:ext cx="7113568" cy="7847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400" b="1" i="0" u="none" strike="noStrike" cap="none">
                <a:solidFill>
                  <a:schemeClr val="lt1"/>
                </a:solidFill>
                <a:latin typeface="Poppins"/>
                <a:ea typeface="Poppins"/>
                <a:cs typeface="Poppins"/>
                <a:sym typeface="Poppins"/>
              </a:rPr>
              <a:t>Empathy Map</a:t>
            </a:r>
            <a:endParaRPr sz="2400" b="1" i="0" u="none" strike="noStrike" cap="none">
              <a:solidFill>
                <a:schemeClr val="lt1"/>
              </a:solidFill>
              <a:latin typeface="Poppins"/>
              <a:ea typeface="Poppins"/>
              <a:cs typeface="Poppins"/>
              <a:sym typeface="Poppins"/>
            </a:endParaRPr>
          </a:p>
        </p:txBody>
      </p:sp>
      <p:sp>
        <p:nvSpPr>
          <p:cNvPr id="500" name="Google Shape;500;p37"/>
          <p:cNvSpPr/>
          <p:nvPr/>
        </p:nvSpPr>
        <p:spPr>
          <a:xfrm>
            <a:off x="-1" y="1008365"/>
            <a:ext cx="153352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Ich möchte…</a:t>
            </a:r>
            <a:endParaRPr sz="1400" b="0" i="0" u="none" strike="noStrike" cap="none">
              <a:solidFill>
                <a:srgbClr val="000000"/>
              </a:solidFill>
              <a:latin typeface="Arial"/>
              <a:ea typeface="Arial"/>
              <a:cs typeface="Arial"/>
              <a:sym typeface="Arial"/>
            </a:endParaRPr>
          </a:p>
        </p:txBody>
      </p:sp>
      <p:pic>
        <p:nvPicPr>
          <p:cNvPr id="501" name="Google Shape;501;p37"/>
          <p:cNvPicPr preferRelativeResize="0"/>
          <p:nvPr/>
        </p:nvPicPr>
        <p:blipFill rotWithShape="1">
          <a:blip r:embed="rId3">
            <a:alphaModFix/>
          </a:blip>
          <a:srcRect/>
          <a:stretch/>
        </p:blipFill>
        <p:spPr>
          <a:xfrm>
            <a:off x="1186307" y="1181100"/>
            <a:ext cx="8011079" cy="4575988"/>
          </a:xfrm>
          <a:prstGeom prst="rect">
            <a:avLst/>
          </a:prstGeom>
          <a:noFill/>
          <a:ln>
            <a:noFill/>
          </a:ln>
        </p:spPr>
      </p:pic>
    </p:spTree>
    <p:extLst>
      <p:ext uri="{BB962C8B-B14F-4D97-AF65-F5344CB8AC3E}">
        <p14:creationId xmlns:p14="http://schemas.microsoft.com/office/powerpoint/2010/main" val="2359210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77" descr="three men sitting while using laptops and watching man beside whiteboard"/>
          <p:cNvPicPr preferRelativeResize="0"/>
          <p:nvPr/>
        </p:nvPicPr>
        <p:blipFill rotWithShape="1">
          <a:blip r:embed="rId3">
            <a:alphaModFix/>
          </a:blip>
          <a:srcRect l="-125" t="23974" r="125" b="190"/>
          <a:stretch/>
        </p:blipFill>
        <p:spPr>
          <a:xfrm>
            <a:off x="0" y="-30480"/>
            <a:ext cx="12191999" cy="6934200"/>
          </a:xfrm>
          <a:prstGeom prst="rect">
            <a:avLst/>
          </a:prstGeom>
          <a:noFill/>
          <a:ln>
            <a:noFill/>
          </a:ln>
        </p:spPr>
      </p:pic>
      <p:sp>
        <p:nvSpPr>
          <p:cNvPr id="260" name="Google Shape;260;p77"/>
          <p:cNvSpPr/>
          <p:nvPr/>
        </p:nvSpPr>
        <p:spPr>
          <a:xfrm>
            <a:off x="0" y="2571629"/>
            <a:ext cx="12192000" cy="1714741"/>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de-DE" sz="4000" b="1" i="0" u="none" strike="noStrike" cap="none">
                <a:solidFill>
                  <a:schemeClr val="lt1"/>
                </a:solidFill>
                <a:latin typeface="Arial"/>
                <a:ea typeface="Arial"/>
                <a:cs typeface="Arial"/>
                <a:sym typeface="Arial"/>
              </a:rPr>
              <a:t>Wer ist die Zielgruppe und</a:t>
            </a:r>
            <a:br>
              <a:rPr lang="de-DE" sz="4000" b="1" i="0" u="none" strike="noStrike" cap="none">
                <a:solidFill>
                  <a:schemeClr val="lt1"/>
                </a:solidFill>
                <a:latin typeface="Arial"/>
                <a:ea typeface="Arial"/>
                <a:cs typeface="Arial"/>
                <a:sym typeface="Arial"/>
              </a:rPr>
            </a:br>
            <a:r>
              <a:rPr lang="de-DE" sz="4000" b="1" i="0" u="none" strike="noStrike" cap="none">
                <a:solidFill>
                  <a:schemeClr val="lt1"/>
                </a:solidFill>
                <a:latin typeface="Arial"/>
                <a:ea typeface="Arial"/>
                <a:cs typeface="Arial"/>
                <a:sym typeface="Arial"/>
              </a:rPr>
              <a:t>Welches Problem hat die Zielgruppe?</a:t>
            </a:r>
            <a:endParaRPr sz="4000" b="1" i="0" u="none" strike="noStrike" cap="none">
              <a:solidFill>
                <a:schemeClr val="lt1"/>
              </a:solidFill>
              <a:latin typeface="Arial"/>
              <a:ea typeface="Arial"/>
              <a:cs typeface="Arial"/>
              <a:sym typeface="Arial"/>
            </a:endParaRPr>
          </a:p>
        </p:txBody>
      </p:sp>
      <p:pic>
        <p:nvPicPr>
          <p:cNvPr id="261" name="Google Shape;261;p77" descr="Ein Bild, das Zeichnung enthält.&#10;&#10;Automatisch generierte Beschreibung"/>
          <p:cNvPicPr preferRelativeResize="0"/>
          <p:nvPr/>
        </p:nvPicPr>
        <p:blipFill rotWithShape="1">
          <a:blip r:embed="rId4">
            <a:alphaModFix/>
          </a:blip>
          <a:srcRect t="19054" b="9945"/>
          <a:stretch/>
        </p:blipFill>
        <p:spPr>
          <a:xfrm>
            <a:off x="11203348" y="6340093"/>
            <a:ext cx="872792" cy="432938"/>
          </a:xfrm>
          <a:prstGeom prst="rect">
            <a:avLst/>
          </a:prstGeom>
          <a:noFill/>
          <a:ln>
            <a:noFill/>
          </a:ln>
        </p:spPr>
      </p:pic>
      <p:sp>
        <p:nvSpPr>
          <p:cNvPr id="262" name="Google Shape;262;p77"/>
          <p:cNvSpPr/>
          <p:nvPr/>
        </p:nvSpPr>
        <p:spPr>
          <a:xfrm>
            <a:off x="220337" y="3111603"/>
            <a:ext cx="760164" cy="683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de-DE" sz="4400" b="1" i="0" u="none" strike="noStrike" cap="none">
                <a:solidFill>
                  <a:srgbClr val="5CB600"/>
                </a:solidFill>
                <a:latin typeface="Arial"/>
                <a:ea typeface="Arial"/>
                <a:cs typeface="Arial"/>
                <a:sym typeface="Arial"/>
              </a:rPr>
              <a:t>1</a:t>
            </a:r>
            <a:endParaRPr sz="4400" b="1" i="0" u="none" strike="noStrike" cap="none">
              <a:solidFill>
                <a:srgbClr val="5CB6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78" descr="woman smiling wearing denim jacket"/>
          <p:cNvPicPr preferRelativeResize="0"/>
          <p:nvPr/>
        </p:nvPicPr>
        <p:blipFill rotWithShape="1">
          <a:blip r:embed="rId3">
            <a:alphaModFix/>
          </a:blip>
          <a:srcRect t="17878"/>
          <a:stretch/>
        </p:blipFill>
        <p:spPr>
          <a:xfrm>
            <a:off x="-4455" y="0"/>
            <a:ext cx="5567300" cy="6858000"/>
          </a:xfrm>
          <a:prstGeom prst="rect">
            <a:avLst/>
          </a:prstGeom>
          <a:noFill/>
          <a:ln>
            <a:noFill/>
          </a:ln>
        </p:spPr>
      </p:pic>
      <p:sp>
        <p:nvSpPr>
          <p:cNvPr id="268" name="Google Shape;268;p78"/>
          <p:cNvSpPr/>
          <p:nvPr/>
        </p:nvSpPr>
        <p:spPr>
          <a:xfrm>
            <a:off x="0" y="3089838"/>
            <a:ext cx="5562845" cy="632604"/>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e-DE" sz="2800" b="1" i="0" u="none" strike="noStrike" cap="none">
                <a:solidFill>
                  <a:schemeClr val="lt1"/>
                </a:solidFill>
                <a:latin typeface="Arial"/>
                <a:ea typeface="Arial"/>
                <a:cs typeface="Arial"/>
                <a:sym typeface="Arial"/>
              </a:rPr>
              <a:t>Persona erstellen</a:t>
            </a:r>
            <a:endParaRPr sz="2800" b="1" i="0" u="none" strike="noStrike" cap="none">
              <a:solidFill>
                <a:schemeClr val="lt1"/>
              </a:solidFill>
              <a:latin typeface="Arial"/>
              <a:ea typeface="Arial"/>
              <a:cs typeface="Arial"/>
              <a:sym typeface="Arial"/>
            </a:endParaRPr>
          </a:p>
        </p:txBody>
      </p:sp>
      <p:graphicFrame>
        <p:nvGraphicFramePr>
          <p:cNvPr id="269" name="Google Shape;269;p78"/>
          <p:cNvGraphicFramePr/>
          <p:nvPr/>
        </p:nvGraphicFramePr>
        <p:xfrm>
          <a:off x="5938874" y="1164128"/>
          <a:ext cx="5873600" cy="4882550"/>
        </p:xfrm>
        <a:graphic>
          <a:graphicData uri="http://schemas.openxmlformats.org/drawingml/2006/table">
            <a:tbl>
              <a:tblPr>
                <a:noFill/>
                <a:tableStyleId>{A8EE2CAD-1627-4F49-8FB0-0A3269993D56}</a:tableStyleId>
              </a:tblPr>
              <a:tblGrid>
                <a:gridCol w="5873600">
                  <a:extLst>
                    <a:ext uri="{9D8B030D-6E8A-4147-A177-3AD203B41FA5}">
                      <a16:colId xmlns:a16="http://schemas.microsoft.com/office/drawing/2014/main" val="20000"/>
                    </a:ext>
                  </a:extLst>
                </a:gridCol>
              </a:tblGrid>
              <a:tr h="3374650">
                <a:tc>
                  <a:txBody>
                    <a:bodyPr/>
                    <a:lstStyle/>
                    <a:p>
                      <a:pPr marL="285750" marR="0" lvl="0" indent="-266700" algn="l" rtl="0">
                        <a:lnSpc>
                          <a:spcPct val="100000"/>
                        </a:lnSpc>
                        <a:spcBef>
                          <a:spcPts val="0"/>
                        </a:spcBef>
                        <a:spcAft>
                          <a:spcPts val="0"/>
                        </a:spcAft>
                        <a:buClr>
                          <a:schemeClr val="dk1"/>
                        </a:buClr>
                        <a:buSzPts val="1500"/>
                        <a:buFont typeface="Arial"/>
                        <a:buChar char="•"/>
                      </a:pPr>
                      <a:r>
                        <a:rPr lang="de-DE" sz="1700" b="0" i="0" u="none" strike="noStrike" cap="none">
                          <a:solidFill>
                            <a:schemeClr val="dk1"/>
                          </a:solidFill>
                          <a:latin typeface="Poppins"/>
                          <a:ea typeface="Poppins"/>
                          <a:cs typeface="Poppins"/>
                          <a:sym typeface="Poppins"/>
                        </a:rPr>
                        <a:t>Einen fiktiven Charakter bzw. Zielgruppe erstellen</a:t>
                      </a:r>
                      <a:endParaRPr sz="1400" u="none" strike="noStrike" cap="none"/>
                    </a:p>
                    <a:p>
                      <a:pPr marL="285750" marR="0" lvl="0" indent="-171450" algn="l" rtl="0">
                        <a:lnSpc>
                          <a:spcPct val="100000"/>
                        </a:lnSpc>
                        <a:spcBef>
                          <a:spcPts val="0"/>
                        </a:spcBef>
                        <a:spcAft>
                          <a:spcPts val="0"/>
                        </a:spcAft>
                        <a:buClr>
                          <a:schemeClr val="dk1"/>
                        </a:buClr>
                        <a:buSzPts val="1500"/>
                        <a:buFont typeface="Arial"/>
                        <a:buNone/>
                      </a:pPr>
                      <a:endParaRPr sz="1700" b="0" i="0" u="none" strike="noStrike" cap="none">
                        <a:solidFill>
                          <a:schemeClr val="dk1"/>
                        </a:solidFill>
                        <a:latin typeface="Poppins"/>
                        <a:ea typeface="Poppins"/>
                        <a:cs typeface="Poppins"/>
                        <a:sym typeface="Poppins"/>
                      </a:endParaRPr>
                    </a:p>
                    <a:p>
                      <a:pPr marL="285750" marR="0" lvl="0" indent="-266700" algn="l" rtl="0">
                        <a:lnSpc>
                          <a:spcPct val="100000"/>
                        </a:lnSpc>
                        <a:spcBef>
                          <a:spcPts val="0"/>
                        </a:spcBef>
                        <a:spcAft>
                          <a:spcPts val="0"/>
                        </a:spcAft>
                        <a:buClr>
                          <a:schemeClr val="dk1"/>
                        </a:buClr>
                        <a:buSzPts val="1500"/>
                        <a:buFont typeface="Arial"/>
                        <a:buChar char="•"/>
                      </a:pPr>
                      <a:r>
                        <a:rPr lang="de-DE" sz="1700" b="0" i="0" u="none" strike="noStrike" cap="none">
                          <a:solidFill>
                            <a:schemeClr val="dk1"/>
                          </a:solidFill>
                          <a:latin typeface="Poppins"/>
                          <a:ea typeface="Poppins"/>
                          <a:cs typeface="Poppins"/>
                          <a:sym typeface="Poppins"/>
                        </a:rPr>
                        <a:t>Ein gemeinsames Bild im Team über den Nutzer/Kunden schaffen.</a:t>
                      </a:r>
                      <a:br>
                        <a:rPr lang="de-DE" sz="1700" b="0" i="0" u="none" strike="noStrike" cap="none">
                          <a:solidFill>
                            <a:schemeClr val="dk1"/>
                          </a:solidFill>
                          <a:latin typeface="Poppins"/>
                          <a:ea typeface="Poppins"/>
                          <a:cs typeface="Poppins"/>
                          <a:sym typeface="Poppins"/>
                        </a:rPr>
                      </a:br>
                      <a:endParaRPr sz="1700" b="0" i="0" u="none" strike="noStrike" cap="none">
                        <a:solidFill>
                          <a:schemeClr val="dk1"/>
                        </a:solidFill>
                        <a:latin typeface="Poppins"/>
                        <a:ea typeface="Poppins"/>
                        <a:cs typeface="Poppins"/>
                        <a:sym typeface="Poppins"/>
                      </a:endParaRPr>
                    </a:p>
                    <a:p>
                      <a:pPr marL="285750" marR="0" lvl="0" indent="-266700" algn="l" rtl="0">
                        <a:lnSpc>
                          <a:spcPct val="100000"/>
                        </a:lnSpc>
                        <a:spcBef>
                          <a:spcPts val="0"/>
                        </a:spcBef>
                        <a:spcAft>
                          <a:spcPts val="0"/>
                        </a:spcAft>
                        <a:buClr>
                          <a:schemeClr val="dk1"/>
                        </a:buClr>
                        <a:buSzPts val="1500"/>
                        <a:buFont typeface="Arial"/>
                        <a:buChar char="•"/>
                      </a:pPr>
                      <a:r>
                        <a:rPr lang="de-DE" sz="1700" b="0" i="0" u="none" strike="noStrike" cap="none">
                          <a:solidFill>
                            <a:schemeClr val="dk1"/>
                          </a:solidFill>
                          <a:latin typeface="Poppins"/>
                          <a:ea typeface="Poppins"/>
                          <a:cs typeface="Poppins"/>
                          <a:sym typeface="Poppins"/>
                        </a:rPr>
                        <a:t>Die </a:t>
                      </a:r>
                      <a:r>
                        <a:rPr lang="de-DE" sz="1700">
                          <a:solidFill>
                            <a:schemeClr val="dk1"/>
                          </a:solidFill>
                          <a:latin typeface="Poppins"/>
                          <a:ea typeface="Poppins"/>
                          <a:cs typeface="Poppins"/>
                          <a:sym typeface="Poppins"/>
                        </a:rPr>
                        <a:t>Z</a:t>
                      </a:r>
                      <a:r>
                        <a:rPr lang="de-DE" sz="1700" b="0" i="0" u="none" strike="noStrike" cap="none">
                          <a:solidFill>
                            <a:schemeClr val="dk1"/>
                          </a:solidFill>
                          <a:latin typeface="Poppins"/>
                          <a:ea typeface="Poppins"/>
                          <a:cs typeface="Poppins"/>
                          <a:sym typeface="Poppins"/>
                        </a:rPr>
                        <a:t>iele, Wünsche und Bedürfnisse eines typischen Nutzers/ Kunden visualisieren </a:t>
                      </a:r>
                      <a:br>
                        <a:rPr lang="de-DE" sz="1700" b="0" i="0" u="none" strike="noStrike" cap="none">
                          <a:solidFill>
                            <a:schemeClr val="dk1"/>
                          </a:solidFill>
                          <a:latin typeface="Poppins"/>
                          <a:ea typeface="Poppins"/>
                          <a:cs typeface="Poppins"/>
                          <a:sym typeface="Poppins"/>
                        </a:rPr>
                      </a:br>
                      <a:r>
                        <a:rPr lang="de-DE" sz="1700" b="0" i="0" u="none" strike="noStrike" cap="none">
                          <a:solidFill>
                            <a:schemeClr val="dk1"/>
                          </a:solidFill>
                          <a:latin typeface="Poppins"/>
                          <a:ea typeface="Poppins"/>
                          <a:cs typeface="Poppins"/>
                          <a:sym typeface="Poppins"/>
                        </a:rPr>
                        <a:t>und mit dem Hike-Team teilen.</a:t>
                      </a:r>
                      <a:br>
                        <a:rPr lang="de-DE" sz="1700" b="0" i="0" u="none" strike="noStrike" cap="none">
                          <a:solidFill>
                            <a:schemeClr val="dk1"/>
                          </a:solidFill>
                          <a:latin typeface="Poppins"/>
                          <a:ea typeface="Poppins"/>
                          <a:cs typeface="Poppins"/>
                          <a:sym typeface="Poppins"/>
                        </a:rPr>
                      </a:br>
                      <a:endParaRPr sz="1700" b="0" i="0" u="none" strike="noStrike" cap="none">
                        <a:solidFill>
                          <a:schemeClr val="dk1"/>
                        </a:solidFill>
                        <a:latin typeface="Poppins"/>
                        <a:ea typeface="Poppins"/>
                        <a:cs typeface="Poppins"/>
                        <a:sym typeface="Poppins"/>
                      </a:endParaRPr>
                    </a:p>
                    <a:p>
                      <a:pPr marL="285750" marR="0" lvl="0" indent="-266700" algn="l" rtl="0">
                        <a:lnSpc>
                          <a:spcPct val="100000"/>
                        </a:lnSpc>
                        <a:spcBef>
                          <a:spcPts val="0"/>
                        </a:spcBef>
                        <a:spcAft>
                          <a:spcPts val="0"/>
                        </a:spcAft>
                        <a:buClr>
                          <a:schemeClr val="dk1"/>
                        </a:buClr>
                        <a:buSzPts val="1500"/>
                        <a:buFont typeface="Arial"/>
                        <a:buChar char="•"/>
                      </a:pPr>
                      <a:r>
                        <a:rPr lang="de-DE" sz="1700" b="0" i="0" u="none" strike="noStrike" cap="none">
                          <a:solidFill>
                            <a:schemeClr val="dk1"/>
                          </a:solidFill>
                          <a:latin typeface="Poppins"/>
                          <a:ea typeface="Poppins"/>
                          <a:cs typeface="Poppins"/>
                          <a:sym typeface="Poppins"/>
                        </a:rPr>
                        <a:t>Ein konsistentes Verständnis über eure Zielgruppe erhalten.</a:t>
                      </a:r>
                      <a:br>
                        <a:rPr lang="de-DE" sz="1700" b="0" i="0" u="none" strike="noStrike" cap="none">
                          <a:solidFill>
                            <a:schemeClr val="dk1"/>
                          </a:solidFill>
                          <a:latin typeface="Poppins"/>
                          <a:ea typeface="Poppins"/>
                          <a:cs typeface="Poppins"/>
                          <a:sym typeface="Poppins"/>
                        </a:rPr>
                      </a:br>
                      <a:endParaRPr sz="1700" b="0" i="0" u="none" strike="noStrike" cap="none">
                        <a:solidFill>
                          <a:schemeClr val="dk1"/>
                        </a:solidFill>
                        <a:latin typeface="Poppins"/>
                        <a:ea typeface="Poppins"/>
                        <a:cs typeface="Poppins"/>
                        <a:sym typeface="Poppins"/>
                      </a:endParaRPr>
                    </a:p>
                    <a:p>
                      <a:pPr marL="285750" marR="0" lvl="0" indent="-273050" algn="l" rtl="0">
                        <a:lnSpc>
                          <a:spcPct val="100000"/>
                        </a:lnSpc>
                        <a:spcBef>
                          <a:spcPts val="0"/>
                        </a:spcBef>
                        <a:spcAft>
                          <a:spcPts val="0"/>
                        </a:spcAft>
                        <a:buClr>
                          <a:schemeClr val="dk1"/>
                        </a:buClr>
                        <a:buSzPts val="1600"/>
                        <a:buFont typeface="Arial"/>
                        <a:buChar char="•"/>
                      </a:pPr>
                      <a:r>
                        <a:rPr lang="de-DE" sz="1700" b="0" i="0" u="none" strike="noStrike" cap="none">
                          <a:solidFill>
                            <a:schemeClr val="dk1"/>
                          </a:solidFill>
                          <a:latin typeface="Poppins"/>
                          <a:ea typeface="Poppins"/>
                          <a:cs typeface="Poppins"/>
                          <a:sym typeface="Poppins"/>
                        </a:rPr>
                        <a:t>Geschichten und Bilder dokumentieren, die ein typischer Kunde erlebt.</a:t>
                      </a:r>
                      <a:r>
                        <a:rPr lang="de-DE" sz="1800" b="0" i="0" u="none" strike="noStrike" cap="none">
                          <a:solidFill>
                            <a:schemeClr val="dk1"/>
                          </a:solidFill>
                          <a:latin typeface="Poppins"/>
                          <a:ea typeface="Poppins"/>
                          <a:cs typeface="Poppins"/>
                          <a:sym typeface="Poppins"/>
                        </a:rPr>
                        <a:t> </a:t>
                      </a:r>
                      <a:endParaRPr sz="1400" b="0" i="0" u="none" strike="noStrike" cap="none">
                        <a:solidFill>
                          <a:srgbClr val="00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97325">
                <a:tc>
                  <a:txBody>
                    <a:bodyPr/>
                    <a:lstStyle/>
                    <a:p>
                      <a:pPr marL="54000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17200">
                <a:tc>
                  <a:txBody>
                    <a:bodyPr/>
                    <a:lstStyle/>
                    <a:p>
                      <a:pPr marL="54000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7325">
                <a:tc>
                  <a:txBody>
                    <a:bodyPr/>
                    <a:lstStyle/>
                    <a:p>
                      <a:pPr marL="54000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p:nvPr/>
        </p:nvSpPr>
        <p:spPr>
          <a:xfrm>
            <a:off x="0" y="0"/>
            <a:ext cx="4415200" cy="2285807"/>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Skizze der Zielgruppe/n</a:t>
            </a:r>
            <a:endParaRPr sz="1467" b="0" i="1" u="none" strike="noStrike" cap="none">
              <a:solidFill>
                <a:srgbClr val="000000"/>
              </a:solidFill>
              <a:latin typeface="Arial"/>
              <a:ea typeface="Arial"/>
              <a:cs typeface="Arial"/>
              <a:sym typeface="Arial"/>
            </a:endParaRPr>
          </a:p>
        </p:txBody>
      </p:sp>
      <p:sp>
        <p:nvSpPr>
          <p:cNvPr id="275" name="Google Shape;275;p10"/>
          <p:cNvSpPr/>
          <p:nvPr/>
        </p:nvSpPr>
        <p:spPr>
          <a:xfrm>
            <a:off x="0" y="2285807"/>
            <a:ext cx="4415200" cy="4572226"/>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Demographie und Soziographie</a:t>
            </a:r>
            <a:endParaRPr/>
          </a:p>
        </p:txBody>
      </p:sp>
      <p:grpSp>
        <p:nvGrpSpPr>
          <p:cNvPr id="276" name="Google Shape;276;p10"/>
          <p:cNvGrpSpPr/>
          <p:nvPr/>
        </p:nvGrpSpPr>
        <p:grpSpPr>
          <a:xfrm>
            <a:off x="4415201" y="-1"/>
            <a:ext cx="7776900" cy="6857895"/>
            <a:chOff x="4415200" y="0"/>
            <a:chExt cx="7776900" cy="6857895"/>
          </a:xfrm>
        </p:grpSpPr>
        <p:sp>
          <p:nvSpPr>
            <p:cNvPr id="277" name="Google Shape;277;p10"/>
            <p:cNvSpPr/>
            <p:nvPr/>
          </p:nvSpPr>
          <p:spPr>
            <a:xfrm>
              <a:off x="4415200" y="0"/>
              <a:ext cx="7776900" cy="2286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Ziele/ Jobs-To-Be-Done der Zielgruppe</a:t>
              </a:r>
              <a:endParaRPr sz="1467" b="0" i="1" u="none" strike="noStrike" cap="none">
                <a:solidFill>
                  <a:srgbClr val="000000"/>
                </a:solidFill>
                <a:latin typeface="Arial"/>
                <a:ea typeface="Arial"/>
                <a:cs typeface="Arial"/>
                <a:sym typeface="Arial"/>
              </a:endParaRPr>
            </a:p>
          </p:txBody>
        </p:sp>
        <p:sp>
          <p:nvSpPr>
            <p:cNvPr id="278" name="Google Shape;278;p10"/>
            <p:cNvSpPr/>
            <p:nvPr/>
          </p:nvSpPr>
          <p:spPr>
            <a:xfrm>
              <a:off x="4415200" y="2285947"/>
              <a:ext cx="7776900" cy="2286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Aufgaben und gegenwärtiges Verhalten zur Zielerreichung</a:t>
              </a:r>
              <a:endParaRPr sz="1467" b="0" i="1" u="none" strike="noStrike" cap="none">
                <a:solidFill>
                  <a:srgbClr val="000000"/>
                </a:solidFill>
                <a:latin typeface="Arial"/>
                <a:ea typeface="Arial"/>
                <a:cs typeface="Arial"/>
                <a:sym typeface="Arial"/>
              </a:endParaRPr>
            </a:p>
          </p:txBody>
        </p:sp>
        <p:sp>
          <p:nvSpPr>
            <p:cNvPr id="279" name="Google Shape;279;p10"/>
            <p:cNvSpPr/>
            <p:nvPr/>
          </p:nvSpPr>
          <p:spPr>
            <a:xfrm>
              <a:off x="4415200" y="4571895"/>
              <a:ext cx="7776900" cy="2286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Probleme bei der Durchführung der Aufgaben</a:t>
              </a:r>
              <a:endParaRPr sz="1467" b="0" i="1" u="none" strike="noStrike" cap="none">
                <a:solidFill>
                  <a:srgbClr val="000000"/>
                </a:solidFill>
                <a:latin typeface="Arial"/>
                <a:ea typeface="Arial"/>
                <a:cs typeface="Arial"/>
                <a:sym typeface="Arial"/>
              </a:endParaRPr>
            </a:p>
          </p:txBody>
        </p:sp>
      </p:grpSp>
      <p:sp>
        <p:nvSpPr>
          <p:cNvPr id="280" name="Google Shape;280;p10"/>
          <p:cNvSpPr txBox="1"/>
          <p:nvPr/>
        </p:nvSpPr>
        <p:spPr>
          <a:xfrm>
            <a:off x="5498985" y="901005"/>
            <a:ext cx="5609200" cy="9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Was sind Ziele der Zielgruppe? Was möchte sie erreichen?</a:t>
            </a:r>
            <a:endParaRPr sz="1867" b="1" i="0" u="none" strike="noStrike" cap="none">
              <a:solidFill>
                <a:schemeClr val="accent6"/>
              </a:solidFill>
              <a:latin typeface="Arial"/>
              <a:ea typeface="Arial"/>
              <a:cs typeface="Arial"/>
              <a:sym typeface="Arial"/>
            </a:endParaRPr>
          </a:p>
        </p:txBody>
      </p:sp>
      <p:sp>
        <p:nvSpPr>
          <p:cNvPr id="281" name="Google Shape;281;p10"/>
          <p:cNvSpPr txBox="1"/>
          <p:nvPr/>
        </p:nvSpPr>
        <p:spPr>
          <a:xfrm>
            <a:off x="4921915" y="3186963"/>
            <a:ext cx="6763600" cy="9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Was muss die Zielgruppe tun, um die Ziele zu erreichen?</a:t>
            </a:r>
            <a:endParaRPr/>
          </a:p>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Wie verhält sich die Zielgruppe gegenwärtig?</a:t>
            </a:r>
            <a:endParaRPr sz="1867" b="1" i="0" u="none" strike="noStrike" cap="none">
              <a:solidFill>
                <a:schemeClr val="accent6"/>
              </a:solidFill>
              <a:latin typeface="Arial"/>
              <a:ea typeface="Arial"/>
              <a:cs typeface="Arial"/>
              <a:sym typeface="Arial"/>
            </a:endParaRPr>
          </a:p>
        </p:txBody>
      </p:sp>
      <p:sp>
        <p:nvSpPr>
          <p:cNvPr id="282" name="Google Shape;282;p10"/>
          <p:cNvSpPr txBox="1"/>
          <p:nvPr/>
        </p:nvSpPr>
        <p:spPr>
          <a:xfrm>
            <a:off x="5357932" y="5401991"/>
            <a:ext cx="5891200" cy="9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Was sind Probleme/Schmerzpunkte</a:t>
            </a:r>
            <a:endParaRPr sz="1867" b="1"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bei der Erfüllung der Aufgaben?</a:t>
            </a:r>
            <a:endParaRPr sz="1867" b="1" i="0" u="none" strike="noStrike" cap="none">
              <a:solidFill>
                <a:schemeClr val="accent6"/>
              </a:solidFill>
              <a:latin typeface="Arial"/>
              <a:ea typeface="Arial"/>
              <a:cs typeface="Arial"/>
              <a:sym typeface="Arial"/>
            </a:endParaRPr>
          </a:p>
        </p:txBody>
      </p:sp>
      <p:sp>
        <p:nvSpPr>
          <p:cNvPr id="283" name="Google Shape;283;p10"/>
          <p:cNvSpPr txBox="1"/>
          <p:nvPr/>
        </p:nvSpPr>
        <p:spPr>
          <a:xfrm>
            <a:off x="314901" y="3232963"/>
            <a:ext cx="3649600" cy="175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Alter? Geschlecht? Beruf? Hobbys?</a:t>
            </a:r>
            <a:endParaRPr/>
          </a:p>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Interessen, Lifestyle..</a:t>
            </a:r>
            <a:endParaRPr/>
          </a:p>
          <a:p>
            <a:pPr marL="0" marR="0" lvl="0" indent="0" algn="ctr" rtl="0">
              <a:lnSpc>
                <a:spcPct val="100000"/>
              </a:lnSpc>
              <a:spcBef>
                <a:spcPts val="0"/>
              </a:spcBef>
              <a:spcAft>
                <a:spcPts val="0"/>
              </a:spcAft>
              <a:buNone/>
            </a:pPr>
            <a:endParaRPr sz="1867" b="1"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Was machst eure Zielgruppe aus?</a:t>
            </a:r>
            <a:endParaRPr sz="1867" b="1" i="0" u="none" strike="noStrike" cap="none">
              <a:solidFill>
                <a:schemeClr val="accent6"/>
              </a:solidFill>
              <a:latin typeface="Arial"/>
              <a:ea typeface="Arial"/>
              <a:cs typeface="Arial"/>
              <a:sym typeface="Arial"/>
            </a:endParaRPr>
          </a:p>
        </p:txBody>
      </p:sp>
      <p:sp>
        <p:nvSpPr>
          <p:cNvPr id="284" name="Google Shape;284;p10"/>
          <p:cNvSpPr txBox="1"/>
          <p:nvPr/>
        </p:nvSpPr>
        <p:spPr>
          <a:xfrm>
            <a:off x="519901" y="851753"/>
            <a:ext cx="3239600" cy="9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867" b="1" i="0" u="none" strike="noStrike" cap="none">
                <a:solidFill>
                  <a:schemeClr val="accent6"/>
                </a:solidFill>
                <a:latin typeface="Arial"/>
                <a:ea typeface="Arial"/>
                <a:cs typeface="Arial"/>
                <a:sym typeface="Arial"/>
              </a:rPr>
              <a:t>Zielgruppe/n skizzieren</a:t>
            </a:r>
            <a:endParaRPr sz="1867" b="1"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None/>
            </a:pPr>
            <a:endParaRPr sz="1867" b="1" i="0" u="none" strike="noStrike" cap="none">
              <a:solidFill>
                <a:srgbClr val="2E75B5"/>
              </a:solidFill>
              <a:latin typeface="Arial"/>
              <a:ea typeface="Arial"/>
              <a:cs typeface="Arial"/>
              <a:sym typeface="Arial"/>
            </a:endParaRPr>
          </a:p>
        </p:txBody>
      </p:sp>
      <p:sp>
        <p:nvSpPr>
          <p:cNvPr id="285" name="Google Shape;285;p10"/>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dafd1cfcfc_1_0"/>
          <p:cNvSpPr/>
          <p:nvPr/>
        </p:nvSpPr>
        <p:spPr>
          <a:xfrm>
            <a:off x="0" y="0"/>
            <a:ext cx="4415100" cy="2285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Skizze der Zielgruppe/n</a:t>
            </a:r>
            <a:endParaRPr sz="1467" b="0" i="1" u="none" strike="noStrike" cap="none">
              <a:solidFill>
                <a:srgbClr val="000000"/>
              </a:solidFill>
              <a:latin typeface="Arial"/>
              <a:ea typeface="Arial"/>
              <a:cs typeface="Arial"/>
              <a:sym typeface="Arial"/>
            </a:endParaRPr>
          </a:p>
        </p:txBody>
      </p:sp>
      <p:sp>
        <p:nvSpPr>
          <p:cNvPr id="291" name="Google Shape;291;gdafd1cfcfc_1_0"/>
          <p:cNvSpPr/>
          <p:nvPr/>
        </p:nvSpPr>
        <p:spPr>
          <a:xfrm>
            <a:off x="0" y="2285807"/>
            <a:ext cx="4415100" cy="4572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Demographie und Soziographie</a:t>
            </a:r>
            <a:endParaRPr/>
          </a:p>
        </p:txBody>
      </p:sp>
      <p:grpSp>
        <p:nvGrpSpPr>
          <p:cNvPr id="292" name="Google Shape;292;gdafd1cfcfc_1_0"/>
          <p:cNvGrpSpPr/>
          <p:nvPr/>
        </p:nvGrpSpPr>
        <p:grpSpPr>
          <a:xfrm>
            <a:off x="4415201" y="-1"/>
            <a:ext cx="7776900" cy="6857895"/>
            <a:chOff x="4415200" y="0"/>
            <a:chExt cx="7776900" cy="6857895"/>
          </a:xfrm>
        </p:grpSpPr>
        <p:sp>
          <p:nvSpPr>
            <p:cNvPr id="293" name="Google Shape;293;gdafd1cfcfc_1_0"/>
            <p:cNvSpPr/>
            <p:nvPr/>
          </p:nvSpPr>
          <p:spPr>
            <a:xfrm>
              <a:off x="4415200" y="0"/>
              <a:ext cx="7776900" cy="2286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Ziele/ Jobs-To-Be-Done der Zielgruppe</a:t>
              </a:r>
              <a:endParaRPr sz="1467" b="0" i="1" u="none" strike="noStrike" cap="none">
                <a:solidFill>
                  <a:srgbClr val="000000"/>
                </a:solidFill>
                <a:latin typeface="Arial"/>
                <a:ea typeface="Arial"/>
                <a:cs typeface="Arial"/>
                <a:sym typeface="Arial"/>
              </a:endParaRPr>
            </a:p>
          </p:txBody>
        </p:sp>
        <p:sp>
          <p:nvSpPr>
            <p:cNvPr id="294" name="Google Shape;294;gdafd1cfcfc_1_0"/>
            <p:cNvSpPr/>
            <p:nvPr/>
          </p:nvSpPr>
          <p:spPr>
            <a:xfrm>
              <a:off x="4415200" y="2285947"/>
              <a:ext cx="7776900" cy="2286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Aufgaben und gegenwärtiges Verhalten zur Zielerreichung</a:t>
              </a:r>
              <a:endParaRPr sz="1467" b="0" i="1" u="none" strike="noStrike" cap="none">
                <a:solidFill>
                  <a:srgbClr val="000000"/>
                </a:solidFill>
                <a:latin typeface="Arial"/>
                <a:ea typeface="Arial"/>
                <a:cs typeface="Arial"/>
                <a:sym typeface="Arial"/>
              </a:endParaRPr>
            </a:p>
          </p:txBody>
        </p:sp>
        <p:sp>
          <p:nvSpPr>
            <p:cNvPr id="295" name="Google Shape;295;gdafd1cfcfc_1_0"/>
            <p:cNvSpPr/>
            <p:nvPr/>
          </p:nvSpPr>
          <p:spPr>
            <a:xfrm>
              <a:off x="4415200" y="4571895"/>
              <a:ext cx="7776900" cy="2286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de-DE" sz="1467" b="0" i="1" u="none" strike="noStrike" cap="none">
                  <a:solidFill>
                    <a:srgbClr val="000000"/>
                  </a:solidFill>
                  <a:latin typeface="Arial"/>
                  <a:ea typeface="Arial"/>
                  <a:cs typeface="Arial"/>
                  <a:sym typeface="Arial"/>
                </a:rPr>
                <a:t>Probleme bei der Durchführung der Aufgaben</a:t>
              </a:r>
              <a:endParaRPr sz="1467" b="0" i="1" u="none" strike="noStrike" cap="none">
                <a:solidFill>
                  <a:srgbClr val="000000"/>
                </a:solidFill>
                <a:latin typeface="Arial"/>
                <a:ea typeface="Arial"/>
                <a:cs typeface="Arial"/>
                <a:sym typeface="Arial"/>
              </a:endParaRPr>
            </a:p>
          </p:txBody>
        </p:sp>
      </p:grpSp>
      <p:sp>
        <p:nvSpPr>
          <p:cNvPr id="296" name="Google Shape;296;gdafd1cfcfc_1_0"/>
          <p:cNvSpPr txBox="1">
            <a:spLocks noGrp="1"/>
          </p:cNvSpPr>
          <p:nvPr>
            <p:ph type="sldNum" idx="12"/>
          </p:nvPr>
        </p:nvSpPr>
        <p:spPr>
          <a:xfrm>
            <a:off x="11296609" y="6217621"/>
            <a:ext cx="731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de-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p:nvPr/>
        </p:nvSpPr>
        <p:spPr>
          <a:xfrm>
            <a:off x="209550" y="28575"/>
            <a:ext cx="7113568"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3000" b="1" i="0" u="none" strike="noStrike" cap="none">
                <a:solidFill>
                  <a:srgbClr val="595959"/>
                </a:solidFill>
                <a:latin typeface="Poppins"/>
                <a:ea typeface="Poppins"/>
                <a:cs typeface="Poppins"/>
                <a:sym typeface="Poppins"/>
              </a:rPr>
              <a:t>Persona</a:t>
            </a:r>
            <a:endParaRPr sz="3000" b="1" i="0" u="none" strike="noStrike" cap="none">
              <a:solidFill>
                <a:srgbClr val="595959"/>
              </a:solidFill>
              <a:latin typeface="Poppins"/>
              <a:ea typeface="Poppins"/>
              <a:cs typeface="Poppins"/>
              <a:sym typeface="Poppins"/>
            </a:endParaRPr>
          </a:p>
        </p:txBody>
      </p:sp>
      <p:pic>
        <p:nvPicPr>
          <p:cNvPr id="302" name="Google Shape;302;p33"/>
          <p:cNvPicPr preferRelativeResize="0"/>
          <p:nvPr/>
        </p:nvPicPr>
        <p:blipFill rotWithShape="1">
          <a:blip r:embed="rId3">
            <a:alphaModFix/>
          </a:blip>
          <a:srcRect l="569" t="733" r="669" b="927"/>
          <a:stretch/>
        </p:blipFill>
        <p:spPr>
          <a:xfrm>
            <a:off x="2012830" y="230039"/>
            <a:ext cx="8683924" cy="60442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p:nvPr/>
        </p:nvSpPr>
        <p:spPr>
          <a:xfrm>
            <a:off x="209550" y="28575"/>
            <a:ext cx="7113568"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1" i="0" u="none" strike="noStrike" cap="none">
                <a:solidFill>
                  <a:srgbClr val="595959"/>
                </a:solidFill>
                <a:latin typeface="Poppins"/>
                <a:ea typeface="Poppins"/>
                <a:cs typeface="Poppins"/>
                <a:sym typeface="Poppins"/>
              </a:rPr>
              <a:t>Persona</a:t>
            </a:r>
            <a:endParaRPr sz="3000" b="1" i="0" u="none" strike="noStrike" cap="none">
              <a:solidFill>
                <a:srgbClr val="595959"/>
              </a:solidFill>
              <a:latin typeface="Poppins"/>
              <a:ea typeface="Poppins"/>
              <a:cs typeface="Poppins"/>
              <a:sym typeface="Poppins"/>
            </a:endParaRPr>
          </a:p>
        </p:txBody>
      </p:sp>
      <p:sp>
        <p:nvSpPr>
          <p:cNvPr id="308" name="Google Shape;308;p32"/>
          <p:cNvSpPr/>
          <p:nvPr/>
        </p:nvSpPr>
        <p:spPr>
          <a:xfrm>
            <a:off x="698867" y="1384965"/>
            <a:ext cx="105822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Beschreibe deine Persona, gebe ihr einen Namen, bestimme das Geschlecht und das Alter.</a:t>
            </a:r>
            <a:br>
              <a:rPr lang="de-DE" sz="1400" b="0" i="0" u="none" strike="noStrike" cap="none">
                <a:solidFill>
                  <a:schemeClr val="dk1"/>
                </a:solidFill>
                <a:latin typeface="Poppins"/>
                <a:ea typeface="Poppins"/>
                <a:cs typeface="Poppins"/>
                <a:sym typeface="Poppins"/>
              </a:rPr>
            </a:br>
            <a:r>
              <a:rPr lang="de-DE" sz="1400" b="0" i="0" u="none" strike="noStrike" cap="none">
                <a:solidFill>
                  <a:schemeClr val="dk1"/>
                </a:solidFill>
                <a:latin typeface="Poppins"/>
                <a:ea typeface="Poppins"/>
                <a:cs typeface="Poppins"/>
                <a:sym typeface="Poppins"/>
              </a:rPr>
              <a:t>Ergänze weitere Attribute wie das soziale Milieu, Familienstand, Hobbys etc.</a:t>
            </a:r>
            <a:endParaRPr sz="1400" b="0" i="0" u="none" strike="noStrike" cap="none">
              <a:solidFill>
                <a:srgbClr val="000000"/>
              </a:solidFill>
              <a:latin typeface="Arial"/>
              <a:ea typeface="Arial"/>
              <a:cs typeface="Arial"/>
              <a:sym typeface="Arial"/>
            </a:endParaRPr>
          </a:p>
        </p:txBody>
      </p:sp>
      <p:sp>
        <p:nvSpPr>
          <p:cNvPr id="309" name="Google Shape;309;p32"/>
          <p:cNvSpPr/>
          <p:nvPr/>
        </p:nvSpPr>
        <p:spPr>
          <a:xfrm>
            <a:off x="0" y="620196"/>
            <a:ext cx="1952625" cy="424249"/>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p32"/>
          <p:cNvSpPr/>
          <p:nvPr/>
        </p:nvSpPr>
        <p:spPr>
          <a:xfrm>
            <a:off x="0" y="665208"/>
            <a:ext cx="195262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Anwendung</a:t>
            </a:r>
            <a:endParaRPr sz="1400" b="0" i="0" u="none" strike="noStrike" cap="none">
              <a:solidFill>
                <a:srgbClr val="000000"/>
              </a:solidFill>
              <a:latin typeface="Arial"/>
              <a:ea typeface="Arial"/>
              <a:cs typeface="Arial"/>
              <a:sym typeface="Arial"/>
            </a:endParaRPr>
          </a:p>
        </p:txBody>
      </p:sp>
      <p:sp>
        <p:nvSpPr>
          <p:cNvPr id="311" name="Google Shape;311;p32"/>
          <p:cNvSpPr/>
          <p:nvPr/>
        </p:nvSpPr>
        <p:spPr>
          <a:xfrm>
            <a:off x="698867" y="1110302"/>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1</a:t>
            </a:r>
            <a:endParaRPr sz="1400" b="0" i="0" u="none" strike="noStrike" cap="none">
              <a:solidFill>
                <a:srgbClr val="000000"/>
              </a:solidFill>
              <a:latin typeface="Arial"/>
              <a:ea typeface="Arial"/>
              <a:cs typeface="Arial"/>
              <a:sym typeface="Arial"/>
            </a:endParaRPr>
          </a:p>
        </p:txBody>
      </p:sp>
      <p:sp>
        <p:nvSpPr>
          <p:cNvPr id="312" name="Google Shape;312;p32"/>
          <p:cNvSpPr/>
          <p:nvPr/>
        </p:nvSpPr>
        <p:spPr>
          <a:xfrm>
            <a:off x="698867" y="2215700"/>
            <a:ext cx="10582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Was ist die Aufgabe (Job) die der Nutzer macht? Wobei kann ihm geholfen werden?</a:t>
            </a:r>
            <a:endParaRPr sz="1400" b="0" i="0" u="none" strike="noStrike" cap="none">
              <a:solidFill>
                <a:srgbClr val="000000"/>
              </a:solidFill>
              <a:latin typeface="Arial"/>
              <a:ea typeface="Arial"/>
              <a:cs typeface="Arial"/>
              <a:sym typeface="Arial"/>
            </a:endParaRPr>
          </a:p>
        </p:txBody>
      </p:sp>
      <p:sp>
        <p:nvSpPr>
          <p:cNvPr id="313" name="Google Shape;313;p32"/>
          <p:cNvSpPr/>
          <p:nvPr/>
        </p:nvSpPr>
        <p:spPr>
          <a:xfrm>
            <a:off x="698867" y="1941037"/>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2</a:t>
            </a:r>
            <a:endParaRPr sz="1400" b="0" i="0" u="none" strike="noStrike" cap="none">
              <a:solidFill>
                <a:srgbClr val="000000"/>
              </a:solidFill>
              <a:latin typeface="Arial"/>
              <a:ea typeface="Arial"/>
              <a:cs typeface="Arial"/>
              <a:sym typeface="Arial"/>
            </a:endParaRPr>
          </a:p>
        </p:txBody>
      </p:sp>
      <p:sp>
        <p:nvSpPr>
          <p:cNvPr id="314" name="Google Shape;314;p32"/>
          <p:cNvSpPr/>
          <p:nvPr/>
        </p:nvSpPr>
        <p:spPr>
          <a:xfrm>
            <a:off x="698867" y="2830992"/>
            <a:ext cx="105822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Beschreibe alle Anwendungsfälle im Kontext der Problemstellung: </a:t>
            </a:r>
            <a:br>
              <a:rPr lang="de-DE" sz="1400" b="0" i="0" u="none" strike="noStrike" cap="none">
                <a:solidFill>
                  <a:schemeClr val="dk1"/>
                </a:solidFill>
                <a:latin typeface="Poppins"/>
                <a:ea typeface="Poppins"/>
                <a:cs typeface="Poppins"/>
                <a:sym typeface="Poppins"/>
              </a:rPr>
            </a:br>
            <a:r>
              <a:rPr lang="de-DE" sz="1400" b="1" i="0" u="none" strike="noStrike" cap="none">
                <a:solidFill>
                  <a:schemeClr val="dk1"/>
                </a:solidFill>
                <a:latin typeface="Poppins"/>
                <a:ea typeface="Poppins"/>
                <a:cs typeface="Poppins"/>
                <a:sym typeface="Poppins"/>
              </a:rPr>
              <a:t>Wo</a:t>
            </a:r>
            <a:r>
              <a:rPr lang="de-DE" sz="1400" b="0" i="0" u="none" strike="noStrike" cap="none">
                <a:solidFill>
                  <a:schemeClr val="dk1"/>
                </a:solidFill>
                <a:latin typeface="Poppins"/>
                <a:ea typeface="Poppins"/>
                <a:cs typeface="Poppins"/>
                <a:sym typeface="Poppins"/>
              </a:rPr>
              <a:t> nutzt der Kunde das Angebot, </a:t>
            </a:r>
            <a:r>
              <a:rPr lang="de-DE" sz="1400" b="1" i="0" u="none" strike="noStrike" cap="none">
                <a:solidFill>
                  <a:schemeClr val="dk1"/>
                </a:solidFill>
                <a:latin typeface="Poppins"/>
                <a:ea typeface="Poppins"/>
                <a:cs typeface="Poppins"/>
                <a:sym typeface="Poppins"/>
              </a:rPr>
              <a:t>Was</a:t>
            </a:r>
            <a:r>
              <a:rPr lang="de-DE" sz="1400" b="0" i="0" u="none" strike="noStrike" cap="none">
                <a:solidFill>
                  <a:schemeClr val="dk1"/>
                </a:solidFill>
                <a:latin typeface="Poppins"/>
                <a:ea typeface="Poppins"/>
                <a:cs typeface="Poppins"/>
                <a:sym typeface="Poppins"/>
              </a:rPr>
              <a:t> passiert vorher/ nachher, </a:t>
            </a:r>
            <a:r>
              <a:rPr lang="de-DE" sz="1400" b="1" i="0" u="none" strike="noStrike" cap="none">
                <a:solidFill>
                  <a:schemeClr val="dk1"/>
                </a:solidFill>
                <a:latin typeface="Poppins"/>
                <a:ea typeface="Poppins"/>
                <a:cs typeface="Poppins"/>
                <a:sym typeface="Poppins"/>
              </a:rPr>
              <a:t>Wie</a:t>
            </a:r>
            <a:r>
              <a:rPr lang="de-DE" sz="1400" b="0" i="0" u="none" strike="noStrike" cap="none">
                <a:solidFill>
                  <a:schemeClr val="dk1"/>
                </a:solidFill>
                <a:latin typeface="Poppins"/>
                <a:ea typeface="Poppins"/>
                <a:cs typeface="Poppins"/>
                <a:sym typeface="Poppins"/>
              </a:rPr>
              <a:t> nutzt er es?</a:t>
            </a:r>
            <a:endParaRPr sz="1400" b="0" i="0" u="none" strike="noStrike" cap="none">
              <a:solidFill>
                <a:srgbClr val="000000"/>
              </a:solidFill>
              <a:latin typeface="Arial"/>
              <a:ea typeface="Arial"/>
              <a:cs typeface="Arial"/>
              <a:sym typeface="Arial"/>
            </a:endParaRPr>
          </a:p>
        </p:txBody>
      </p:sp>
      <p:sp>
        <p:nvSpPr>
          <p:cNvPr id="315" name="Google Shape;315;p32"/>
          <p:cNvSpPr/>
          <p:nvPr/>
        </p:nvSpPr>
        <p:spPr>
          <a:xfrm>
            <a:off x="698867" y="2556329"/>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3</a:t>
            </a:r>
            <a:endParaRPr sz="1400" b="0" i="0" u="none" strike="noStrike" cap="none">
              <a:solidFill>
                <a:srgbClr val="000000"/>
              </a:solidFill>
              <a:latin typeface="Arial"/>
              <a:ea typeface="Arial"/>
              <a:cs typeface="Arial"/>
              <a:sym typeface="Arial"/>
            </a:endParaRPr>
          </a:p>
        </p:txBody>
      </p:sp>
      <p:sp>
        <p:nvSpPr>
          <p:cNvPr id="316" name="Google Shape;316;p32"/>
          <p:cNvSpPr/>
          <p:nvPr/>
        </p:nvSpPr>
        <p:spPr>
          <a:xfrm>
            <a:off x="698867" y="3661727"/>
            <a:ext cx="105822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Was sind die größten Schwierigkeiten und Probleme, die der Nutzer hat? </a:t>
            </a:r>
            <a:br>
              <a:rPr lang="de-DE" sz="1400" b="0" i="0" u="none" strike="noStrike" cap="none">
                <a:solidFill>
                  <a:schemeClr val="dk1"/>
                </a:solidFill>
                <a:latin typeface="Poppins"/>
                <a:ea typeface="Poppins"/>
                <a:cs typeface="Poppins"/>
                <a:sym typeface="Poppins"/>
              </a:rPr>
            </a:br>
            <a:r>
              <a:rPr lang="de-DE" sz="1400" b="0" i="0" u="none" strike="noStrike" cap="none">
                <a:solidFill>
                  <a:schemeClr val="dk1"/>
                </a:solidFill>
                <a:latin typeface="Poppins"/>
                <a:ea typeface="Poppins"/>
                <a:cs typeface="Poppins"/>
                <a:sym typeface="Poppins"/>
              </a:rPr>
              <a:t>(bspw. mit bestehenden Angeboten am Markt)</a:t>
            </a:r>
            <a:endParaRPr sz="1400" b="0" i="0" u="none" strike="noStrike" cap="none">
              <a:solidFill>
                <a:srgbClr val="000000"/>
              </a:solidFill>
              <a:latin typeface="Arial"/>
              <a:ea typeface="Arial"/>
              <a:cs typeface="Arial"/>
              <a:sym typeface="Arial"/>
            </a:endParaRPr>
          </a:p>
        </p:txBody>
      </p:sp>
      <p:sp>
        <p:nvSpPr>
          <p:cNvPr id="317" name="Google Shape;317;p32"/>
          <p:cNvSpPr/>
          <p:nvPr/>
        </p:nvSpPr>
        <p:spPr>
          <a:xfrm>
            <a:off x="698867" y="3387064"/>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4</a:t>
            </a:r>
            <a:endParaRPr sz="1400" b="0" i="0" u="none" strike="noStrike" cap="none">
              <a:solidFill>
                <a:srgbClr val="000000"/>
              </a:solidFill>
              <a:latin typeface="Arial"/>
              <a:ea typeface="Arial"/>
              <a:cs typeface="Arial"/>
              <a:sym typeface="Arial"/>
            </a:endParaRPr>
          </a:p>
        </p:txBody>
      </p:sp>
      <p:sp>
        <p:nvSpPr>
          <p:cNvPr id="318" name="Google Shape;318;p32"/>
          <p:cNvSpPr/>
          <p:nvPr/>
        </p:nvSpPr>
        <p:spPr>
          <a:xfrm>
            <a:off x="698867" y="4492462"/>
            <a:ext cx="10582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Bestimme die Gains (Vorteile/ Möglichkeiten) und Pains (Herausforderungen), die der Nutzer hat.</a:t>
            </a:r>
            <a:endParaRPr sz="1400" b="0" i="0" u="none" strike="noStrike" cap="none">
              <a:solidFill>
                <a:srgbClr val="000000"/>
              </a:solidFill>
              <a:latin typeface="Arial"/>
              <a:ea typeface="Arial"/>
              <a:cs typeface="Arial"/>
              <a:sym typeface="Arial"/>
            </a:endParaRPr>
          </a:p>
        </p:txBody>
      </p:sp>
      <p:sp>
        <p:nvSpPr>
          <p:cNvPr id="319" name="Google Shape;319;p32"/>
          <p:cNvSpPr/>
          <p:nvPr/>
        </p:nvSpPr>
        <p:spPr>
          <a:xfrm>
            <a:off x="698867" y="4217799"/>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5</a:t>
            </a:r>
            <a:endParaRPr sz="1400" b="0" i="0" u="none" strike="noStrike" cap="none">
              <a:solidFill>
                <a:srgbClr val="000000"/>
              </a:solidFill>
              <a:latin typeface="Arial"/>
              <a:ea typeface="Arial"/>
              <a:cs typeface="Arial"/>
              <a:sym typeface="Arial"/>
            </a:endParaRPr>
          </a:p>
        </p:txBody>
      </p:sp>
      <p:sp>
        <p:nvSpPr>
          <p:cNvPr id="320" name="Google Shape;320;p32"/>
          <p:cNvSpPr/>
          <p:nvPr/>
        </p:nvSpPr>
        <p:spPr>
          <a:xfrm>
            <a:off x="698867" y="5074902"/>
            <a:ext cx="10582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Mache eine Skizze die den Kunden visualisiert oder nutze bestehende Fotos.</a:t>
            </a:r>
            <a:endParaRPr sz="1400" b="0" i="0" u="none" strike="noStrike" cap="none">
              <a:solidFill>
                <a:srgbClr val="000000"/>
              </a:solidFill>
              <a:latin typeface="Arial"/>
              <a:ea typeface="Arial"/>
              <a:cs typeface="Arial"/>
              <a:sym typeface="Arial"/>
            </a:endParaRPr>
          </a:p>
        </p:txBody>
      </p:sp>
      <p:sp>
        <p:nvSpPr>
          <p:cNvPr id="321" name="Google Shape;321;p32"/>
          <p:cNvSpPr/>
          <p:nvPr/>
        </p:nvSpPr>
        <p:spPr>
          <a:xfrm>
            <a:off x="698867" y="4800239"/>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6</a:t>
            </a:r>
            <a:endParaRPr sz="1400" b="0" i="0" u="none" strike="noStrike" cap="none">
              <a:solidFill>
                <a:srgbClr val="000000"/>
              </a:solidFill>
              <a:latin typeface="Arial"/>
              <a:ea typeface="Arial"/>
              <a:cs typeface="Arial"/>
              <a:sym typeface="Arial"/>
            </a:endParaRPr>
          </a:p>
        </p:txBody>
      </p:sp>
      <p:sp>
        <p:nvSpPr>
          <p:cNvPr id="322" name="Google Shape;322;p32"/>
          <p:cNvSpPr/>
          <p:nvPr/>
        </p:nvSpPr>
        <p:spPr>
          <a:xfrm>
            <a:off x="698867" y="5628418"/>
            <a:ext cx="10582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Poppins"/>
                <a:ea typeface="Poppins"/>
                <a:cs typeface="Poppins"/>
                <a:sym typeface="Poppins"/>
              </a:rPr>
              <a:t>Wer (Familie, Stakeholder) und was (Trends oder Technologien )beeinflussen die Persona?</a:t>
            </a:r>
            <a:endParaRPr sz="1400" b="0" i="0" u="none" strike="noStrike" cap="none">
              <a:solidFill>
                <a:srgbClr val="000000"/>
              </a:solidFill>
              <a:latin typeface="Arial"/>
              <a:ea typeface="Arial"/>
              <a:cs typeface="Arial"/>
              <a:sym typeface="Arial"/>
            </a:endParaRPr>
          </a:p>
        </p:txBody>
      </p:sp>
      <p:sp>
        <p:nvSpPr>
          <p:cNvPr id="323" name="Google Shape;323;p32"/>
          <p:cNvSpPr/>
          <p:nvPr/>
        </p:nvSpPr>
        <p:spPr>
          <a:xfrm>
            <a:off x="698867" y="5353755"/>
            <a:ext cx="15335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5EB130"/>
                </a:solidFill>
                <a:latin typeface="Poppins"/>
                <a:ea typeface="Poppins"/>
                <a:cs typeface="Poppins"/>
                <a:sym typeface="Poppins"/>
              </a:rPr>
              <a:t>Schritt 7</a:t>
            </a:r>
            <a:endParaRPr sz="1400" b="0" i="0" u="none" strike="noStrike" cap="none">
              <a:solidFill>
                <a:srgbClr val="000000"/>
              </a:solidFill>
              <a:latin typeface="Arial"/>
              <a:ea typeface="Arial"/>
              <a:cs typeface="Arial"/>
              <a:sym typeface="Arial"/>
            </a:endParaRPr>
          </a:p>
        </p:txBody>
      </p:sp>
      <p:sp>
        <p:nvSpPr>
          <p:cNvPr id="324" name="Google Shape;324;p32"/>
          <p:cNvSpPr/>
          <p:nvPr/>
        </p:nvSpPr>
        <p:spPr>
          <a:xfrm>
            <a:off x="8343900" y="106274"/>
            <a:ext cx="3571800" cy="1139700"/>
          </a:xfrm>
          <a:prstGeom prst="roundRect">
            <a:avLst>
              <a:gd name="adj" fmla="val 16667"/>
            </a:avLst>
          </a:prstGeom>
          <a:solidFill>
            <a:schemeClr val="lt1"/>
          </a:solidFill>
          <a:ln w="12700" cap="flat" cmpd="sng">
            <a:solidFill>
              <a:srgbClr val="67B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32"/>
          <p:cNvSpPr txBox="1"/>
          <p:nvPr/>
        </p:nvSpPr>
        <p:spPr>
          <a:xfrm>
            <a:off x="8572500" y="106282"/>
            <a:ext cx="3343053" cy="918992"/>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sz="1600" b="0" i="0" u="none" strike="noStrike" cap="none">
                <a:solidFill>
                  <a:schemeClr val="accent6"/>
                </a:solidFill>
                <a:latin typeface="Poppins"/>
                <a:ea typeface="Poppins"/>
                <a:cs typeface="Poppins"/>
                <a:sym typeface="Poppins"/>
              </a:rPr>
              <a:t>Die Persona muss so beschrieben werden, dass sie eine reale Person darstellen könnte. </a:t>
            </a:r>
            <a:endParaRPr sz="1400" b="0" i="0" u="none" strike="noStrike" cap="none">
              <a:solidFill>
                <a:srgbClr val="000000"/>
              </a:solidFill>
              <a:latin typeface="Arial"/>
              <a:ea typeface="Arial"/>
              <a:cs typeface="Arial"/>
              <a:sym typeface="Arial"/>
            </a:endParaRPr>
          </a:p>
        </p:txBody>
      </p:sp>
      <p:sp>
        <p:nvSpPr>
          <p:cNvPr id="326" name="Google Shape;326;p32"/>
          <p:cNvSpPr txBox="1"/>
          <p:nvPr/>
        </p:nvSpPr>
        <p:spPr>
          <a:xfrm>
            <a:off x="11660555" y="-91701"/>
            <a:ext cx="371100" cy="794400"/>
          </a:xfrm>
          <a:prstGeom prst="rect">
            <a:avLst/>
          </a:prstGeom>
          <a:solidFill>
            <a:schemeClr val="lt1"/>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de-DE" sz="5400" b="1" i="0" u="none" strike="noStrike" cap="none">
                <a:solidFill>
                  <a:srgbClr val="67BD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79" descr="two women sitting beside table and talking"/>
          <p:cNvPicPr preferRelativeResize="0"/>
          <p:nvPr/>
        </p:nvPicPr>
        <p:blipFill rotWithShape="1">
          <a:blip r:embed="rId3">
            <a:alphaModFix/>
          </a:blip>
          <a:srcRect t="50" b="15242"/>
          <a:stretch/>
        </p:blipFill>
        <p:spPr>
          <a:xfrm>
            <a:off x="0" y="-60961"/>
            <a:ext cx="12192000" cy="6918961"/>
          </a:xfrm>
          <a:prstGeom prst="rect">
            <a:avLst/>
          </a:prstGeom>
          <a:noFill/>
          <a:ln>
            <a:noFill/>
          </a:ln>
        </p:spPr>
      </p:pic>
      <p:sp>
        <p:nvSpPr>
          <p:cNvPr id="332" name="Google Shape;332;p79"/>
          <p:cNvSpPr/>
          <p:nvPr/>
        </p:nvSpPr>
        <p:spPr>
          <a:xfrm>
            <a:off x="0" y="2571629"/>
            <a:ext cx="12192000" cy="1714741"/>
          </a:xfrm>
          <a:prstGeom prst="rect">
            <a:avLst/>
          </a:prstGeom>
          <a:solidFill>
            <a:srgbClr val="5C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de-DE" sz="5400" b="1">
                <a:solidFill>
                  <a:schemeClr val="lt1"/>
                </a:solidFill>
              </a:rPr>
              <a:t>Sind</a:t>
            </a:r>
            <a:r>
              <a:rPr lang="de-DE" sz="5400" b="1" i="0" u="none" strike="noStrike" cap="none">
                <a:solidFill>
                  <a:schemeClr val="lt1"/>
                </a:solidFill>
                <a:latin typeface="Arial"/>
                <a:ea typeface="Arial"/>
                <a:cs typeface="Arial"/>
                <a:sym typeface="Arial"/>
              </a:rPr>
              <a:t> die Annahmen richtig?</a:t>
            </a:r>
            <a:endParaRPr sz="5400" b="1" i="0" u="none" strike="noStrike" cap="none">
              <a:solidFill>
                <a:schemeClr val="lt1"/>
              </a:solidFill>
              <a:latin typeface="Arial"/>
              <a:ea typeface="Arial"/>
              <a:cs typeface="Arial"/>
              <a:sym typeface="Arial"/>
            </a:endParaRPr>
          </a:p>
        </p:txBody>
      </p:sp>
      <p:pic>
        <p:nvPicPr>
          <p:cNvPr id="333" name="Google Shape;333;p79" descr="Ein Bild, das Zeichnung enthält.&#10;&#10;Automatisch generierte Beschreibung"/>
          <p:cNvPicPr preferRelativeResize="0"/>
          <p:nvPr/>
        </p:nvPicPr>
        <p:blipFill rotWithShape="1">
          <a:blip r:embed="rId4">
            <a:alphaModFix/>
          </a:blip>
          <a:srcRect t="19054" b="9945"/>
          <a:stretch/>
        </p:blipFill>
        <p:spPr>
          <a:xfrm>
            <a:off x="11203348" y="6340093"/>
            <a:ext cx="872792" cy="432938"/>
          </a:xfrm>
          <a:prstGeom prst="rect">
            <a:avLst/>
          </a:prstGeom>
          <a:noFill/>
          <a:ln>
            <a:noFill/>
          </a:ln>
        </p:spPr>
      </p:pic>
      <p:sp>
        <p:nvSpPr>
          <p:cNvPr id="334" name="Google Shape;334;p79"/>
          <p:cNvSpPr/>
          <p:nvPr/>
        </p:nvSpPr>
        <p:spPr>
          <a:xfrm>
            <a:off x="220337" y="3111603"/>
            <a:ext cx="760164" cy="683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de-DE" sz="4400" b="1" i="0" u="none" strike="noStrike" cap="none">
                <a:solidFill>
                  <a:srgbClr val="5CB600"/>
                </a:solidFill>
                <a:latin typeface="Arial"/>
                <a:ea typeface="Arial"/>
                <a:cs typeface="Arial"/>
                <a:sym typeface="Arial"/>
              </a:rPr>
              <a:t>2</a:t>
            </a:r>
            <a:endParaRPr sz="4400" b="1" i="0" u="none" strike="noStrike" cap="none">
              <a:solidFill>
                <a:srgbClr val="5CB6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1586</Words>
  <Application>Microsoft Office PowerPoint</Application>
  <PresentationFormat>Breitbild</PresentationFormat>
  <Paragraphs>195</Paragraphs>
  <Slides>22</Slides>
  <Notes>22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Poppins</vt:lpstr>
      <vt:lpstr>Calibri</vt:lpstr>
      <vt:lpstr>Office</vt:lpstr>
      <vt:lpstr>Customer-Problem-Fit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Kerninhalte eines Problem-Interviewleitfadens</vt:lpstr>
      <vt:lpstr>PowerPoint-Präsentation</vt:lpstr>
      <vt:lpstr>PowerPoint-Präsentation</vt:lpstr>
      <vt:lpstr>PowerPoint-Präsentation</vt:lpstr>
      <vt:lpstr>PowerPoint-Präsentation</vt:lpstr>
      <vt:lpstr>Allgemeine  Do‘s and Dont‘s bei einem Interview</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Customer-Problem-Fit</dc:title>
  <dc:creator>kristina_huelsebusch@web.de</dc:creator>
  <cp:lastModifiedBy>Zoll, Christian</cp:lastModifiedBy>
  <cp:revision>2</cp:revision>
  <dcterms:created xsi:type="dcterms:W3CDTF">2020-10-12T17:30:20Z</dcterms:created>
  <dcterms:modified xsi:type="dcterms:W3CDTF">2021-08-10T14:40:02Z</dcterms:modified>
</cp:coreProperties>
</file>