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366" r:id="rId3"/>
    <p:sldId id="367" r:id="rId4"/>
    <p:sldId id="368" r:id="rId5"/>
    <p:sldId id="369" r:id="rId6"/>
    <p:sldId id="370" r:id="rId7"/>
    <p:sldId id="371" r:id="rId8"/>
    <p:sldId id="37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Meirich" initials="S" lastIdx="1" clrIdx="0">
    <p:extLst>
      <p:ext uri="{19B8F6BF-5375-455C-9EA6-DF929625EA0E}">
        <p15:presenceInfo xmlns:p15="http://schemas.microsoft.com/office/powerpoint/2012/main" userId="Steven.Meiri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5" autoAdjust="0"/>
    <p:restoredTop sz="94660"/>
  </p:normalViewPr>
  <p:slideViewPr>
    <p:cSldViewPr snapToGrid="0">
      <p:cViewPr varScale="1">
        <p:scale>
          <a:sx n="118" d="100"/>
          <a:sy n="118" d="100"/>
        </p:scale>
        <p:origin x="268"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9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Herrmann" userId="70c516b35c33b07d" providerId="LiveId" clId="{0CC081E6-1089-40FD-8F09-E578C5B5210E}"/>
    <pc:docChg chg="modSld">
      <pc:chgData name="Lars Herrmann" userId="70c516b35c33b07d" providerId="LiveId" clId="{0CC081E6-1089-40FD-8F09-E578C5B5210E}" dt="2021-03-24T07:59:26.593" v="7" actId="113"/>
      <pc:docMkLst>
        <pc:docMk/>
      </pc:docMkLst>
      <pc:sldChg chg="modSp mod">
        <pc:chgData name="Lars Herrmann" userId="70c516b35c33b07d" providerId="LiveId" clId="{0CC081E6-1089-40FD-8F09-E578C5B5210E}" dt="2021-03-24T07:59:26.593" v="7" actId="113"/>
        <pc:sldMkLst>
          <pc:docMk/>
          <pc:sldMk cId="298401914" sldId="274"/>
        </pc:sldMkLst>
        <pc:spChg chg="mod">
          <ac:chgData name="Lars Herrmann" userId="70c516b35c33b07d" providerId="LiveId" clId="{0CC081E6-1089-40FD-8F09-E578C5B5210E}" dt="2021-03-24T07:59:26.593" v="7" actId="113"/>
          <ac:spMkLst>
            <pc:docMk/>
            <pc:sldMk cId="298401914" sldId="274"/>
            <ac:spMk id="6" creationId="{399A12F1-1C25-484B-B5D8-DB609A2A53FA}"/>
          </ac:spMkLst>
        </pc:spChg>
      </pc:sldChg>
      <pc:sldChg chg="modSp mod">
        <pc:chgData name="Lars Herrmann" userId="70c516b35c33b07d" providerId="LiveId" clId="{0CC081E6-1089-40FD-8F09-E578C5B5210E}" dt="2021-03-24T07:59:02.022" v="2" actId="113"/>
        <pc:sldMkLst>
          <pc:docMk/>
          <pc:sldMk cId="2398262832" sldId="276"/>
        </pc:sldMkLst>
        <pc:spChg chg="mod">
          <ac:chgData name="Lars Herrmann" userId="70c516b35c33b07d" providerId="LiveId" clId="{0CC081E6-1089-40FD-8F09-E578C5B5210E}" dt="2021-03-24T07:59:02.022" v="2" actId="113"/>
          <ac:spMkLst>
            <pc:docMk/>
            <pc:sldMk cId="2398262832" sldId="276"/>
            <ac:spMk id="8" creationId="{A13EB204-5DB5-44FD-BDB7-8D52F0C44C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2DFF0-68B2-47E4-8BCF-F2669EF74518}" type="datetimeFigureOut">
              <a:rPr lang="de-DE" smtClean="0"/>
              <a:t>22.07.2021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E1F52-E6C4-4D26-A5F1-DD23760377F8}" type="slidenum">
              <a:rPr lang="de-DE" smtClean="0"/>
              <a:t>‹Nr.›</a:t>
            </a:fld>
            <a:endParaRPr lang="de-DE"/>
          </a:p>
        </p:txBody>
      </p:sp>
    </p:spTree>
    <p:extLst>
      <p:ext uri="{BB962C8B-B14F-4D97-AF65-F5344CB8AC3E}">
        <p14:creationId xmlns:p14="http://schemas.microsoft.com/office/powerpoint/2010/main" val="40577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8" name="Google Shape;41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749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F0839-F1D5-40CF-81B8-BAA787F9D7A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3AEF6BD-766F-412A-868A-603483EE0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0B3647F-389E-46EF-A92C-6D62455CA0C6}"/>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5" name="Fußzeilenplatzhalter 4">
            <a:extLst>
              <a:ext uri="{FF2B5EF4-FFF2-40B4-BE49-F238E27FC236}">
                <a16:creationId xmlns:a16="http://schemas.microsoft.com/office/drawing/2014/main" id="{A7589B13-8331-4283-920A-6F1323B6889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4CE8101-796B-48FD-B36F-7BBB2B878FD0}"/>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44152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5380F-516A-4515-8249-02207595332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24E2A41-F156-4F5C-A5D2-DA1AEA79C55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2EBBAA2-7584-4ED4-AC23-067704467339}"/>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5" name="Fußzeilenplatzhalter 4">
            <a:extLst>
              <a:ext uri="{FF2B5EF4-FFF2-40B4-BE49-F238E27FC236}">
                <a16:creationId xmlns:a16="http://schemas.microsoft.com/office/drawing/2014/main" id="{C2C2A201-4FC8-4861-9613-E515FF565A5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D7906D-BE0A-4D19-A88D-D5EFAC015DB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18602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FBEEDF9-E620-4FE2-A6D0-FAF6CF9EBDB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610BA8B-409E-42C1-BF04-0FFEC7398DD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C1F6169-9C1F-4D01-9C14-63163E53B920}"/>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5" name="Fußzeilenplatzhalter 4">
            <a:extLst>
              <a:ext uri="{FF2B5EF4-FFF2-40B4-BE49-F238E27FC236}">
                <a16:creationId xmlns:a16="http://schemas.microsoft.com/office/drawing/2014/main" id="{A37EEF0E-78E4-4293-999A-AE0D11D6C90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09513E-D511-4BB8-90E6-280F70D46DFB}"/>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73090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57AEBB-BEC9-4177-ACE2-ADAFF693D5E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0859650-2077-4404-96D5-7B85A431E7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AE555D2-7E73-42CE-8849-19F55A3F7992}"/>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5" name="Fußzeilenplatzhalter 4">
            <a:extLst>
              <a:ext uri="{FF2B5EF4-FFF2-40B4-BE49-F238E27FC236}">
                <a16:creationId xmlns:a16="http://schemas.microsoft.com/office/drawing/2014/main" id="{79A4BE89-05BA-4630-BF6E-E9C5141218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8450522-A2BA-4CCE-BE0D-55B79A8BAD3A}"/>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27980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CE245-531E-4E05-A55A-9AA55341700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86277EA-CA34-4F15-A5D2-529A5146D2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A23D96A-A2B7-4676-8A19-8FE4254E86C1}"/>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5" name="Fußzeilenplatzhalter 4">
            <a:extLst>
              <a:ext uri="{FF2B5EF4-FFF2-40B4-BE49-F238E27FC236}">
                <a16:creationId xmlns:a16="http://schemas.microsoft.com/office/drawing/2014/main" id="{0FC7A609-96F4-4EEC-BA17-137B18F64B3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E88E7B-8522-4230-8F16-E380B16C9DA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729265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3A6A40-80F6-45E0-A990-72AD76E90CD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2EF8890-E549-4C82-A97E-390267A9910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D8C80C9-0F6C-4E7D-889C-EC690F9FD9B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ED213B8-7F20-46F7-A779-1852F0D18BF9}"/>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6" name="Fußzeilenplatzhalter 5">
            <a:extLst>
              <a:ext uri="{FF2B5EF4-FFF2-40B4-BE49-F238E27FC236}">
                <a16:creationId xmlns:a16="http://schemas.microsoft.com/office/drawing/2014/main" id="{F99725E1-51FB-4890-92F2-3DEE7057BCD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CE04EC-0575-4D24-8B2E-F835D391BE1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92811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A0B89E-16B2-49F1-8B62-B7A7A438A12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D952856-491A-46C2-86F2-EB07F52FC6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13A0D67-6DF3-47A5-A2FF-268F035F803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B6AE38D-3B5D-4F09-A082-9B5B670971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6FD6CD9-B4AD-4130-82EA-8F043BE5FC4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B95DD79-350F-4FB7-BE3D-3A2F3136B7FF}"/>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8" name="Fußzeilenplatzhalter 7">
            <a:extLst>
              <a:ext uri="{FF2B5EF4-FFF2-40B4-BE49-F238E27FC236}">
                <a16:creationId xmlns:a16="http://schemas.microsoft.com/office/drawing/2014/main" id="{9CEA4A5F-8229-4CBC-91A7-4910A130184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EF04A79-6F38-40C7-9E3C-7909022E84F2}"/>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12026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4B84F2-3029-47C2-9F02-BAE068220DF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F2E626F-0EC2-4B8F-BF72-43EEC45C035B}"/>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4" name="Fußzeilenplatzhalter 3">
            <a:extLst>
              <a:ext uri="{FF2B5EF4-FFF2-40B4-BE49-F238E27FC236}">
                <a16:creationId xmlns:a16="http://schemas.microsoft.com/office/drawing/2014/main" id="{9D90DBFA-6931-420E-89D6-D23DABC3136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A654582-F2B5-44FD-A059-3F345E0B8297}"/>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854611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5FA0457-26F1-41DD-ABD9-D0147ACA03D3}"/>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3" name="Fußzeilenplatzhalter 2">
            <a:extLst>
              <a:ext uri="{FF2B5EF4-FFF2-40B4-BE49-F238E27FC236}">
                <a16:creationId xmlns:a16="http://schemas.microsoft.com/office/drawing/2014/main" id="{69EF642D-6EFF-4918-B2C7-B6B54E973D0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64A9FD4-26C1-421A-8CF9-EFCA02D91857}"/>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64130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4C45E-2161-49A1-A0DA-50F9ABE0D59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7462ECA-664D-48A0-ACE8-695C3F03D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32DD009-72B5-4F14-A3E3-110EB3C87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DB4550B-E5EA-447B-B023-716B559105B1}"/>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6" name="Fußzeilenplatzhalter 5">
            <a:extLst>
              <a:ext uri="{FF2B5EF4-FFF2-40B4-BE49-F238E27FC236}">
                <a16:creationId xmlns:a16="http://schemas.microsoft.com/office/drawing/2014/main" id="{396E6583-5CEC-4FE8-A71A-7D841C168F3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DC9155-7C9D-41D9-B413-016C6F0D26B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31328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E5660-378D-4236-AAA5-154CE1A826E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6D99D3B-C094-4BE9-A9EE-48FF756EE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6AAF578-4810-4458-86AA-38BA87BA6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C02EEE9-B431-4CEB-917E-4943689FAD81}"/>
              </a:ext>
            </a:extLst>
          </p:cNvPr>
          <p:cNvSpPr>
            <a:spLocks noGrp="1"/>
          </p:cNvSpPr>
          <p:nvPr>
            <p:ph type="dt" sz="half" idx="10"/>
          </p:nvPr>
        </p:nvSpPr>
        <p:spPr/>
        <p:txBody>
          <a:bodyPr/>
          <a:lstStyle/>
          <a:p>
            <a:fld id="{C472628A-4C84-4B7C-9D38-339A923A92AF}" type="datetimeFigureOut">
              <a:rPr lang="de-DE" smtClean="0"/>
              <a:t>22.07.2021</a:t>
            </a:fld>
            <a:endParaRPr lang="de-DE"/>
          </a:p>
        </p:txBody>
      </p:sp>
      <p:sp>
        <p:nvSpPr>
          <p:cNvPr id="6" name="Fußzeilenplatzhalter 5">
            <a:extLst>
              <a:ext uri="{FF2B5EF4-FFF2-40B4-BE49-F238E27FC236}">
                <a16:creationId xmlns:a16="http://schemas.microsoft.com/office/drawing/2014/main" id="{20432119-BFFF-48D4-9E52-CF4691312F2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88CC394-5C8A-468A-B76B-58A35BF3E4CB}"/>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208410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A47F4C8-E0F5-4EE6-9EE3-5C9D4F5EC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4A63591-A0EA-4C64-A9F9-99F70D805E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141B7E0-963F-4BE1-A25D-19FBC2EE7D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2628A-4C84-4B7C-9D38-339A923A92AF}" type="datetimeFigureOut">
              <a:rPr lang="de-DE" smtClean="0"/>
              <a:t>22.07.2021</a:t>
            </a:fld>
            <a:endParaRPr lang="de-DE"/>
          </a:p>
        </p:txBody>
      </p:sp>
      <p:sp>
        <p:nvSpPr>
          <p:cNvPr id="5" name="Fußzeilenplatzhalter 4">
            <a:extLst>
              <a:ext uri="{FF2B5EF4-FFF2-40B4-BE49-F238E27FC236}">
                <a16:creationId xmlns:a16="http://schemas.microsoft.com/office/drawing/2014/main" id="{02C73D48-7D1F-4D32-8B97-BB67AEA3A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CCD2BF2-5234-4616-A6F1-B3B61BAFA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64A30-7C1C-4CBF-9003-E564774E73AF}" type="slidenum">
              <a:rPr lang="de-DE" smtClean="0"/>
              <a:t>‹Nr.›</a:t>
            </a:fld>
            <a:endParaRPr lang="de-DE"/>
          </a:p>
        </p:txBody>
      </p:sp>
    </p:spTree>
    <p:extLst>
      <p:ext uri="{BB962C8B-B14F-4D97-AF65-F5344CB8AC3E}">
        <p14:creationId xmlns:p14="http://schemas.microsoft.com/office/powerpoint/2010/main" val="357354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de.ryte.com/wiki/Smoke_Test" TargetMode="External"/><Relationship Id="rId3" Type="http://schemas.openxmlformats.org/officeDocument/2006/relationships/image" Target="../media/image3.png"/><Relationship Id="rId7" Type="http://schemas.openxmlformats.org/officeDocument/2006/relationships/hyperlink" Target="https://www.onlinesolutionsgroup.de/blog/glossar/s/smoke-test/"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hyperlink" Target="https://10xstudio.co/smoke-testing/" TargetMode="External"/><Relationship Id="rId4" Type="http://schemas.openxmlformats.org/officeDocument/2006/relationships/image" Target="../media/image4.png"/><Relationship Id="rId9" Type="http://schemas.openxmlformats.org/officeDocument/2006/relationships/hyperlink" Target="https://www.guru99.com/smoke-testing.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marketinginstitut.biz/blog/e-mail-marketing/" TargetMode="External"/><Relationship Id="rId3" Type="http://schemas.openxmlformats.org/officeDocument/2006/relationships/image" Target="../media/image3.png"/><Relationship Id="rId7" Type="http://schemas.openxmlformats.org/officeDocument/2006/relationships/hyperlink" Target="https://www.mailjet.de/blog/news/email-marketing-grundlagen/"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10xstudio.co/smoke-testin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blog.filmfactory.at/vorteile-von-video-marketing#:~:text=Mit%20Video%20Kampagnen%20den%20Erfolg%20messen&amp;text=Der%20steckt%20in%20strategischem%20Social,auf%20das%20Publikum%20angepasst%20wird" TargetMode="External"/><Relationship Id="rId3" Type="http://schemas.openxmlformats.org/officeDocument/2006/relationships/image" Target="../media/image3.png"/><Relationship Id="rId7" Type="http://schemas.openxmlformats.org/officeDocument/2006/relationships/hyperlink" Target="https://textzeichnerin.com/videomarketing/"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hyperlink" Target="https://10xstudio.co/smoke-testing/" TargetMode="External"/><Relationship Id="rId4" Type="http://schemas.openxmlformats.org/officeDocument/2006/relationships/image" Target="../media/image4.png"/><Relationship Id="rId9" Type="http://schemas.openxmlformats.org/officeDocument/2006/relationships/hyperlink" Target="https://www.onlinesolutionsgroup.de/blog/videowerbung-mit-google-diese-moeglichkeiten-gibt-e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praxistipps.chip.de/was-ist-kickstarter-einfach-erklaert_41553" TargetMode="External"/><Relationship Id="rId3" Type="http://schemas.openxmlformats.org/officeDocument/2006/relationships/image" Target="../media/image3.png"/><Relationship Id="rId7" Type="http://schemas.openxmlformats.org/officeDocument/2006/relationships/hyperlink" Target="https://www.kickstarter.com/learn?ref=nav"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10xstudio.co/smoke-test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gruender-welt.com/flyer/" TargetMode="External"/><Relationship Id="rId3" Type="http://schemas.openxmlformats.org/officeDocument/2006/relationships/image" Target="../media/image3.png"/><Relationship Id="rId7" Type="http://schemas.openxmlformats.org/officeDocument/2006/relationships/hyperlink" Target="https://unternehmer.de/marketing-vertrieb/97556-werbemittel-10-vorteile-von-flyern"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10xstudio.co/smoke-testin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t3n.de/news/produktideen-testen-7-fehler-1289091/" TargetMode="External"/><Relationship Id="rId3" Type="http://schemas.openxmlformats.org/officeDocument/2006/relationships/image" Target="../media/image3.png"/><Relationship Id="rId7" Type="http://schemas.openxmlformats.org/officeDocument/2006/relationships/hyperlink" Target="https://10xstudio.co/smoke-testing/"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www.tretter-systems.de/blog/landingpage-eigenschaften-vorteile-beispiel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t3n.de/news/produktideen-testen-7-fehler-1289091/" TargetMode="External"/><Relationship Id="rId3" Type="http://schemas.openxmlformats.org/officeDocument/2006/relationships/image" Target="../media/image3.png"/><Relationship Id="rId7" Type="http://schemas.openxmlformats.org/officeDocument/2006/relationships/hyperlink" Target="https://10xstudio.co/smoke-testing/"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www.tretter-systems.de/blog/landingpage-eigenschaften-vorteile-beispie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14" name="Google Shape;422;p22"/>
          <p:cNvSpPr/>
          <p:nvPr/>
        </p:nvSpPr>
        <p:spPr>
          <a:xfrm>
            <a:off x="0" y="-116006"/>
            <a:ext cx="12192000" cy="6974006"/>
          </a:xfrm>
          <a:prstGeom prst="rect">
            <a:avLst/>
          </a:prstGeom>
          <a:solidFill>
            <a:srgbClr val="5EB130"/>
          </a:solidFill>
          <a:ln>
            <a:noFill/>
          </a:ln>
        </p:spPr>
        <p:txBody>
          <a:bodyPr spcFirstLastPara="1" wrap="square" lIns="91425" tIns="45700" rIns="91425" bIns="45700" anchor="ctr" anchorCtr="0">
            <a:noAutofit/>
          </a:bodyPr>
          <a:lstStyle/>
          <a:p>
            <a:pPr lvl="0" algn="ctr">
              <a:buClr>
                <a:schemeClr val="dk1"/>
              </a:buClr>
              <a:buSzPts val="1800"/>
            </a:pPr>
            <a:endParaRPr lang="de-DE" sz="3600" dirty="0" smtClean="0">
              <a:solidFill>
                <a:schemeClr val="lt1"/>
              </a:solidFill>
              <a:latin typeface="Poppins" panose="020B0604020202020204" charset="0"/>
              <a:ea typeface="Calibri"/>
              <a:cs typeface="Poppins" panose="020B0604020202020204" charset="0"/>
              <a:sym typeface="Calibri"/>
            </a:endParaRPr>
          </a:p>
        </p:txBody>
      </p:sp>
      <p:sp>
        <p:nvSpPr>
          <p:cNvPr id="12" name="Textfeld 11"/>
          <p:cNvSpPr txBox="1"/>
          <p:nvPr/>
        </p:nvSpPr>
        <p:spPr>
          <a:xfrm>
            <a:off x="379606" y="3862903"/>
            <a:ext cx="11236400" cy="1846659"/>
          </a:xfrm>
          <a:prstGeom prst="rect">
            <a:avLst/>
          </a:prstGeom>
          <a:noFill/>
        </p:spPr>
        <p:txBody>
          <a:bodyPr wrap="square" rtlCol="0">
            <a:spAutoFit/>
          </a:bodyPr>
          <a:lstStyle/>
          <a:p>
            <a:pPr algn="ctr"/>
            <a:r>
              <a:rPr lang="de-DE" sz="6600" b="1" dirty="0">
                <a:solidFill>
                  <a:schemeClr val="bg1"/>
                </a:solidFill>
              </a:rPr>
              <a:t>Innovation </a:t>
            </a:r>
            <a:r>
              <a:rPr lang="de-DE" sz="6600" b="1" dirty="0" err="1" smtClean="0">
                <a:solidFill>
                  <a:schemeClr val="bg1"/>
                </a:solidFill>
              </a:rPr>
              <a:t>ToolBox</a:t>
            </a:r>
            <a:endParaRPr lang="de-DE" sz="6600" b="1" dirty="0">
              <a:solidFill>
                <a:schemeClr val="bg1"/>
              </a:solidFill>
            </a:endParaRPr>
          </a:p>
          <a:p>
            <a:pPr algn="ctr"/>
            <a:r>
              <a:rPr lang="de-DE" sz="4400" b="1" dirty="0" smtClean="0">
                <a:solidFill>
                  <a:schemeClr val="bg1"/>
                </a:solidFill>
              </a:rPr>
              <a:t>Smoke Tests</a:t>
            </a:r>
            <a:endParaRPr lang="de-DE" sz="4400" b="1" dirty="0">
              <a:solidFill>
                <a:schemeClr val="bg1"/>
              </a:solidFill>
            </a:endParaRPr>
          </a:p>
        </p:txBody>
      </p:sp>
      <p:pic>
        <p:nvPicPr>
          <p:cNvPr id="13" name="Google Shape;424;p22" descr="Ein Bild, das Zeichnung enthält.&#10;&#10;Automatisch generierte Beschreibung"/>
          <p:cNvPicPr preferRelativeResize="0">
            <a:picLocks noChangeAspect="1"/>
          </p:cNvPicPr>
          <p:nvPr/>
        </p:nvPicPr>
        <p:blipFill rotWithShape="1">
          <a:blip r:embed="rId3">
            <a:alphaModFix/>
          </a:blip>
          <a:srcRect t="19054" b="9945"/>
          <a:stretch/>
        </p:blipFill>
        <p:spPr>
          <a:xfrm>
            <a:off x="2706071" y="472542"/>
            <a:ext cx="6718487" cy="3332628"/>
          </a:xfrm>
          <a:prstGeom prst="rect">
            <a:avLst/>
          </a:prstGeom>
          <a:noFill/>
          <a:ln>
            <a:noFill/>
          </a:ln>
        </p:spPr>
      </p:pic>
    </p:spTree>
    <p:extLst>
      <p:ext uri="{BB962C8B-B14F-4D97-AF65-F5344CB8AC3E}">
        <p14:creationId xmlns:p14="http://schemas.microsoft.com/office/powerpoint/2010/main" val="2453120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871110"/>
            <a:chOff x="52518" y="-48831"/>
            <a:chExt cx="12224071" cy="687111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4967056" cy="769441"/>
              </a:xfrm>
              <a:prstGeom prst="rect">
                <a:avLst/>
              </a:prstGeom>
              <a:noFill/>
            </p:spPr>
            <p:txBody>
              <a:bodyPr wrap="square" rtlCol="0">
                <a:spAutoFit/>
              </a:bodyPr>
              <a:lstStyle/>
              <a:p>
                <a:r>
                  <a:rPr lang="de-DE" sz="4400" b="1" dirty="0">
                    <a:solidFill>
                      <a:srgbClr val="5CB600"/>
                    </a:solidFill>
                    <a:latin typeface="Raleway"/>
                  </a:rPr>
                  <a:t>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530070" cy="584775"/>
            </a:xfrm>
            <a:prstGeom prst="rect">
              <a:avLst/>
            </a:prstGeom>
            <a:noFill/>
          </p:spPr>
          <p:txBody>
            <a:bodyPr wrap="square" rtlCol="0">
              <a:spAutoFit/>
            </a:bodyPr>
            <a:lstStyle/>
            <a:p>
              <a:pPr algn="l"/>
              <a:r>
                <a:rPr lang="de-DE" sz="1000" dirty="0">
                  <a:latin typeface="Arial" panose="020B0604020202020204" pitchFamily="34" charset="0"/>
                  <a:cs typeface="Arial" panose="020B0604020202020204" pitchFamily="34" charset="0"/>
                </a:rPr>
                <a:t>Quellen: </a:t>
              </a:r>
              <a:r>
                <a:rPr lang="en-US" sz="1000" b="0" i="0" dirty="0">
                  <a:effectLst/>
                  <a:latin typeface="Arial" panose="020B0604020202020204" pitchFamily="34" charset="0"/>
                  <a:cs typeface="Arial" panose="020B0604020202020204" pitchFamily="34" charset="0"/>
                </a:rPr>
                <a:t>Herzberger/Jenny (2017) Growth Hacking; </a:t>
              </a:r>
              <a:r>
                <a:rPr lang="en-US" sz="1000" b="0" i="0" dirty="0">
                  <a:effectLst/>
                  <a:latin typeface="Arial" panose="020B0604020202020204" pitchFamily="34" charset="0"/>
                  <a:cs typeface="Arial" panose="020B0604020202020204" pitchFamily="34" charset="0"/>
                  <a:hlinkClick r:id="rId7"/>
                </a:rPr>
                <a:t>https://www.onlinesolutionsgroup.de/blog/glossar/s/smoke-test/</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8"/>
                </a:rPr>
                <a:t>https://de.ryte.com/wiki/Smoke_Test</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9"/>
                </a:rPr>
                <a:t>https://www.guru99.com/smoke-testing.html</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10"/>
                </a:rPr>
                <a:t>https://10xstudio.co/smoke-testing/</a:t>
              </a:r>
              <a:r>
                <a:rPr lang="en-US" sz="1000" b="0" i="0" dirty="0">
                  <a:effectLst/>
                  <a:latin typeface="Arial" panose="020B0604020202020204" pitchFamily="34" charset="0"/>
                  <a:cs typeface="Arial" panose="020B0604020202020204" pitchFamily="34" charset="0"/>
                </a:rPr>
                <a:t> </a:t>
              </a:r>
            </a:p>
            <a:p>
              <a:endParaRPr lang="de-DE" sz="1200" dirty="0"/>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7" name="Textfeld 26">
            <a:extLst>
              <a:ext uri="{FF2B5EF4-FFF2-40B4-BE49-F238E27FC236}">
                <a16:creationId xmlns:a16="http://schemas.microsoft.com/office/drawing/2014/main" id="{E09910C1-DEB3-427F-872A-46F218C67665}"/>
              </a:ext>
            </a:extLst>
          </p:cNvPr>
          <p:cNvSpPr txBox="1"/>
          <p:nvPr/>
        </p:nvSpPr>
        <p:spPr>
          <a:xfrm>
            <a:off x="-100743" y="1946361"/>
            <a:ext cx="3079745" cy="1600438"/>
          </a:xfrm>
          <a:prstGeom prst="rect">
            <a:avLst/>
          </a:prstGeom>
          <a:noFill/>
        </p:spPr>
        <p:txBody>
          <a:bodyPr wrap="square" rtlCol="0">
            <a:spAutoFit/>
          </a:bodyPr>
          <a:lstStyle/>
          <a:p>
            <a:pPr marL="383112" indent="-171450">
              <a:buClr>
                <a:srgbClr val="000000"/>
              </a:buClr>
              <a:buSzPts val="1100"/>
              <a:buFont typeface="Arial" panose="020B0604020202020204" pitchFamily="34" charset="0"/>
              <a:buChar char="•"/>
            </a:pPr>
            <a:r>
              <a:rPr lang="de-DE" sz="1000" dirty="0">
                <a:solidFill>
                  <a:srgbClr val="000000"/>
                </a:solidFill>
                <a:latin typeface="Arial"/>
                <a:ea typeface="Arial"/>
                <a:cs typeface="Arial"/>
                <a:sym typeface="Arial"/>
              </a:rPr>
              <a:t>Methode, um die erste Idee zu validieren</a:t>
            </a:r>
          </a:p>
          <a:p>
            <a:pPr marL="609585" indent="-397923">
              <a:buClr>
                <a:srgbClr val="000000"/>
              </a:buClr>
              <a:buSzPts val="1100"/>
              <a:buFont typeface="Arial" panose="020B0604020202020204" pitchFamily="34" charset="0"/>
              <a:buChar char="•"/>
            </a:pPr>
            <a:endParaRPr lang="de-DE" sz="1000" dirty="0">
              <a:solidFill>
                <a:srgbClr val="000000"/>
              </a:solidFill>
              <a:latin typeface="Arial"/>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000000"/>
                </a:solidFill>
                <a:latin typeface="Arial"/>
                <a:ea typeface="Arial"/>
                <a:cs typeface="Arial"/>
                <a:sym typeface="Arial"/>
              </a:rPr>
              <a:t>Schnell und günstig herausfinden, ob der Kunde an dem Produkt/Lösung interessiert </a:t>
            </a:r>
            <a:r>
              <a:rPr lang="de-DE" sz="1000" dirty="0" smtClean="0">
                <a:solidFill>
                  <a:srgbClr val="000000"/>
                </a:solidFill>
                <a:latin typeface="Arial"/>
                <a:ea typeface="Arial"/>
                <a:cs typeface="Arial"/>
                <a:sym typeface="Arial"/>
              </a:rPr>
              <a:t>ist</a:t>
            </a:r>
            <a:endParaRPr lang="de-DE" sz="100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endParaRPr lang="de-DE" sz="100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202122"/>
                </a:solidFill>
                <a:latin typeface="Arial" panose="020B0604020202020204" pitchFamily="34" charset="0"/>
                <a:ea typeface="Arial"/>
                <a:cs typeface="Arial"/>
                <a:sym typeface="Arial"/>
              </a:rPr>
              <a:t>Frühzeitige Identifikation und Validierung der Zielgruppe</a:t>
            </a:r>
          </a:p>
          <a:p>
            <a:endParaRPr lang="de-DE" dirty="0"/>
          </a:p>
        </p:txBody>
      </p:sp>
      <p:sp>
        <p:nvSpPr>
          <p:cNvPr id="28" name="Textfeld 27">
            <a:extLst>
              <a:ext uri="{FF2B5EF4-FFF2-40B4-BE49-F238E27FC236}">
                <a16:creationId xmlns:a16="http://schemas.microsoft.com/office/drawing/2014/main" id="{0A6ED0D2-5525-44D7-B13A-A177D057C5A2}"/>
              </a:ext>
            </a:extLst>
          </p:cNvPr>
          <p:cNvSpPr txBox="1"/>
          <p:nvPr/>
        </p:nvSpPr>
        <p:spPr>
          <a:xfrm>
            <a:off x="3425876" y="1946361"/>
            <a:ext cx="5392355" cy="2862322"/>
          </a:xfrm>
          <a:prstGeom prst="rect">
            <a:avLst/>
          </a:prstGeom>
          <a:noFill/>
        </p:spPr>
        <p:txBody>
          <a:bodyPr wrap="square" rtlCol="0">
            <a:spAutoFit/>
          </a:bodyPr>
          <a:lstStyle/>
          <a:p>
            <a:pPr marL="228600" indent="-228600">
              <a:buAutoNum type="arabicPeriod"/>
            </a:pPr>
            <a:r>
              <a:rPr lang="de-DE" sz="1000" b="1" dirty="0">
                <a:solidFill>
                  <a:srgbClr val="3E3E3E"/>
                </a:solidFill>
                <a:latin typeface="Arial" panose="020B0604020202020204" pitchFamily="34" charset="0"/>
                <a:cs typeface="Arial" panose="020B0604020202020204" pitchFamily="34" charset="0"/>
              </a:rPr>
              <a:t>Entwicklung</a:t>
            </a:r>
            <a:r>
              <a:rPr lang="de-DE" sz="1000" dirty="0">
                <a:solidFill>
                  <a:srgbClr val="3E3E3E"/>
                </a:solidFill>
                <a:latin typeface="Arial" panose="020B0604020202020204" pitchFamily="34" charset="0"/>
                <a:cs typeface="Arial" panose="020B0604020202020204" pitchFamily="34" charset="0"/>
              </a:rPr>
              <a:t> des </a:t>
            </a:r>
            <a:r>
              <a:rPr lang="de-DE" sz="1000" b="1" dirty="0">
                <a:solidFill>
                  <a:srgbClr val="3E3E3E"/>
                </a:solidFill>
                <a:latin typeface="Arial" panose="020B0604020202020204" pitchFamily="34" charset="0"/>
                <a:cs typeface="Arial" panose="020B0604020202020204" pitchFamily="34" charset="0"/>
              </a:rPr>
              <a:t>Test-Szenarios:</a:t>
            </a:r>
            <a:r>
              <a:rPr lang="de-DE" sz="1000" dirty="0">
                <a:solidFill>
                  <a:srgbClr val="3E3E3E"/>
                </a:solidFill>
                <a:latin typeface="Arial" panose="020B0604020202020204" pitchFamily="34" charset="0"/>
                <a:cs typeface="Arial" panose="020B0604020202020204" pitchFamily="34" charset="0"/>
              </a:rPr>
              <a:t> </a:t>
            </a:r>
            <a:r>
              <a:rPr lang="de-DE" sz="1000" b="0" i="0" dirty="0">
                <a:solidFill>
                  <a:srgbClr val="1D1D1B"/>
                </a:solidFill>
                <a:effectLst/>
                <a:latin typeface="Arial" panose="020B0604020202020204" pitchFamily="34" charset="0"/>
                <a:cs typeface="Arial" panose="020B0604020202020204" pitchFamily="34" charset="0"/>
              </a:rPr>
              <a:t>Bedingungen werden für den Smoke Test definiert</a:t>
            </a:r>
            <a:r>
              <a:rPr lang="de-DE" sz="1000" dirty="0">
                <a:solidFill>
                  <a:srgbClr val="1D1D1B"/>
                </a:solidFill>
                <a:latin typeface="Arial" panose="020B0604020202020204" pitchFamily="34" charset="0"/>
                <a:cs typeface="Arial" panose="020B0604020202020204" pitchFamily="34" charset="0"/>
              </a:rPr>
              <a:t>. B</a:t>
            </a:r>
            <a:r>
              <a:rPr lang="de-DE" sz="1000" b="0" i="0" dirty="0">
                <a:solidFill>
                  <a:srgbClr val="1D1D1B"/>
                </a:solidFill>
                <a:effectLst/>
                <a:latin typeface="Arial" panose="020B0604020202020204" pitchFamily="34" charset="0"/>
                <a:cs typeface="Arial" panose="020B0604020202020204" pitchFamily="34" charset="0"/>
              </a:rPr>
              <a:t>spw. zu erreichenden Ziele, die zu testenden Elemente, Kernnachricht, Erfolg und die Definition der Zielgruppe.</a:t>
            </a:r>
            <a:br>
              <a:rPr lang="de-DE" sz="1000" b="0" i="0" dirty="0">
                <a:solidFill>
                  <a:srgbClr val="1D1D1B"/>
                </a:solidFill>
                <a:effectLst/>
                <a:latin typeface="Arial" panose="020B0604020202020204" pitchFamily="34" charset="0"/>
                <a:cs typeface="Arial" panose="020B0604020202020204" pitchFamily="34" charset="0"/>
              </a:rPr>
            </a:br>
            <a:r>
              <a:rPr lang="de-DE" sz="1000" dirty="0">
                <a:solidFill>
                  <a:srgbClr val="1D1D1B"/>
                </a:solidFill>
                <a:latin typeface="Arial" panose="020B0604020202020204" pitchFamily="34" charset="0"/>
                <a:cs typeface="Arial" panose="020B0604020202020204" pitchFamily="34" charset="0"/>
              </a:rPr>
              <a:t/>
            </a:r>
            <a:br>
              <a:rPr lang="de-DE" sz="1000" dirty="0">
                <a:solidFill>
                  <a:srgbClr val="1D1D1B"/>
                </a:solidFill>
                <a:latin typeface="Arial" panose="020B0604020202020204" pitchFamily="34" charset="0"/>
                <a:cs typeface="Arial" panose="020B0604020202020204" pitchFamily="34" charset="0"/>
              </a:rPr>
            </a:br>
            <a:r>
              <a:rPr lang="de-DE" sz="1000" dirty="0">
                <a:solidFill>
                  <a:srgbClr val="1D1D1B"/>
                </a:solidFill>
                <a:latin typeface="Arial" panose="020B0604020202020204" pitchFamily="34" charset="0"/>
                <a:cs typeface="Arial" panose="020B0604020202020204" pitchFamily="34" charset="0"/>
              </a:rPr>
              <a:t>-&gt; Tipp: die Maßstäbe für den Erfolg können auch weiterentwickelt werden</a:t>
            </a:r>
            <a:endParaRPr lang="de-DE" sz="1000" b="0" i="0" dirty="0">
              <a:solidFill>
                <a:srgbClr val="1D1D1B"/>
              </a:solidFill>
              <a:effectLst/>
              <a:latin typeface="Arial" panose="020B0604020202020204" pitchFamily="34" charset="0"/>
              <a:cs typeface="Arial" panose="020B0604020202020204" pitchFamily="34" charset="0"/>
            </a:endParaRPr>
          </a:p>
          <a:p>
            <a:pPr marL="228600" indent="-228600">
              <a:buAutoNum type="arabicPeriod"/>
            </a:pPr>
            <a:endParaRPr lang="de-DE" sz="1000" b="0" i="0" dirty="0">
              <a:solidFill>
                <a:srgbClr val="1D1D1B"/>
              </a:solidFill>
              <a:effectLst/>
              <a:latin typeface="Arial" panose="020B0604020202020204" pitchFamily="34" charset="0"/>
              <a:cs typeface="Arial" panose="020B0604020202020204" pitchFamily="34" charset="0"/>
            </a:endParaRPr>
          </a:p>
          <a:p>
            <a:pPr marL="228600" indent="-228600">
              <a:buAutoNum type="arabicPeriod"/>
            </a:pPr>
            <a:r>
              <a:rPr lang="de-DE" sz="1000" b="1" i="0" dirty="0">
                <a:solidFill>
                  <a:srgbClr val="1D1D1B"/>
                </a:solidFill>
                <a:effectLst/>
                <a:latin typeface="Arial" panose="020B0604020202020204" pitchFamily="34" charset="0"/>
                <a:cs typeface="Arial" panose="020B0604020202020204" pitchFamily="34" charset="0"/>
              </a:rPr>
              <a:t>Erstellung: </a:t>
            </a:r>
            <a:r>
              <a:rPr lang="de-DE" sz="1000" b="0" i="0" dirty="0">
                <a:solidFill>
                  <a:srgbClr val="1D1D1B"/>
                </a:solidFill>
                <a:effectLst/>
                <a:latin typeface="Arial" panose="020B0604020202020204" pitchFamily="34" charset="0"/>
                <a:cs typeface="Arial" panose="020B0604020202020204" pitchFamily="34" charset="0"/>
              </a:rPr>
              <a:t>Entwurf eines Zielexperiments erstellen.</a:t>
            </a:r>
          </a:p>
          <a:p>
            <a:pPr marL="228600" indent="-228600">
              <a:buAutoNum type="arabicPeriod"/>
            </a:pPr>
            <a:endParaRPr lang="de-DE" sz="1000" b="1" dirty="0">
              <a:solidFill>
                <a:srgbClr val="1D1D1B"/>
              </a:solidFill>
              <a:latin typeface="Arial" panose="020B0604020202020204" pitchFamily="34" charset="0"/>
              <a:cs typeface="Arial" panose="020B0604020202020204" pitchFamily="34" charset="0"/>
            </a:endParaRPr>
          </a:p>
          <a:p>
            <a:pPr marL="228600" indent="-228600">
              <a:buAutoNum type="arabicPeriod"/>
            </a:pPr>
            <a:r>
              <a:rPr lang="de-DE" sz="1000" b="1" i="0" dirty="0">
                <a:solidFill>
                  <a:srgbClr val="1D1D1B"/>
                </a:solidFill>
                <a:effectLst/>
                <a:latin typeface="Arial" panose="020B0604020202020204" pitchFamily="34" charset="0"/>
                <a:cs typeface="Arial" panose="020B0604020202020204" pitchFamily="34" charset="0"/>
              </a:rPr>
              <a:t>Ausführung: </a:t>
            </a:r>
            <a:r>
              <a:rPr lang="de-DE" sz="1000" i="0" dirty="0">
                <a:solidFill>
                  <a:srgbClr val="1D1D1B"/>
                </a:solidFill>
                <a:effectLst/>
                <a:latin typeface="Arial" panose="020B0604020202020204" pitchFamily="34" charset="0"/>
                <a:cs typeface="Arial" panose="020B0604020202020204" pitchFamily="34" charset="0"/>
              </a:rPr>
              <a:t>Potenzielle Kunden kontaktieren bzw. aufmerksam machen auf die Idee.</a:t>
            </a:r>
          </a:p>
          <a:p>
            <a:pPr marL="228600" indent="-228600">
              <a:buAutoNum type="arabicPeriod"/>
            </a:pPr>
            <a:endParaRPr lang="de-DE" sz="1000" dirty="0">
              <a:solidFill>
                <a:srgbClr val="1D1D1B"/>
              </a:solidFill>
              <a:latin typeface="Arial" panose="020B0604020202020204" pitchFamily="34" charset="0"/>
              <a:cs typeface="Arial" panose="020B0604020202020204" pitchFamily="34" charset="0"/>
            </a:endParaRPr>
          </a:p>
          <a:p>
            <a:pPr marL="228600" indent="-228600">
              <a:buFontTx/>
              <a:buAutoNum type="arabicPeriod"/>
            </a:pPr>
            <a:r>
              <a:rPr lang="de-DE" sz="1000" b="1" i="0" dirty="0">
                <a:solidFill>
                  <a:srgbClr val="1D1D1B"/>
                </a:solidFill>
                <a:effectLst/>
                <a:latin typeface="Arial" panose="020B0604020202020204" pitchFamily="34" charset="0"/>
                <a:cs typeface="Arial" panose="020B0604020202020204" pitchFamily="34" charset="0"/>
              </a:rPr>
              <a:t>Auswertung:</a:t>
            </a:r>
            <a:r>
              <a:rPr lang="de-DE" sz="1000" b="0" i="0" dirty="0">
                <a:solidFill>
                  <a:srgbClr val="1D1D1B"/>
                </a:solidFill>
                <a:effectLst/>
                <a:latin typeface="Arial" panose="020B0604020202020204" pitchFamily="34" charset="0"/>
                <a:cs typeface="Arial" panose="020B0604020202020204" pitchFamily="34" charset="0"/>
              </a:rPr>
              <a:t> Die datengetriebenen Ergebnisse ermöglichen eine präzise Auswertung des Validierungstests. Anhand der größtenteils quantitativen Daten wird das Produkt verifiziert oder falsifiziert. Qualitative Daten, wie beispielsweise Fragen seitens der Kunden, runden den Markttest ab und liefern Klarheit bzgl. gewünschter Produktfeatures.</a:t>
            </a:r>
            <a:r>
              <a:rPr lang="de-DE" sz="1000" b="1" dirty="0">
                <a:solidFill>
                  <a:srgbClr val="3E3E3E"/>
                </a:solidFill>
                <a:latin typeface="Arial" panose="020B0604020202020204" pitchFamily="34" charset="0"/>
                <a:cs typeface="Arial" panose="020B0604020202020204" pitchFamily="34" charset="0"/>
              </a:rPr>
              <a:t> </a:t>
            </a:r>
            <a:br>
              <a:rPr lang="de-DE" sz="1000" b="1" dirty="0">
                <a:solidFill>
                  <a:srgbClr val="3E3E3E"/>
                </a:solidFill>
                <a:latin typeface="Arial" panose="020B0604020202020204" pitchFamily="34" charset="0"/>
                <a:cs typeface="Arial" panose="020B0604020202020204" pitchFamily="34" charset="0"/>
              </a:rPr>
            </a:br>
            <a:r>
              <a:rPr lang="de-DE" sz="1000" dirty="0">
                <a:solidFill>
                  <a:srgbClr val="3E3E3E"/>
                </a:solidFill>
                <a:latin typeface="Arial" panose="020B0604020202020204" pitchFamily="34" charset="0"/>
                <a:cs typeface="Arial" panose="020B0604020202020204" pitchFamily="34" charset="0"/>
              </a:rPr>
              <a:t/>
            </a:r>
            <a:br>
              <a:rPr lang="de-DE" sz="1000" dirty="0">
                <a:solidFill>
                  <a:srgbClr val="3E3E3E"/>
                </a:solidFill>
                <a:latin typeface="Arial" panose="020B0604020202020204" pitchFamily="34" charset="0"/>
                <a:cs typeface="Arial" panose="020B0604020202020204" pitchFamily="34" charset="0"/>
              </a:rPr>
            </a:br>
            <a:endParaRPr lang="de-DE" sz="1000" b="0" i="0" dirty="0">
              <a:solidFill>
                <a:srgbClr val="1D1D1B"/>
              </a:solidFill>
              <a:effectLst/>
              <a:latin typeface="Arial" panose="020B0604020202020204" pitchFamily="34" charset="0"/>
              <a:cs typeface="Arial" panose="020B0604020202020204" pitchFamily="34" charset="0"/>
            </a:endParaRPr>
          </a:p>
          <a:p>
            <a:pPr marL="228600" indent="-228600">
              <a:buAutoNum type="arabicPeriod"/>
            </a:pPr>
            <a:r>
              <a:rPr lang="de-DE" sz="1000" b="1" dirty="0">
                <a:latin typeface="Arial" panose="020B0604020202020204" pitchFamily="34" charset="0"/>
                <a:cs typeface="Arial" panose="020B0604020202020204" pitchFamily="34" charset="0"/>
              </a:rPr>
              <a:t>Weiterführung: </a:t>
            </a:r>
            <a:r>
              <a:rPr lang="de-DE" sz="1000" dirty="0">
                <a:latin typeface="Arial" panose="020B0604020202020204" pitchFamily="34" charset="0"/>
                <a:cs typeface="Arial" panose="020B0604020202020204" pitchFamily="34" charset="0"/>
              </a:rPr>
              <a:t>War der Test erfolgreich werden weitere Test durchgeführt. War er nicht erfolgreich sind Korrekturen durchzuführen und der Test wird wieder durchgeführt.</a:t>
            </a:r>
            <a:endParaRPr lang="de-DE" sz="1000" dirty="0">
              <a:solidFill>
                <a:srgbClr val="3E3E3E"/>
              </a:solidFill>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B3A0DE73-408B-41F4-8201-19FDEAC75E38}"/>
              </a:ext>
            </a:extLst>
          </p:cNvPr>
          <p:cNvSpPr txBox="1"/>
          <p:nvPr/>
        </p:nvSpPr>
        <p:spPr>
          <a:xfrm>
            <a:off x="9017512" y="1946361"/>
            <a:ext cx="2526082" cy="1015663"/>
          </a:xfrm>
          <a:prstGeom prst="rect">
            <a:avLst/>
          </a:prstGeom>
          <a:noFill/>
        </p:spPr>
        <p:txBody>
          <a:bodyPr wrap="square" rtlCol="0">
            <a:spAutoFit/>
          </a:bodyPr>
          <a:lstStyle/>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Gibt Aufschluss über Tauglichkeit der Eigenschaften und Funktionen</a:t>
            </a: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Vermeidet Verlust von Geld und Zeit</a:t>
            </a:r>
          </a:p>
          <a:p>
            <a:pPr marL="171450" indent="-171450">
              <a:buFont typeface="Arial" panose="020B0604020202020204" pitchFamily="34" charset="0"/>
              <a:buChar char="•"/>
            </a:pPr>
            <a:r>
              <a:rPr lang="de-DE" sz="1000" dirty="0" smtClean="0">
                <a:latin typeface="Arial" panose="020B0604020202020204" pitchFamily="34" charset="0"/>
                <a:cs typeface="Arial" panose="020B0604020202020204" pitchFamily="34" charset="0"/>
              </a:rPr>
              <a:t>Einfache </a:t>
            </a:r>
            <a:r>
              <a:rPr lang="de-DE" sz="1000" dirty="0">
                <a:latin typeface="Arial" panose="020B0604020202020204" pitchFamily="34" charset="0"/>
                <a:cs typeface="Arial" panose="020B0604020202020204" pitchFamily="34" charset="0"/>
              </a:rPr>
              <a:t>Durchführung</a:t>
            </a: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Kostengünstige und effiziente Methode</a:t>
            </a:r>
          </a:p>
        </p:txBody>
      </p:sp>
      <p:sp>
        <p:nvSpPr>
          <p:cNvPr id="34" name="Textfeld 33">
            <a:extLst>
              <a:ext uri="{FF2B5EF4-FFF2-40B4-BE49-F238E27FC236}">
                <a16:creationId xmlns:a16="http://schemas.microsoft.com/office/drawing/2014/main" id="{62552B1E-9BCD-4F7D-8216-A8C493ECE472}"/>
              </a:ext>
            </a:extLst>
          </p:cNvPr>
          <p:cNvSpPr txBox="1"/>
          <p:nvPr/>
        </p:nvSpPr>
        <p:spPr>
          <a:xfrm>
            <a:off x="9002205" y="4026505"/>
            <a:ext cx="2439753" cy="1015663"/>
          </a:xfrm>
          <a:prstGeom prst="rect">
            <a:avLst/>
          </a:prstGeom>
          <a:noFill/>
        </p:spPr>
        <p:txBody>
          <a:bodyPr wrap="square" rtlCol="0">
            <a:spAutoFit/>
          </a:bodyPr>
          <a:lstStyle/>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Prüft nur die </a:t>
            </a:r>
            <a:r>
              <a:rPr lang="de-DE" sz="1000" dirty="0" smtClean="0">
                <a:latin typeface="Arial" panose="020B0604020202020204" pitchFamily="34" charset="0"/>
                <a:cs typeface="Arial" panose="020B0604020202020204" pitchFamily="34" charset="0"/>
              </a:rPr>
              <a:t>wichtigsten Funktionen und </a:t>
            </a:r>
            <a:r>
              <a:rPr lang="de-DE" sz="1000" dirty="0">
                <a:latin typeface="Arial" panose="020B0604020202020204" pitchFamily="34" charset="0"/>
                <a:cs typeface="Arial" panose="020B0604020202020204" pitchFamily="34" charset="0"/>
              </a:rPr>
              <a:t>Eigenschaften, somit Aussagekraft je nach Produkt und Ziel begrenzt. Das heißt es</a:t>
            </a:r>
            <a:r>
              <a:rPr lang="de-DE" sz="1000" b="0" i="0" dirty="0">
                <a:effectLst/>
                <a:latin typeface="Arial" panose="020B0604020202020204" pitchFamily="34" charset="0"/>
                <a:cs typeface="Arial" panose="020B0604020202020204" pitchFamily="34" charset="0"/>
              </a:rPr>
              <a:t> müssen weitere Tests (z.B. </a:t>
            </a:r>
            <a:r>
              <a:rPr lang="de-DE" sz="1000" b="0" i="0" dirty="0" err="1">
                <a:effectLst/>
                <a:latin typeface="Arial" panose="020B0604020202020204" pitchFamily="34" charset="0"/>
                <a:cs typeface="Arial" panose="020B0604020202020204" pitchFamily="34" charset="0"/>
              </a:rPr>
              <a:t>Function</a:t>
            </a:r>
            <a:r>
              <a:rPr lang="de-DE" sz="1000" b="0" i="0" dirty="0">
                <a:effectLst/>
                <a:latin typeface="Arial" panose="020B0604020202020204" pitchFamily="34" charset="0"/>
                <a:cs typeface="Arial" panose="020B0604020202020204" pitchFamily="34" charset="0"/>
              </a:rPr>
              <a:t> Test, etc.) durchgeführt werden.</a:t>
            </a:r>
          </a:p>
        </p:txBody>
      </p:sp>
    </p:spTree>
    <p:extLst>
      <p:ext uri="{BB962C8B-B14F-4D97-AF65-F5344CB8AC3E}">
        <p14:creationId xmlns:p14="http://schemas.microsoft.com/office/powerpoint/2010/main" val="130048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871110"/>
            <a:chOff x="52518" y="-48831"/>
            <a:chExt cx="12224071" cy="687111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4" y="277499"/>
                <a:ext cx="5771121" cy="769441"/>
              </a:xfrm>
              <a:prstGeom prst="rect">
                <a:avLst/>
              </a:prstGeom>
              <a:noFill/>
            </p:spPr>
            <p:txBody>
              <a:bodyPr wrap="square" rtlCol="0">
                <a:spAutoFit/>
              </a:bodyPr>
              <a:lstStyle/>
              <a:p>
                <a:r>
                  <a:rPr lang="de-DE" sz="4400" b="1" dirty="0">
                    <a:solidFill>
                      <a:srgbClr val="5CB600"/>
                    </a:solidFill>
                    <a:latin typeface="Raleway"/>
                  </a:rPr>
                  <a:t>E-Mail 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497653" cy="584775"/>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Quellen: </a:t>
              </a:r>
              <a:r>
                <a:rPr lang="en-US" sz="1000" b="0" i="0" dirty="0">
                  <a:effectLst/>
                  <a:latin typeface="Arial" panose="020B0604020202020204" pitchFamily="34" charset="0"/>
                  <a:cs typeface="Arial" panose="020B0604020202020204" pitchFamily="34" charset="0"/>
                </a:rPr>
                <a:t>Herzberger/Jenny (2017) Growth Hacking; </a:t>
              </a:r>
              <a:r>
                <a:rPr lang="en-US" sz="1000" b="0" i="0" dirty="0">
                  <a:effectLst/>
                  <a:latin typeface="Arial" panose="020B0604020202020204" pitchFamily="34" charset="0"/>
                  <a:cs typeface="Arial" panose="020B0604020202020204" pitchFamily="34" charset="0"/>
                  <a:hlinkClick r:id="rId7"/>
                </a:rPr>
                <a:t>https://www.mailjet.de/blog/news/email-marketing-grundlagen/</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8"/>
                </a:rPr>
                <a:t>https://www.marketinginstitut.biz/blog/e-mail-marketing/</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9"/>
                </a:rPr>
                <a:t>https://10xstudio.co/smoke-testing/</a:t>
              </a:r>
              <a:endParaRPr lang="en-US" sz="1000" b="0" i="0" dirty="0">
                <a:effectLst/>
                <a:latin typeface="Arial" panose="020B0604020202020204" pitchFamily="34" charset="0"/>
                <a:cs typeface="Arial" panose="020B0604020202020204" pitchFamily="34" charset="0"/>
              </a:endParaRPr>
            </a:p>
            <a:p>
              <a:endParaRPr lang="de-DE" sz="1200" dirty="0"/>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7" name="Textfeld 26">
            <a:extLst>
              <a:ext uri="{FF2B5EF4-FFF2-40B4-BE49-F238E27FC236}">
                <a16:creationId xmlns:a16="http://schemas.microsoft.com/office/drawing/2014/main" id="{6B0BC9FC-C328-40A2-B8D5-3806D2AD76DD}"/>
              </a:ext>
            </a:extLst>
          </p:cNvPr>
          <p:cNvSpPr txBox="1"/>
          <p:nvPr/>
        </p:nvSpPr>
        <p:spPr>
          <a:xfrm>
            <a:off x="0" y="1927876"/>
            <a:ext cx="3079745" cy="1938992"/>
          </a:xfrm>
          <a:prstGeom prst="rect">
            <a:avLst/>
          </a:prstGeom>
          <a:noFill/>
        </p:spPr>
        <p:txBody>
          <a:bodyPr wrap="square" rtlCol="0">
            <a:spAutoFit/>
          </a:bodyPr>
          <a:lstStyle/>
          <a:p>
            <a:pPr marL="383112" indent="-171450">
              <a:buClr>
                <a:srgbClr val="000000"/>
              </a:buClr>
              <a:buSzPts val="1100"/>
              <a:buFont typeface="Arial" panose="020B0604020202020204" pitchFamily="34" charset="0"/>
              <a:buChar char="•"/>
            </a:pPr>
            <a:r>
              <a:rPr lang="de-DE" sz="1000" dirty="0">
                <a:solidFill>
                  <a:srgbClr val="000000"/>
                </a:solidFill>
                <a:latin typeface="Arial"/>
                <a:ea typeface="Arial"/>
                <a:cs typeface="Arial"/>
                <a:sym typeface="Arial"/>
              </a:rPr>
              <a:t>Methode, um die erste Idee zu validieren</a:t>
            </a:r>
          </a:p>
          <a:p>
            <a:pPr marL="609585" indent="-397923">
              <a:buClr>
                <a:srgbClr val="000000"/>
              </a:buClr>
              <a:buSzPts val="1100"/>
              <a:buFont typeface="Arial" panose="020B0604020202020204" pitchFamily="34" charset="0"/>
              <a:buChar char="•"/>
            </a:pPr>
            <a:endParaRPr lang="de-DE" sz="1000" dirty="0">
              <a:solidFill>
                <a:srgbClr val="000000"/>
              </a:solidFill>
              <a:latin typeface="Arial"/>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000000"/>
                </a:solidFill>
                <a:latin typeface="Arial"/>
                <a:ea typeface="Arial"/>
                <a:cs typeface="Arial"/>
                <a:sym typeface="Arial"/>
              </a:rPr>
              <a:t>Schnell und günstig herausfinden, ob der Kunde an dem Produkt/Lösung interessiert ist</a:t>
            </a:r>
          </a:p>
          <a:p>
            <a:pPr marL="211662">
              <a:buClr>
                <a:srgbClr val="000000"/>
              </a:buClr>
              <a:buSzPts val="1100"/>
            </a:pPr>
            <a:endParaRPr lang="de-DE" sz="100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202122"/>
                </a:solidFill>
                <a:latin typeface="Arial" panose="020B0604020202020204" pitchFamily="34" charset="0"/>
                <a:ea typeface="Arial"/>
                <a:cs typeface="Arial"/>
                <a:sym typeface="Arial"/>
              </a:rPr>
              <a:t>Wird nach der abgeschlossenen Einrichtungs- und Programmierarbeit durchgeführt und vor der Markteinführung</a:t>
            </a:r>
          </a:p>
          <a:p>
            <a:pPr marL="383112" indent="-171450">
              <a:buClr>
                <a:srgbClr val="000000"/>
              </a:buClr>
              <a:buSzPts val="1100"/>
              <a:buFont typeface="Arial" panose="020B0604020202020204" pitchFamily="34" charset="0"/>
              <a:buChar char="•"/>
            </a:pPr>
            <a:endParaRPr lang="de-DE" sz="100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202122"/>
                </a:solidFill>
                <a:latin typeface="Arial" panose="020B0604020202020204" pitchFamily="34" charset="0"/>
                <a:ea typeface="Arial"/>
                <a:cs typeface="Arial"/>
                <a:sym typeface="Arial"/>
              </a:rPr>
              <a:t>Frühzeitige Identifikation und Validierung der </a:t>
            </a:r>
            <a:r>
              <a:rPr lang="de-DE" sz="1000" dirty="0" smtClean="0">
                <a:solidFill>
                  <a:srgbClr val="202122"/>
                </a:solidFill>
                <a:latin typeface="Arial" panose="020B0604020202020204" pitchFamily="34" charset="0"/>
                <a:ea typeface="Arial"/>
                <a:cs typeface="Arial"/>
                <a:sym typeface="Arial"/>
              </a:rPr>
              <a:t>Zielgruppe</a:t>
            </a:r>
            <a:endParaRPr lang="de-DE" sz="1000" dirty="0">
              <a:solidFill>
                <a:srgbClr val="202122"/>
              </a:solidFill>
              <a:latin typeface="Arial" panose="020B0604020202020204" pitchFamily="34" charset="0"/>
              <a:ea typeface="Arial"/>
              <a:cs typeface="Arial"/>
              <a:sym typeface="Arial"/>
            </a:endParaRPr>
          </a:p>
        </p:txBody>
      </p:sp>
      <p:sp>
        <p:nvSpPr>
          <p:cNvPr id="28" name="Textfeld 27">
            <a:extLst>
              <a:ext uri="{FF2B5EF4-FFF2-40B4-BE49-F238E27FC236}">
                <a16:creationId xmlns:a16="http://schemas.microsoft.com/office/drawing/2014/main" id="{F7144F8A-710F-41D6-9830-8408C0EEC8B4}"/>
              </a:ext>
            </a:extLst>
          </p:cNvPr>
          <p:cNvSpPr txBox="1"/>
          <p:nvPr/>
        </p:nvSpPr>
        <p:spPr>
          <a:xfrm>
            <a:off x="3458656" y="1927876"/>
            <a:ext cx="5293913" cy="4186082"/>
          </a:xfrm>
          <a:prstGeom prst="rect">
            <a:avLst/>
          </a:prstGeom>
          <a:noFill/>
        </p:spPr>
        <p:txBody>
          <a:bodyPr wrap="square" rtlCol="0">
            <a:spAutoFit/>
          </a:bodyPr>
          <a:lstStyle/>
          <a:p>
            <a:pPr marL="228600" indent="-228600">
              <a:buAutoNum type="arabicPeriod"/>
            </a:pPr>
            <a:r>
              <a:rPr lang="de-DE" sz="1000" b="1" dirty="0">
                <a:solidFill>
                  <a:srgbClr val="3E3E3E"/>
                </a:solidFill>
                <a:latin typeface="Arial" panose="020B0604020202020204" pitchFamily="34" charset="0"/>
                <a:cs typeface="Arial" panose="020B0604020202020204" pitchFamily="34" charset="0"/>
              </a:rPr>
              <a:t>Entwicklung</a:t>
            </a:r>
            <a:r>
              <a:rPr lang="de-DE" sz="1000" dirty="0">
                <a:solidFill>
                  <a:srgbClr val="3E3E3E"/>
                </a:solidFill>
                <a:latin typeface="Arial" panose="020B0604020202020204" pitchFamily="34" charset="0"/>
                <a:cs typeface="Arial" panose="020B0604020202020204" pitchFamily="34" charset="0"/>
              </a:rPr>
              <a:t> des </a:t>
            </a:r>
            <a:r>
              <a:rPr lang="de-DE" sz="1000" b="1" dirty="0">
                <a:solidFill>
                  <a:srgbClr val="3E3E3E"/>
                </a:solidFill>
                <a:latin typeface="Arial" panose="020B0604020202020204" pitchFamily="34" charset="0"/>
                <a:cs typeface="Arial" panose="020B0604020202020204" pitchFamily="34" charset="0"/>
              </a:rPr>
              <a:t>Test-Szenarios:</a:t>
            </a:r>
            <a:r>
              <a:rPr lang="de-DE" sz="1000" dirty="0">
                <a:solidFill>
                  <a:srgbClr val="3E3E3E"/>
                </a:solidFill>
                <a:latin typeface="Arial" panose="020B0604020202020204" pitchFamily="34" charset="0"/>
                <a:cs typeface="Arial" panose="020B0604020202020204" pitchFamily="34" charset="0"/>
              </a:rPr>
              <a:t> </a:t>
            </a:r>
            <a:r>
              <a:rPr lang="de-DE" sz="1000" b="0" i="0" dirty="0">
                <a:solidFill>
                  <a:srgbClr val="1D1D1B"/>
                </a:solidFill>
                <a:effectLst/>
                <a:latin typeface="Arial" panose="020B0604020202020204" pitchFamily="34" charset="0"/>
                <a:cs typeface="Arial" panose="020B0604020202020204" pitchFamily="34" charset="0"/>
              </a:rPr>
              <a:t>Bedingungen werden für den Smoke Test definiert</a:t>
            </a:r>
            <a:r>
              <a:rPr lang="de-DE" sz="1000" dirty="0">
                <a:solidFill>
                  <a:srgbClr val="1D1D1B"/>
                </a:solidFill>
                <a:latin typeface="Arial" panose="020B0604020202020204" pitchFamily="34" charset="0"/>
                <a:cs typeface="Arial" panose="020B0604020202020204" pitchFamily="34" charset="0"/>
              </a:rPr>
              <a:t>. B</a:t>
            </a:r>
            <a:r>
              <a:rPr lang="de-DE" sz="1000" b="0" i="0" dirty="0">
                <a:solidFill>
                  <a:srgbClr val="1D1D1B"/>
                </a:solidFill>
                <a:effectLst/>
                <a:latin typeface="Arial" panose="020B0604020202020204" pitchFamily="34" charset="0"/>
                <a:cs typeface="Arial" panose="020B0604020202020204" pitchFamily="34" charset="0"/>
              </a:rPr>
              <a:t>spw. zu erreichenden Ziele, die zu testenden Elemente, Kernnachricht, Erfolg und die Definition der Zielgruppe.</a:t>
            </a:r>
            <a:br>
              <a:rPr lang="de-DE" sz="1000" b="0" i="0" dirty="0">
                <a:solidFill>
                  <a:srgbClr val="1D1D1B"/>
                </a:solidFill>
                <a:effectLst/>
                <a:latin typeface="Arial" panose="020B0604020202020204" pitchFamily="34" charset="0"/>
                <a:cs typeface="Arial" panose="020B0604020202020204" pitchFamily="34" charset="0"/>
              </a:rPr>
            </a:br>
            <a:r>
              <a:rPr lang="de-DE" sz="1000" dirty="0">
                <a:solidFill>
                  <a:srgbClr val="1D1D1B"/>
                </a:solidFill>
                <a:latin typeface="Arial" panose="020B0604020202020204" pitchFamily="34" charset="0"/>
                <a:cs typeface="Arial" panose="020B0604020202020204" pitchFamily="34" charset="0"/>
              </a:rPr>
              <a:t/>
            </a:r>
            <a:br>
              <a:rPr lang="de-DE" sz="1000" dirty="0">
                <a:solidFill>
                  <a:srgbClr val="1D1D1B"/>
                </a:solidFill>
                <a:latin typeface="Arial" panose="020B0604020202020204" pitchFamily="34" charset="0"/>
                <a:cs typeface="Arial" panose="020B0604020202020204" pitchFamily="34" charset="0"/>
              </a:rPr>
            </a:br>
            <a:r>
              <a:rPr lang="de-DE" sz="1000" dirty="0">
                <a:solidFill>
                  <a:srgbClr val="1D1D1B"/>
                </a:solidFill>
                <a:latin typeface="Arial" panose="020B0604020202020204" pitchFamily="34" charset="0"/>
                <a:cs typeface="Arial" panose="020B0604020202020204" pitchFamily="34" charset="0"/>
              </a:rPr>
              <a:t>-&gt; Tipp: die Maßstäbe für den Erfolg können auch weiterentwickelt werden</a:t>
            </a:r>
          </a:p>
          <a:p>
            <a:pPr marL="228600" indent="-228600">
              <a:buAutoNum type="arabicPeriod"/>
            </a:pPr>
            <a:endParaRPr lang="de-DE" sz="1000" b="1" dirty="0">
              <a:solidFill>
                <a:srgbClr val="000000"/>
              </a:solidFill>
              <a:latin typeface="Arial"/>
              <a:ea typeface="Arial"/>
              <a:cs typeface="Arial"/>
              <a:sym typeface="Arial"/>
            </a:endParaRPr>
          </a:p>
          <a:p>
            <a:pPr marL="228600" indent="-228600">
              <a:lnSpc>
                <a:spcPct val="115000"/>
              </a:lnSpc>
              <a:buClr>
                <a:srgbClr val="000000"/>
              </a:buClr>
              <a:buSzPts val="1100"/>
              <a:buAutoNum type="arabicPeriod"/>
            </a:pPr>
            <a:r>
              <a:rPr lang="de-DE" sz="1000" b="1" dirty="0">
                <a:solidFill>
                  <a:srgbClr val="000000"/>
                </a:solidFill>
                <a:latin typeface="Arial"/>
                <a:ea typeface="Arial"/>
                <a:cs typeface="Arial"/>
                <a:sym typeface="Arial"/>
              </a:rPr>
              <a:t>Erstellung: </a:t>
            </a:r>
            <a:r>
              <a:rPr lang="de-DE" sz="1000" dirty="0">
                <a:solidFill>
                  <a:srgbClr val="000000"/>
                </a:solidFill>
                <a:latin typeface="Arial"/>
                <a:ea typeface="Arial"/>
                <a:cs typeface="Arial"/>
                <a:sym typeface="Arial"/>
              </a:rPr>
              <a:t>Erstellung einer E-Mail, worüber dem Kunden das Produkt/ der Service erläutert wird. Die E-Mail sollte eine Call-</a:t>
            </a:r>
            <a:r>
              <a:rPr lang="de-DE" sz="1000" dirty="0" err="1">
                <a:solidFill>
                  <a:srgbClr val="000000"/>
                </a:solidFill>
                <a:latin typeface="Arial"/>
                <a:ea typeface="Arial"/>
                <a:cs typeface="Arial"/>
                <a:sym typeface="Arial"/>
              </a:rPr>
              <a:t>To</a:t>
            </a:r>
            <a:r>
              <a:rPr lang="de-DE" sz="1000" dirty="0">
                <a:solidFill>
                  <a:srgbClr val="000000"/>
                </a:solidFill>
                <a:latin typeface="Arial"/>
                <a:ea typeface="Arial"/>
                <a:cs typeface="Arial"/>
                <a:sym typeface="Arial"/>
              </a:rPr>
              <a:t>-Action, Produktspezifikation und Bilder enthalten. Nach der Erstellung ist die E-Mail zu überprüfen z.B. in der Formatierung, etc..</a:t>
            </a:r>
            <a:br>
              <a:rPr lang="de-DE" sz="1000" dirty="0">
                <a:solidFill>
                  <a:srgbClr val="000000"/>
                </a:solidFill>
                <a:latin typeface="Arial"/>
                <a:ea typeface="Arial"/>
                <a:cs typeface="Arial"/>
                <a:sym typeface="Arial"/>
              </a:rPr>
            </a:br>
            <a:r>
              <a:rPr lang="de-DE" sz="1000" dirty="0">
                <a:solidFill>
                  <a:srgbClr val="000000"/>
                </a:solidFill>
                <a:latin typeface="Arial"/>
                <a:ea typeface="Arial"/>
                <a:cs typeface="Arial"/>
                <a:sym typeface="Arial"/>
              </a:rPr>
              <a:t>-&gt; Ziel: Interessenten in Leads oder Kunden zu verwandeln</a:t>
            </a:r>
          </a:p>
          <a:p>
            <a:pPr marL="228600" indent="-228600">
              <a:lnSpc>
                <a:spcPct val="115000"/>
              </a:lnSpc>
              <a:buClr>
                <a:srgbClr val="000000"/>
              </a:buClr>
              <a:buSzPts val="1100"/>
              <a:buAutoNum type="arabicPeriod"/>
            </a:pPr>
            <a:endParaRPr lang="de-DE" sz="1000" dirty="0">
              <a:solidFill>
                <a:srgbClr val="000000"/>
              </a:solidFill>
              <a:latin typeface="Arial"/>
              <a:ea typeface="Arial"/>
              <a:cs typeface="Arial"/>
              <a:sym typeface="Arial"/>
            </a:endParaRPr>
          </a:p>
          <a:p>
            <a:pPr marL="228600" indent="-228600">
              <a:lnSpc>
                <a:spcPct val="115000"/>
              </a:lnSpc>
              <a:buClr>
                <a:srgbClr val="000000"/>
              </a:buClr>
              <a:buSzPts val="1100"/>
              <a:buAutoNum type="arabicPeriod"/>
            </a:pPr>
            <a:r>
              <a:rPr lang="de-DE" sz="1000" b="1" dirty="0">
                <a:solidFill>
                  <a:srgbClr val="000000"/>
                </a:solidFill>
                <a:latin typeface="Arial"/>
                <a:ea typeface="Arial"/>
                <a:cs typeface="Arial"/>
                <a:sym typeface="Arial"/>
              </a:rPr>
              <a:t>Ausführung: </a:t>
            </a:r>
            <a:r>
              <a:rPr lang="de-DE" sz="1000" dirty="0">
                <a:solidFill>
                  <a:srgbClr val="000000"/>
                </a:solidFill>
                <a:latin typeface="Arial"/>
                <a:ea typeface="Arial"/>
                <a:cs typeface="Arial"/>
                <a:sym typeface="Arial"/>
              </a:rPr>
              <a:t>Die E-Mail wird den potenziellen Kunden zugeschickt.</a:t>
            </a:r>
            <a:endParaRPr lang="de-DE" sz="1000" b="1" dirty="0">
              <a:solidFill>
                <a:srgbClr val="000000"/>
              </a:solidFill>
              <a:latin typeface="Arial"/>
              <a:ea typeface="Arial"/>
              <a:cs typeface="Arial"/>
              <a:sym typeface="Arial"/>
            </a:endParaRPr>
          </a:p>
          <a:p>
            <a:pPr marL="228600" indent="-228600">
              <a:lnSpc>
                <a:spcPct val="115000"/>
              </a:lnSpc>
              <a:buClr>
                <a:srgbClr val="000000"/>
              </a:buClr>
              <a:buSzPts val="1100"/>
              <a:buAutoNum type="arabicPeriod"/>
            </a:pPr>
            <a:endParaRPr lang="de-DE" sz="1000" b="1" i="0" dirty="0">
              <a:solidFill>
                <a:srgbClr val="000000"/>
              </a:solidFill>
              <a:effectLst/>
              <a:latin typeface="Arial"/>
              <a:cs typeface="Arial"/>
              <a:sym typeface="Arial"/>
            </a:endParaRPr>
          </a:p>
          <a:p>
            <a:pPr marL="228600" indent="-228600">
              <a:lnSpc>
                <a:spcPct val="115000"/>
              </a:lnSpc>
              <a:buClr>
                <a:srgbClr val="000000"/>
              </a:buClr>
              <a:buSzPts val="1100"/>
              <a:buFontTx/>
              <a:buAutoNum type="arabicPeriod"/>
            </a:pPr>
            <a:r>
              <a:rPr lang="de-DE" sz="1000" b="1" i="0" dirty="0">
                <a:solidFill>
                  <a:srgbClr val="1D1D1B"/>
                </a:solidFill>
                <a:effectLst/>
                <a:latin typeface="Arial" panose="020B0604020202020204" pitchFamily="34" charset="0"/>
                <a:cs typeface="Arial" panose="020B0604020202020204" pitchFamily="34" charset="0"/>
              </a:rPr>
              <a:t>Auswertung:</a:t>
            </a:r>
            <a:r>
              <a:rPr lang="de-DE" sz="1000" b="0" i="0" dirty="0">
                <a:solidFill>
                  <a:srgbClr val="1D1D1B"/>
                </a:solidFill>
                <a:effectLst/>
                <a:latin typeface="Arial" panose="020B0604020202020204" pitchFamily="34" charset="0"/>
                <a:cs typeface="Arial" panose="020B0604020202020204" pitchFamily="34" charset="0"/>
              </a:rPr>
              <a:t> </a:t>
            </a:r>
            <a:r>
              <a:rPr lang="de-DE" sz="1000" dirty="0">
                <a:latin typeface="Arial" panose="020B0604020202020204" pitchFamily="34" charset="0"/>
                <a:cs typeface="Arial" panose="020B0604020202020204" pitchFamily="34" charset="0"/>
              </a:rPr>
              <a:t>Messen Sie wie viele potentielle Nutzer ihre Seite besucht und sich für ich Produkt eingeschrieben haben. Die Validierung findet über die Auswertung der Rückmeldequote statt.</a:t>
            </a:r>
            <a:r>
              <a:rPr lang="de-DE" sz="1000" b="0" i="0" dirty="0">
                <a:solidFill>
                  <a:srgbClr val="1D1D1B"/>
                </a:solidFill>
                <a:effectLst/>
                <a:latin typeface="Arial" panose="020B0604020202020204" pitchFamily="34" charset="0"/>
                <a:cs typeface="Arial" panose="020B0604020202020204" pitchFamily="34" charset="0"/>
              </a:rPr>
              <a:t> </a:t>
            </a:r>
            <a:r>
              <a:rPr lang="de-DE" sz="1000" dirty="0">
                <a:solidFill>
                  <a:srgbClr val="1D1D1B"/>
                </a:solidFill>
                <a:latin typeface="Arial" panose="020B0604020202020204" pitchFamily="34" charset="0"/>
                <a:cs typeface="Arial" panose="020B0604020202020204" pitchFamily="34" charset="0"/>
              </a:rPr>
              <a:t>Anhand d</a:t>
            </a:r>
            <a:r>
              <a:rPr lang="de-DE" sz="1000" b="0" i="0" dirty="0">
                <a:solidFill>
                  <a:srgbClr val="1D1D1B"/>
                </a:solidFill>
                <a:effectLst/>
                <a:latin typeface="Arial" panose="020B0604020202020204" pitchFamily="34" charset="0"/>
                <a:cs typeface="Arial" panose="020B0604020202020204" pitchFamily="34" charset="0"/>
              </a:rPr>
              <a:t>ieser größtenteils quantitativer Daten wird das Produkt verifiziert oder falsifiziert. Qualitative Daten, wie beispielsweise Fragen seitens der Kunden, runden den Markttest ab und liefern Klarheit bzgl. gewünschter Produktfeatures.</a:t>
            </a:r>
          </a:p>
          <a:p>
            <a:pPr marL="228600" indent="-228600">
              <a:lnSpc>
                <a:spcPct val="115000"/>
              </a:lnSpc>
              <a:buClr>
                <a:srgbClr val="000000"/>
              </a:buClr>
              <a:buSzPts val="1100"/>
              <a:buFontTx/>
              <a:buAutoNum type="arabicPeriod"/>
            </a:pPr>
            <a:endParaRPr lang="de-DE" sz="1000" dirty="0">
              <a:solidFill>
                <a:srgbClr val="1D1D1B"/>
              </a:solidFill>
              <a:latin typeface="Arial" panose="020B0604020202020204" pitchFamily="34" charset="0"/>
              <a:cs typeface="Arial" panose="020B0604020202020204" pitchFamily="34" charset="0"/>
            </a:endParaRPr>
          </a:p>
          <a:p>
            <a:pPr marL="228600" indent="-228600">
              <a:lnSpc>
                <a:spcPct val="115000"/>
              </a:lnSpc>
              <a:buClr>
                <a:srgbClr val="000000"/>
              </a:buClr>
              <a:buSzPts val="1100"/>
              <a:buFontTx/>
              <a:buAutoNum type="arabicPeriod"/>
            </a:pPr>
            <a:r>
              <a:rPr lang="de-DE" sz="1000" b="1" dirty="0">
                <a:latin typeface="Arial" panose="020B0604020202020204" pitchFamily="34" charset="0"/>
                <a:cs typeface="Arial" panose="020B0604020202020204" pitchFamily="34" charset="0"/>
              </a:rPr>
              <a:t>Weiterführung: </a:t>
            </a:r>
            <a:r>
              <a:rPr lang="de-DE" sz="1000" dirty="0">
                <a:latin typeface="Arial" panose="020B0604020202020204" pitchFamily="34" charset="0"/>
                <a:cs typeface="Arial" panose="020B0604020202020204" pitchFamily="34" charset="0"/>
              </a:rPr>
              <a:t>War der Test erfolgreich werden weitere Test durchgeführt. War er nicht erfolgreich sind Korrekturen (Bilder, Betreffzeile, Angebote, Produkt, etc.) durchzuführen und der Test wird wieder durchgeführt.</a:t>
            </a:r>
            <a:endParaRPr lang="de-DE" sz="1050" dirty="0">
              <a:solidFill>
                <a:srgbClr val="3E3E3E"/>
              </a:solidFill>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28DBE9CC-2D80-400F-997A-5175B079600E}"/>
              </a:ext>
            </a:extLst>
          </p:cNvPr>
          <p:cNvSpPr txBox="1"/>
          <p:nvPr/>
        </p:nvSpPr>
        <p:spPr>
          <a:xfrm>
            <a:off x="9047343" y="1923619"/>
            <a:ext cx="2526082" cy="1169551"/>
          </a:xfrm>
          <a:prstGeom prst="rect">
            <a:avLst/>
          </a:prstGeom>
          <a:noFill/>
        </p:spPr>
        <p:txBody>
          <a:bodyPr wrap="square" rtlCol="0">
            <a:spAutoFit/>
          </a:bodyPr>
          <a:lstStyle/>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Breites Publikum erreichen</a:t>
            </a:r>
          </a:p>
          <a:p>
            <a:pPr marL="171450" indent="-171450">
              <a:buFont typeface="Arial" panose="020B0604020202020204" pitchFamily="34" charset="0"/>
              <a:buChar char="•"/>
            </a:pPr>
            <a:endParaRPr lang="de-DE"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E-Mails lassen sich kostengünstig individuell anpassen</a:t>
            </a:r>
          </a:p>
          <a:p>
            <a:pPr marL="171450" indent="-171450">
              <a:buFont typeface="Arial" panose="020B0604020202020204" pitchFamily="34" charset="0"/>
              <a:buChar char="•"/>
            </a:pPr>
            <a:endParaRPr lang="de-DE"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Geringe Kosten und wenig technisches Verständnis notwendig</a:t>
            </a:r>
          </a:p>
        </p:txBody>
      </p:sp>
    </p:spTree>
    <p:extLst>
      <p:ext uri="{BB962C8B-B14F-4D97-AF65-F5344CB8AC3E}">
        <p14:creationId xmlns:p14="http://schemas.microsoft.com/office/powerpoint/2010/main" val="3468563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967778"/>
            <a:chOff x="52518" y="-48831"/>
            <a:chExt cx="12224071" cy="6967778"/>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4967056" cy="769441"/>
              </a:xfrm>
              <a:prstGeom prst="rect">
                <a:avLst/>
              </a:prstGeom>
              <a:noFill/>
            </p:spPr>
            <p:txBody>
              <a:bodyPr wrap="square" rtlCol="0">
                <a:spAutoFit/>
              </a:bodyPr>
              <a:lstStyle/>
              <a:p>
                <a:r>
                  <a:rPr lang="de-DE" sz="4400" b="1" dirty="0">
                    <a:solidFill>
                      <a:srgbClr val="5CB600"/>
                    </a:solidFill>
                    <a:latin typeface="Raleway"/>
                  </a:rPr>
                  <a:t>Video 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589516" cy="738664"/>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Quellen: </a:t>
              </a:r>
              <a:r>
                <a:rPr lang="en-US" sz="1000" b="0" i="0" dirty="0">
                  <a:effectLst/>
                  <a:latin typeface="Arial" panose="020B0604020202020204" pitchFamily="34" charset="0"/>
                  <a:cs typeface="Arial" panose="020B0604020202020204" pitchFamily="34" charset="0"/>
                </a:rPr>
                <a:t>Herzberger/Jenny (2017) Growth Hacking; </a:t>
              </a:r>
              <a:r>
                <a:rPr lang="en-US" sz="1000" b="0" i="0" dirty="0">
                  <a:effectLst/>
                  <a:latin typeface="Arial" panose="020B0604020202020204" pitchFamily="34" charset="0"/>
                  <a:cs typeface="Arial" panose="020B0604020202020204" pitchFamily="34" charset="0"/>
                  <a:hlinkClick r:id="rId7"/>
                </a:rPr>
                <a:t>https://textzeichnerin.com/videomarketing/</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8"/>
                </a:rPr>
                <a:t>https://blog.filmfactory.at/vorteile-von-video-marketing#:~:text=Mit%20Video%20Kampagnen%20den%20Erfolg%20messen&amp;text=Der%20steckt%20in%20strategischem%20Social,auf%20das%20Publikum%20angepasst%20wird</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cs typeface="Arial" panose="020B0604020202020204" pitchFamily="34" charset="0"/>
                  <a:hlinkClick r:id="rId9"/>
                </a:rPr>
                <a:t>https://www.onlinesolutionsgroup.de/blog/videowerbung-mit-google-diese-moeglichkeiten-gibt-es/</a:t>
              </a:r>
              <a:r>
                <a:rPr lang="en-US" sz="1000" b="0" i="0" dirty="0">
                  <a:effectLst/>
                  <a:latin typeface="Arial" panose="020B0604020202020204" pitchFamily="34" charset="0"/>
                  <a:cs typeface="Arial" panose="020B0604020202020204" pitchFamily="34" charset="0"/>
                </a:rPr>
                <a:t>; </a:t>
              </a:r>
              <a:r>
                <a:rPr lang="en-US" sz="1000" b="0" i="0" dirty="0">
                  <a:effectLst/>
                  <a:latin typeface="Arial" panose="020B0604020202020204" pitchFamily="34" charset="0"/>
                  <a:hlinkClick r:id="rId10"/>
                </a:rPr>
                <a:t>https://10xstudio.co/smoke-testing/</a:t>
              </a:r>
              <a:endParaRPr lang="en-US" sz="1000" b="0" i="0" dirty="0">
                <a:effectLst/>
                <a:latin typeface="Arial" panose="020B0604020202020204" pitchFamily="34" charset="0"/>
                <a:cs typeface="Arial" panose="020B0604020202020204" pitchFamily="34" charset="0"/>
              </a:endParaRPr>
            </a:p>
            <a:p>
              <a:endParaRPr lang="de-DE" sz="1200" dirty="0"/>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7" name="Textfeld 26">
            <a:extLst>
              <a:ext uri="{FF2B5EF4-FFF2-40B4-BE49-F238E27FC236}">
                <a16:creationId xmlns:a16="http://schemas.microsoft.com/office/drawing/2014/main" id="{F5576833-D9FB-4443-9F75-C410B2A6DFB2}"/>
              </a:ext>
            </a:extLst>
          </p:cNvPr>
          <p:cNvSpPr txBox="1"/>
          <p:nvPr/>
        </p:nvSpPr>
        <p:spPr>
          <a:xfrm>
            <a:off x="-68325" y="1931371"/>
            <a:ext cx="3079745" cy="1600438"/>
          </a:xfrm>
          <a:prstGeom prst="rect">
            <a:avLst/>
          </a:prstGeom>
          <a:noFill/>
        </p:spPr>
        <p:txBody>
          <a:bodyPr wrap="square" rtlCol="0">
            <a:spAutoFit/>
          </a:bodyPr>
          <a:lstStyle/>
          <a:p>
            <a:pPr marL="383112" indent="-171450">
              <a:buClr>
                <a:srgbClr val="000000"/>
              </a:buClr>
              <a:buSzPts val="1100"/>
              <a:buFont typeface="Arial" panose="020B0604020202020204" pitchFamily="34" charset="0"/>
              <a:buChar char="•"/>
            </a:pPr>
            <a:r>
              <a:rPr lang="de-DE" sz="1000" dirty="0">
                <a:solidFill>
                  <a:srgbClr val="000000"/>
                </a:solidFill>
                <a:latin typeface="Arial"/>
                <a:ea typeface="Arial"/>
                <a:cs typeface="Arial"/>
                <a:sym typeface="Arial"/>
              </a:rPr>
              <a:t>Methode, um die erste Idee zu validieren</a:t>
            </a:r>
          </a:p>
          <a:p>
            <a:pPr marL="609585" indent="-397923">
              <a:buClr>
                <a:srgbClr val="000000"/>
              </a:buClr>
              <a:buSzPts val="1100"/>
              <a:buFont typeface="Arial" panose="020B0604020202020204" pitchFamily="34" charset="0"/>
              <a:buChar char="•"/>
            </a:pPr>
            <a:endParaRPr lang="de-DE" sz="1000" dirty="0">
              <a:solidFill>
                <a:srgbClr val="000000"/>
              </a:solidFill>
              <a:latin typeface="Arial"/>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000000"/>
                </a:solidFill>
                <a:latin typeface="Arial"/>
                <a:ea typeface="Arial"/>
                <a:cs typeface="Arial"/>
                <a:sym typeface="Arial"/>
              </a:rPr>
              <a:t>Schnell und günstig herausfinden, ob der Kunde an dem Produkt/Lösung interessiert ist</a:t>
            </a:r>
          </a:p>
          <a:p>
            <a:pPr marL="211662">
              <a:buClr>
                <a:srgbClr val="000000"/>
              </a:buClr>
              <a:buSzPts val="1100"/>
            </a:pPr>
            <a:endParaRPr lang="de-DE" sz="100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00" dirty="0">
                <a:solidFill>
                  <a:srgbClr val="202122"/>
                </a:solidFill>
                <a:latin typeface="Arial" panose="020B0604020202020204" pitchFamily="34" charset="0"/>
                <a:ea typeface="Arial"/>
                <a:cs typeface="Arial"/>
                <a:sym typeface="Arial"/>
              </a:rPr>
              <a:t>Frühzeitige Identifikation und Validierung der Zielgruppe</a:t>
            </a:r>
          </a:p>
          <a:p>
            <a:endParaRPr lang="de-DE" dirty="0"/>
          </a:p>
        </p:txBody>
      </p:sp>
      <p:sp>
        <p:nvSpPr>
          <p:cNvPr id="28" name="Textfeld 27">
            <a:extLst>
              <a:ext uri="{FF2B5EF4-FFF2-40B4-BE49-F238E27FC236}">
                <a16:creationId xmlns:a16="http://schemas.microsoft.com/office/drawing/2014/main" id="{6564BF62-594F-41AA-956F-D7CFD0211EE8}"/>
              </a:ext>
            </a:extLst>
          </p:cNvPr>
          <p:cNvSpPr txBox="1"/>
          <p:nvPr/>
        </p:nvSpPr>
        <p:spPr>
          <a:xfrm>
            <a:off x="3453929" y="1912604"/>
            <a:ext cx="5293913" cy="4232249"/>
          </a:xfrm>
          <a:prstGeom prst="rect">
            <a:avLst/>
          </a:prstGeom>
          <a:noFill/>
        </p:spPr>
        <p:txBody>
          <a:bodyPr wrap="square" rtlCol="0">
            <a:spAutoFit/>
          </a:bodyPr>
          <a:lstStyle/>
          <a:p>
            <a:pPr marL="228600" indent="-228600">
              <a:buAutoNum type="arabicPeriod"/>
            </a:pPr>
            <a:r>
              <a:rPr lang="de-DE" sz="1000" b="1" dirty="0">
                <a:solidFill>
                  <a:srgbClr val="3E3E3E"/>
                </a:solidFill>
                <a:latin typeface="Arial" panose="020B0604020202020204" pitchFamily="34" charset="0"/>
                <a:cs typeface="Arial" panose="020B0604020202020204" pitchFamily="34" charset="0"/>
              </a:rPr>
              <a:t>Entwicklung</a:t>
            </a:r>
            <a:r>
              <a:rPr lang="de-DE" sz="1000" dirty="0">
                <a:solidFill>
                  <a:srgbClr val="3E3E3E"/>
                </a:solidFill>
                <a:latin typeface="Arial" panose="020B0604020202020204" pitchFamily="34" charset="0"/>
                <a:cs typeface="Arial" panose="020B0604020202020204" pitchFamily="34" charset="0"/>
              </a:rPr>
              <a:t> des </a:t>
            </a:r>
            <a:r>
              <a:rPr lang="de-DE" sz="1000" b="1" dirty="0">
                <a:solidFill>
                  <a:srgbClr val="3E3E3E"/>
                </a:solidFill>
                <a:latin typeface="Arial" panose="020B0604020202020204" pitchFamily="34" charset="0"/>
                <a:cs typeface="Arial" panose="020B0604020202020204" pitchFamily="34" charset="0"/>
              </a:rPr>
              <a:t>Test-Szenarios:</a:t>
            </a:r>
            <a:r>
              <a:rPr lang="de-DE" sz="1000" dirty="0">
                <a:solidFill>
                  <a:srgbClr val="3E3E3E"/>
                </a:solidFill>
                <a:latin typeface="Arial" panose="020B0604020202020204" pitchFamily="34" charset="0"/>
                <a:cs typeface="Arial" panose="020B0604020202020204" pitchFamily="34" charset="0"/>
              </a:rPr>
              <a:t> </a:t>
            </a:r>
            <a:r>
              <a:rPr lang="de-DE" sz="1000" b="0" i="0" dirty="0">
                <a:solidFill>
                  <a:srgbClr val="1D1D1B"/>
                </a:solidFill>
                <a:effectLst/>
                <a:latin typeface="Arial" panose="020B0604020202020204" pitchFamily="34" charset="0"/>
                <a:cs typeface="Arial" panose="020B0604020202020204" pitchFamily="34" charset="0"/>
              </a:rPr>
              <a:t>Bedingungen werden für den Smoke Test definiert</a:t>
            </a:r>
            <a:r>
              <a:rPr lang="de-DE" sz="1000" dirty="0">
                <a:solidFill>
                  <a:srgbClr val="1D1D1B"/>
                </a:solidFill>
                <a:latin typeface="Arial" panose="020B0604020202020204" pitchFamily="34" charset="0"/>
                <a:cs typeface="Arial" panose="020B0604020202020204" pitchFamily="34" charset="0"/>
              </a:rPr>
              <a:t>. B</a:t>
            </a:r>
            <a:r>
              <a:rPr lang="de-DE" sz="1000" b="0" i="0" dirty="0">
                <a:solidFill>
                  <a:srgbClr val="1D1D1B"/>
                </a:solidFill>
                <a:effectLst/>
                <a:latin typeface="Arial" panose="020B0604020202020204" pitchFamily="34" charset="0"/>
                <a:cs typeface="Arial" panose="020B0604020202020204" pitchFamily="34" charset="0"/>
              </a:rPr>
              <a:t>spw. zu erreichenden Ziele, die zu testenden Elemente, Kernnachricht, Erfolg und die Definition der Zielgruppe.</a:t>
            </a:r>
            <a:r>
              <a:rPr lang="de-DE" sz="1000" dirty="0">
                <a:solidFill>
                  <a:srgbClr val="1D1D1B"/>
                </a:solidFill>
                <a:latin typeface="Arial" panose="020B0604020202020204" pitchFamily="34" charset="0"/>
                <a:cs typeface="Arial" panose="020B0604020202020204" pitchFamily="34" charset="0"/>
              </a:rPr>
              <a:t/>
            </a:r>
            <a:br>
              <a:rPr lang="de-DE" sz="1000" dirty="0">
                <a:solidFill>
                  <a:srgbClr val="1D1D1B"/>
                </a:solidFill>
                <a:latin typeface="Arial" panose="020B0604020202020204" pitchFamily="34" charset="0"/>
                <a:cs typeface="Arial" panose="020B0604020202020204" pitchFamily="34" charset="0"/>
              </a:rPr>
            </a:br>
            <a:r>
              <a:rPr lang="de-DE" sz="1000" dirty="0">
                <a:solidFill>
                  <a:srgbClr val="1D1D1B"/>
                </a:solidFill>
                <a:latin typeface="Arial" panose="020B0604020202020204" pitchFamily="34" charset="0"/>
                <a:cs typeface="Arial" panose="020B0604020202020204" pitchFamily="34" charset="0"/>
              </a:rPr>
              <a:t>-&gt; Tipp: die Maßstäbe für den Erfolg können auch weiterentwickelt werden</a:t>
            </a:r>
            <a:endParaRPr lang="de-DE" sz="1000" b="0" i="0" dirty="0">
              <a:solidFill>
                <a:srgbClr val="1D1D1B"/>
              </a:solidFill>
              <a:effectLst/>
              <a:latin typeface="Arial" panose="020B0604020202020204" pitchFamily="34" charset="0"/>
              <a:cs typeface="Arial" panose="020B0604020202020204" pitchFamily="34" charset="0"/>
            </a:endParaRPr>
          </a:p>
          <a:p>
            <a:pPr marL="228600" indent="-228600">
              <a:lnSpc>
                <a:spcPct val="115000"/>
              </a:lnSpc>
              <a:buClr>
                <a:srgbClr val="000000"/>
              </a:buClr>
              <a:buSzPts val="1100"/>
              <a:buAutoNum type="arabicPeriod"/>
            </a:pPr>
            <a:endParaRPr lang="de-DE" sz="1000" dirty="0">
              <a:solidFill>
                <a:srgbClr val="1D1D1B"/>
              </a:solidFill>
              <a:latin typeface="Arial" panose="020B0604020202020204" pitchFamily="34" charset="0"/>
              <a:ea typeface="Arial"/>
              <a:cs typeface="Arial" panose="020B0604020202020204" pitchFamily="34" charset="0"/>
              <a:sym typeface="Arial"/>
            </a:endParaRPr>
          </a:p>
          <a:p>
            <a:pPr marL="228600" indent="-228600">
              <a:lnSpc>
                <a:spcPct val="115000"/>
              </a:lnSpc>
              <a:buClr>
                <a:srgbClr val="000000"/>
              </a:buClr>
              <a:buSzPts val="1100"/>
              <a:buAutoNum type="arabicPeriod"/>
            </a:pPr>
            <a:r>
              <a:rPr lang="de-DE" sz="1000" b="1" dirty="0">
                <a:solidFill>
                  <a:srgbClr val="1D1D1B"/>
                </a:solidFill>
                <a:latin typeface="Arial" panose="020B0604020202020204" pitchFamily="34" charset="0"/>
                <a:ea typeface="Arial"/>
                <a:cs typeface="Arial" panose="020B0604020202020204" pitchFamily="34" charset="0"/>
                <a:sym typeface="Arial"/>
              </a:rPr>
              <a:t>Erstellung: </a:t>
            </a:r>
            <a:r>
              <a:rPr lang="de-DE" sz="1000" dirty="0">
                <a:solidFill>
                  <a:srgbClr val="1D1D1B"/>
                </a:solidFill>
                <a:latin typeface="Arial" panose="020B0604020202020204" pitchFamily="34" charset="0"/>
                <a:ea typeface="Arial"/>
                <a:cs typeface="Arial" panose="020B0604020202020204" pitchFamily="34" charset="0"/>
                <a:sym typeface="Arial"/>
              </a:rPr>
              <a:t>Ein Erklärvideo für das Produkt/ den Service erstellen. Dabei sollte das Video die wichtigsten Information, Vorteile, etc. verbunden mit Bildern wiedergeben. Achtet auch auf Farben, Kontraste und den Ton.</a:t>
            </a:r>
            <a:endParaRPr lang="de-DE" sz="1000" dirty="0">
              <a:solidFill>
                <a:srgbClr val="000000"/>
              </a:solidFill>
              <a:latin typeface="Arial"/>
              <a:ea typeface="Arial"/>
              <a:cs typeface="Arial"/>
              <a:sym typeface="Arial"/>
            </a:endParaRPr>
          </a:p>
          <a:p>
            <a:pPr marL="228600" indent="-228600">
              <a:lnSpc>
                <a:spcPct val="115000"/>
              </a:lnSpc>
              <a:buClr>
                <a:srgbClr val="000000"/>
              </a:buClr>
              <a:buSzPts val="1100"/>
              <a:buAutoNum type="arabicPeriod"/>
            </a:pPr>
            <a:endParaRPr lang="de-DE" sz="1000" b="1" dirty="0">
              <a:solidFill>
                <a:srgbClr val="000000"/>
              </a:solidFill>
              <a:latin typeface="Arial"/>
              <a:ea typeface="Arial"/>
              <a:cs typeface="Arial"/>
              <a:sym typeface="Arial"/>
            </a:endParaRPr>
          </a:p>
          <a:p>
            <a:pPr marL="228600" indent="-228600">
              <a:lnSpc>
                <a:spcPct val="115000"/>
              </a:lnSpc>
              <a:buClr>
                <a:srgbClr val="000000"/>
              </a:buClr>
              <a:buSzPts val="1100"/>
              <a:buAutoNum type="arabicPeriod"/>
            </a:pPr>
            <a:r>
              <a:rPr lang="de-DE" sz="1000" b="1" dirty="0">
                <a:solidFill>
                  <a:srgbClr val="000000"/>
                </a:solidFill>
                <a:latin typeface="Arial"/>
                <a:ea typeface="Arial"/>
                <a:cs typeface="Arial"/>
                <a:sym typeface="Arial"/>
              </a:rPr>
              <a:t>Ausführung: </a:t>
            </a:r>
            <a:r>
              <a:rPr lang="de-DE" sz="1000" dirty="0">
                <a:solidFill>
                  <a:srgbClr val="000000"/>
                </a:solidFill>
                <a:latin typeface="Arial"/>
                <a:ea typeface="Arial"/>
                <a:cs typeface="Arial"/>
                <a:sym typeface="Arial"/>
              </a:rPr>
              <a:t>Erstelltes Erklärvideo wird auf einer </a:t>
            </a:r>
            <a:r>
              <a:rPr lang="de-DE" sz="1000" dirty="0" err="1">
                <a:solidFill>
                  <a:srgbClr val="000000"/>
                </a:solidFill>
                <a:latin typeface="Arial"/>
                <a:ea typeface="Arial"/>
                <a:cs typeface="Arial"/>
                <a:sym typeface="Arial"/>
              </a:rPr>
              <a:t>Social</a:t>
            </a:r>
            <a:r>
              <a:rPr lang="de-DE" sz="1000" dirty="0">
                <a:solidFill>
                  <a:srgbClr val="000000"/>
                </a:solidFill>
                <a:latin typeface="Arial"/>
                <a:ea typeface="Arial"/>
                <a:cs typeface="Arial"/>
                <a:sym typeface="Arial"/>
              </a:rPr>
              <a:t> Media Plattform (z.B. YouTube) hochgeladen.</a:t>
            </a:r>
            <a:br>
              <a:rPr lang="de-DE" sz="1000" dirty="0">
                <a:solidFill>
                  <a:srgbClr val="000000"/>
                </a:solidFill>
                <a:latin typeface="Arial"/>
                <a:ea typeface="Arial"/>
                <a:cs typeface="Arial"/>
                <a:sym typeface="Arial"/>
              </a:rPr>
            </a:br>
            <a:r>
              <a:rPr lang="de-DE" sz="1000" dirty="0">
                <a:solidFill>
                  <a:srgbClr val="000000"/>
                </a:solidFill>
                <a:latin typeface="Arial"/>
                <a:ea typeface="Arial"/>
                <a:cs typeface="Arial"/>
                <a:sym typeface="Arial"/>
              </a:rPr>
              <a:t>-&gt; Beachte: Formate (z.B. Wiedergabezeit) auf den </a:t>
            </a:r>
            <a:r>
              <a:rPr lang="de-DE" sz="1000" dirty="0" err="1">
                <a:solidFill>
                  <a:srgbClr val="000000"/>
                </a:solidFill>
                <a:latin typeface="Arial"/>
                <a:ea typeface="Arial"/>
                <a:cs typeface="Arial"/>
                <a:sym typeface="Arial"/>
              </a:rPr>
              <a:t>Social</a:t>
            </a:r>
            <a:r>
              <a:rPr lang="de-DE" sz="1000" dirty="0">
                <a:solidFill>
                  <a:srgbClr val="000000"/>
                </a:solidFill>
                <a:latin typeface="Arial"/>
                <a:ea typeface="Arial"/>
                <a:cs typeface="Arial"/>
                <a:sym typeface="Arial"/>
              </a:rPr>
              <a:t> Media Plattformen unterscheiden sich</a:t>
            </a:r>
          </a:p>
          <a:p>
            <a:pPr marL="228600" indent="-228600">
              <a:lnSpc>
                <a:spcPct val="115000"/>
              </a:lnSpc>
              <a:buClr>
                <a:srgbClr val="000000"/>
              </a:buClr>
              <a:buSzPts val="1100"/>
              <a:buAutoNum type="arabicPeriod"/>
            </a:pPr>
            <a:endParaRPr lang="de-DE" sz="1000" b="1" i="0" dirty="0">
              <a:solidFill>
                <a:srgbClr val="000000"/>
              </a:solidFill>
              <a:effectLst/>
              <a:latin typeface="Arial"/>
              <a:cs typeface="Arial"/>
              <a:sym typeface="Arial"/>
            </a:endParaRPr>
          </a:p>
          <a:p>
            <a:pPr marL="228600" indent="-228600">
              <a:lnSpc>
                <a:spcPct val="115000"/>
              </a:lnSpc>
              <a:buClr>
                <a:srgbClr val="000000"/>
              </a:buClr>
              <a:buSzPts val="1100"/>
              <a:buFontTx/>
              <a:buAutoNum type="arabicPeriod"/>
            </a:pPr>
            <a:r>
              <a:rPr lang="de-DE" sz="1000" b="1" i="0" dirty="0">
                <a:solidFill>
                  <a:srgbClr val="1D1D1B"/>
                </a:solidFill>
                <a:effectLst/>
                <a:latin typeface="Arial" panose="020B0604020202020204" pitchFamily="34" charset="0"/>
                <a:cs typeface="Arial" panose="020B0604020202020204" pitchFamily="34" charset="0"/>
              </a:rPr>
              <a:t>Auswertung:</a:t>
            </a:r>
            <a:r>
              <a:rPr lang="de-DE" sz="1000" b="0" i="0" dirty="0">
                <a:solidFill>
                  <a:srgbClr val="1D1D1B"/>
                </a:solidFill>
                <a:effectLst/>
                <a:latin typeface="Arial" panose="020B0604020202020204" pitchFamily="34" charset="0"/>
                <a:cs typeface="Arial" panose="020B0604020202020204" pitchFamily="34" charset="0"/>
              </a:rPr>
              <a:t> </a:t>
            </a:r>
            <a:r>
              <a:rPr lang="de-DE" sz="1000" dirty="0">
                <a:latin typeface="Arial" panose="020B0604020202020204" pitchFamily="34" charset="0"/>
                <a:cs typeface="Arial" panose="020B0604020202020204" pitchFamily="34" charset="0"/>
              </a:rPr>
              <a:t>Messen Sie wie viele potentielle Nutzer sich für Ihr Produkt/ den Service interessieren. </a:t>
            </a:r>
            <a:r>
              <a:rPr lang="de-DE" sz="1000" dirty="0">
                <a:solidFill>
                  <a:srgbClr val="000000"/>
                </a:solidFill>
                <a:latin typeface="Arial"/>
                <a:ea typeface="Arial"/>
                <a:cs typeface="Arial"/>
                <a:sym typeface="Arial"/>
              </a:rPr>
              <a:t>Auf Grundlage der positiven Rückmeldungen (beispielsweise “Likes” oder “Shares”) kann die Idee überprüft werden. </a:t>
            </a:r>
            <a:r>
              <a:rPr lang="de-DE" sz="1000" dirty="0">
                <a:solidFill>
                  <a:srgbClr val="1D1D1B"/>
                </a:solidFill>
                <a:latin typeface="Arial" panose="020B0604020202020204" pitchFamily="34" charset="0"/>
                <a:cs typeface="Arial" panose="020B0604020202020204" pitchFamily="34" charset="0"/>
              </a:rPr>
              <a:t>Anhand d</a:t>
            </a:r>
            <a:r>
              <a:rPr lang="de-DE" sz="1000" b="0" i="0" dirty="0">
                <a:solidFill>
                  <a:srgbClr val="1D1D1B"/>
                </a:solidFill>
                <a:effectLst/>
                <a:latin typeface="Arial" panose="020B0604020202020204" pitchFamily="34" charset="0"/>
                <a:cs typeface="Arial" panose="020B0604020202020204" pitchFamily="34" charset="0"/>
              </a:rPr>
              <a:t>ieser größtenteils quantitativer Daten wird das Produkt verifiziert oder falsifiziert. Qualitative Daten, wie beispielsweise Fragen seitens der Kunden (z.B. in den Kommentaren), runden den Markttest ab und liefern Klarheit bzgl. gewünschter Produktfeatures.</a:t>
            </a:r>
          </a:p>
          <a:p>
            <a:pPr marL="228600" indent="-228600">
              <a:lnSpc>
                <a:spcPct val="115000"/>
              </a:lnSpc>
              <a:buClr>
                <a:srgbClr val="000000"/>
              </a:buClr>
              <a:buSzPts val="1100"/>
              <a:buFontTx/>
              <a:buAutoNum type="arabicPeriod"/>
            </a:pPr>
            <a:endParaRPr lang="de-DE" sz="1000" b="0" i="0" dirty="0">
              <a:solidFill>
                <a:srgbClr val="1D1D1B"/>
              </a:solidFill>
              <a:effectLst/>
              <a:latin typeface="Arial" panose="020B0604020202020204" pitchFamily="34" charset="0"/>
              <a:cs typeface="Arial" panose="020B0604020202020204" pitchFamily="34" charset="0"/>
            </a:endParaRPr>
          </a:p>
          <a:p>
            <a:pPr marL="228600" indent="-228600">
              <a:lnSpc>
                <a:spcPct val="115000"/>
              </a:lnSpc>
              <a:buClr>
                <a:srgbClr val="000000"/>
              </a:buClr>
              <a:buSzPts val="1100"/>
              <a:buFontTx/>
              <a:buAutoNum type="arabicPeriod"/>
            </a:pPr>
            <a:r>
              <a:rPr lang="de-DE" sz="1000" b="1" dirty="0">
                <a:latin typeface="Arial" panose="020B0604020202020204" pitchFamily="34" charset="0"/>
                <a:cs typeface="Arial" panose="020B0604020202020204" pitchFamily="34" charset="0"/>
              </a:rPr>
              <a:t>Weiterführung: </a:t>
            </a:r>
            <a:r>
              <a:rPr lang="de-DE" sz="1000" dirty="0">
                <a:latin typeface="Arial" panose="020B0604020202020204" pitchFamily="34" charset="0"/>
                <a:cs typeface="Arial" panose="020B0604020202020204" pitchFamily="34" charset="0"/>
              </a:rPr>
              <a:t>War der Test erfolgreich werden weitere Test durchgeführt. War er nicht erfolgreich sind Korrekturen (Bilder, Titel, Informationen, etc.) durchzuführen und der Test wird wieder durchgeführt.</a:t>
            </a:r>
            <a:endParaRPr lang="de-DE" sz="1050" dirty="0">
              <a:solidFill>
                <a:srgbClr val="3E3E3E"/>
              </a:solidFill>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10AAB411-C92A-4E96-89BB-72F3B4F7B145}"/>
              </a:ext>
            </a:extLst>
          </p:cNvPr>
          <p:cNvSpPr txBox="1"/>
          <p:nvPr/>
        </p:nvSpPr>
        <p:spPr>
          <a:xfrm>
            <a:off x="9016313" y="1975271"/>
            <a:ext cx="2526082" cy="1631216"/>
          </a:xfrm>
          <a:prstGeom prst="rect">
            <a:avLst/>
          </a:prstGeom>
          <a:noFill/>
        </p:spPr>
        <p:txBody>
          <a:bodyPr wrap="square" rtlCol="0">
            <a:spAutoFit/>
          </a:bodyPr>
          <a:lstStyle/>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Botschaften schneller verstanden und oft unterhaltsamer</a:t>
            </a: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Videos werden 1200% mehr geteilt als Texte und Links</a:t>
            </a:r>
          </a:p>
          <a:p>
            <a:pPr marL="171450" indent="-171450">
              <a:buFont typeface="Arial" panose="020B0604020202020204" pitchFamily="34" charset="0"/>
              <a:buChar char="•"/>
            </a:pPr>
            <a:r>
              <a:rPr lang="de-DE" sz="1000" b="0" i="0" dirty="0">
                <a:effectLst/>
                <a:latin typeface="Arial" panose="020B0604020202020204" pitchFamily="34" charset="0"/>
                <a:cs typeface="Arial" panose="020B0604020202020204" pitchFamily="34" charset="0"/>
              </a:rPr>
              <a:t>80% aller Konsumenten erinnern sich an ein Video, dass sie im Laufe des letzten Monats gesehen haben</a:t>
            </a:r>
            <a:endParaRPr lang="de-DE"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Geeignet um komplexe Prozesse zur erklären</a:t>
            </a: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Hohe Reichweite auf YouTube</a:t>
            </a:r>
          </a:p>
        </p:txBody>
      </p:sp>
      <p:sp>
        <p:nvSpPr>
          <p:cNvPr id="34" name="Textfeld 33">
            <a:extLst>
              <a:ext uri="{FF2B5EF4-FFF2-40B4-BE49-F238E27FC236}">
                <a16:creationId xmlns:a16="http://schemas.microsoft.com/office/drawing/2014/main" id="{62F9E03F-EEDF-4820-876A-5204559A9D2A}"/>
              </a:ext>
            </a:extLst>
          </p:cNvPr>
          <p:cNvSpPr txBox="1"/>
          <p:nvPr/>
        </p:nvSpPr>
        <p:spPr>
          <a:xfrm>
            <a:off x="9040667" y="4079668"/>
            <a:ext cx="2439753" cy="400110"/>
          </a:xfrm>
          <a:prstGeom prst="rect">
            <a:avLst/>
          </a:prstGeom>
          <a:noFill/>
        </p:spPr>
        <p:txBody>
          <a:bodyPr wrap="square" rtlCol="0">
            <a:spAutoFit/>
          </a:bodyPr>
          <a:lstStyle/>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Produktion von Videos kann ressourcenaufwändig sein</a:t>
            </a:r>
          </a:p>
        </p:txBody>
      </p:sp>
    </p:spTree>
    <p:extLst>
      <p:ext uri="{BB962C8B-B14F-4D97-AF65-F5344CB8AC3E}">
        <p14:creationId xmlns:p14="http://schemas.microsoft.com/office/powerpoint/2010/main" val="363847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871110"/>
            <a:chOff x="52518" y="-48831"/>
            <a:chExt cx="12224071" cy="687111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5500588" cy="769441"/>
              </a:xfrm>
              <a:prstGeom prst="rect">
                <a:avLst/>
              </a:prstGeom>
              <a:noFill/>
            </p:spPr>
            <p:txBody>
              <a:bodyPr wrap="square" rtlCol="0">
                <a:spAutoFit/>
              </a:bodyPr>
              <a:lstStyle/>
              <a:p>
                <a:r>
                  <a:rPr lang="de-DE" sz="4400" b="1" dirty="0" err="1">
                    <a:solidFill>
                      <a:srgbClr val="5CB600"/>
                    </a:solidFill>
                    <a:latin typeface="Raleway"/>
                  </a:rPr>
                  <a:t>Crowd</a:t>
                </a:r>
                <a:r>
                  <a:rPr lang="de-DE" sz="4400" b="1" dirty="0">
                    <a:solidFill>
                      <a:srgbClr val="5CB600"/>
                    </a:solidFill>
                    <a:latin typeface="Raleway"/>
                  </a:rPr>
                  <a:t> 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530070" cy="600164"/>
            </a:xfrm>
            <a:prstGeom prst="rect">
              <a:avLst/>
            </a:prstGeom>
            <a:noFill/>
          </p:spPr>
          <p:txBody>
            <a:bodyPr wrap="square" rtlCol="0">
              <a:spAutoFit/>
            </a:bodyPr>
            <a:lstStyle/>
            <a:p>
              <a:r>
                <a:rPr lang="de-DE" sz="1050" dirty="0">
                  <a:latin typeface="Arial" panose="020B0604020202020204" pitchFamily="34" charset="0"/>
                  <a:cs typeface="Arial" panose="020B0604020202020204" pitchFamily="34" charset="0"/>
                </a:rPr>
                <a:t>Quellen: </a:t>
              </a:r>
              <a:r>
                <a:rPr lang="en-US" sz="1050" b="0" i="0" dirty="0">
                  <a:effectLst/>
                  <a:latin typeface="Arial" panose="020B0604020202020204" pitchFamily="34" charset="0"/>
                  <a:cs typeface="Arial" panose="020B0604020202020204" pitchFamily="34" charset="0"/>
                </a:rPr>
                <a:t>Herzberger/Jenny (2017) Growth Hacking; </a:t>
              </a:r>
              <a:r>
                <a:rPr lang="en-US" sz="1050" b="0" i="0" dirty="0">
                  <a:effectLst/>
                  <a:latin typeface="Arial" panose="020B0604020202020204" pitchFamily="34" charset="0"/>
                  <a:cs typeface="Arial" panose="020B0604020202020204" pitchFamily="34" charset="0"/>
                  <a:hlinkClick r:id="rId7"/>
                </a:rPr>
                <a:t>https://www.kickstarter.com/learn?ref=nav</a:t>
              </a:r>
              <a:r>
                <a:rPr lang="en-US" sz="1050" b="0" i="0" dirty="0">
                  <a:effectLst/>
                  <a:latin typeface="Arial" panose="020B0604020202020204" pitchFamily="34" charset="0"/>
                  <a:cs typeface="Arial" panose="020B0604020202020204" pitchFamily="34" charset="0"/>
                </a:rPr>
                <a:t>; </a:t>
              </a:r>
              <a:r>
                <a:rPr lang="en-US" sz="1050" b="0" i="0" dirty="0">
                  <a:effectLst/>
                  <a:latin typeface="Arial" panose="020B0604020202020204" pitchFamily="34" charset="0"/>
                  <a:cs typeface="Arial" panose="020B0604020202020204" pitchFamily="34" charset="0"/>
                  <a:hlinkClick r:id="rId8"/>
                </a:rPr>
                <a:t>https://praxistipps.chip.de/was-ist-kickstarter-einfach-erklaert_41553</a:t>
              </a:r>
              <a:r>
                <a:rPr lang="en-US" sz="1050" b="0" i="0" dirty="0">
                  <a:effectLst/>
                  <a:latin typeface="Arial" panose="020B0604020202020204" pitchFamily="34" charset="0"/>
                  <a:cs typeface="Arial" panose="020B0604020202020204" pitchFamily="34" charset="0"/>
                </a:rPr>
                <a:t>; </a:t>
              </a:r>
              <a:r>
                <a:rPr lang="en-US" sz="1050" b="0" i="0" dirty="0">
                  <a:effectLst/>
                  <a:latin typeface="Arial" panose="020B0604020202020204" pitchFamily="34" charset="0"/>
                  <a:cs typeface="Arial" panose="020B0604020202020204" pitchFamily="34" charset="0"/>
                  <a:hlinkClick r:id="rId9"/>
                </a:rPr>
                <a:t>https://10xstudio.co/smoke-testing/</a:t>
              </a:r>
              <a:endParaRPr lang="en-US" sz="1050" b="0" i="0" dirty="0">
                <a:effectLst/>
                <a:latin typeface="Arial" panose="020B0604020202020204" pitchFamily="34" charset="0"/>
                <a:cs typeface="Arial" panose="020B0604020202020204" pitchFamily="34" charset="0"/>
              </a:endParaRPr>
            </a:p>
            <a:p>
              <a:endParaRPr lang="de-DE" sz="1200" dirty="0"/>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7" name="Textfeld 26">
            <a:extLst>
              <a:ext uri="{FF2B5EF4-FFF2-40B4-BE49-F238E27FC236}">
                <a16:creationId xmlns:a16="http://schemas.microsoft.com/office/drawing/2014/main" id="{6833E9DE-A96C-46F5-9766-EDD40E352A17}"/>
              </a:ext>
            </a:extLst>
          </p:cNvPr>
          <p:cNvSpPr txBox="1"/>
          <p:nvPr/>
        </p:nvSpPr>
        <p:spPr>
          <a:xfrm>
            <a:off x="-59069" y="2015060"/>
            <a:ext cx="3079745" cy="2031325"/>
          </a:xfrm>
          <a:prstGeom prst="rect">
            <a:avLst/>
          </a:prstGeom>
          <a:noFill/>
        </p:spPr>
        <p:txBody>
          <a:bodyPr wrap="square" rtlCol="0">
            <a:spAutoFit/>
          </a:bodyPr>
          <a:lstStyle/>
          <a:p>
            <a:pPr marL="383112" indent="-171450">
              <a:buClr>
                <a:srgbClr val="000000"/>
              </a:buClr>
              <a:buSzPts val="1100"/>
              <a:buFont typeface="Arial" panose="020B0604020202020204" pitchFamily="34" charset="0"/>
              <a:buChar char="•"/>
            </a:pPr>
            <a:r>
              <a:rPr lang="de-DE" sz="1050" dirty="0">
                <a:solidFill>
                  <a:srgbClr val="000000"/>
                </a:solidFill>
                <a:latin typeface="Arial"/>
                <a:ea typeface="Arial"/>
                <a:cs typeface="Arial"/>
                <a:sym typeface="Arial"/>
              </a:rPr>
              <a:t>Methode, um die erste Idee zu validieren</a:t>
            </a:r>
          </a:p>
          <a:p>
            <a:pPr marL="609585" indent="-397923">
              <a:buClr>
                <a:srgbClr val="000000"/>
              </a:buClr>
              <a:buSzPts val="1100"/>
              <a:buFont typeface="Arial" panose="020B0604020202020204" pitchFamily="34" charset="0"/>
              <a:buChar char="•"/>
            </a:pPr>
            <a:endParaRPr lang="de-DE" sz="1050" dirty="0">
              <a:solidFill>
                <a:srgbClr val="000000"/>
              </a:solidFill>
              <a:latin typeface="Arial"/>
              <a:ea typeface="Arial"/>
              <a:cs typeface="Arial"/>
              <a:sym typeface="Arial"/>
            </a:endParaRPr>
          </a:p>
          <a:p>
            <a:pPr marL="383112" indent="-171450">
              <a:buClr>
                <a:srgbClr val="000000"/>
              </a:buClr>
              <a:buSzPts val="1100"/>
              <a:buFont typeface="Arial" panose="020B0604020202020204" pitchFamily="34" charset="0"/>
              <a:buChar char="•"/>
            </a:pPr>
            <a:r>
              <a:rPr lang="de-DE" sz="1050" dirty="0">
                <a:solidFill>
                  <a:srgbClr val="000000"/>
                </a:solidFill>
                <a:latin typeface="Arial"/>
                <a:ea typeface="Arial"/>
                <a:cs typeface="Arial"/>
                <a:sym typeface="Arial"/>
              </a:rPr>
              <a:t>Schnell und günstig herausfinden, ob der Kunde an dem Produkt/Lösung interessiert ist</a:t>
            </a:r>
          </a:p>
          <a:p>
            <a:pPr marL="211662">
              <a:buClr>
                <a:srgbClr val="000000"/>
              </a:buClr>
              <a:buSzPts val="1100"/>
            </a:pPr>
            <a:endParaRPr lang="de-DE" sz="105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50" dirty="0">
                <a:solidFill>
                  <a:srgbClr val="202122"/>
                </a:solidFill>
                <a:latin typeface="Arial" panose="020B0604020202020204" pitchFamily="34" charset="0"/>
                <a:ea typeface="Arial"/>
                <a:cs typeface="Arial"/>
                <a:sym typeface="Arial"/>
              </a:rPr>
              <a:t>Wird nach der abgeschlossenen Einrichtungs- und Programmierarbeit durchgeführt und vor der Markteinführung</a:t>
            </a:r>
          </a:p>
          <a:p>
            <a:pPr marL="383112" indent="-171450">
              <a:buClr>
                <a:srgbClr val="000000"/>
              </a:buClr>
              <a:buSzPts val="1100"/>
              <a:buFont typeface="Arial" panose="020B0604020202020204" pitchFamily="34" charset="0"/>
              <a:buChar char="•"/>
            </a:pPr>
            <a:endParaRPr lang="de-DE" sz="105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50" dirty="0">
                <a:solidFill>
                  <a:srgbClr val="202122"/>
                </a:solidFill>
                <a:latin typeface="Arial" panose="020B0604020202020204" pitchFamily="34" charset="0"/>
                <a:ea typeface="Arial"/>
                <a:cs typeface="Arial"/>
                <a:sym typeface="Arial"/>
              </a:rPr>
              <a:t>Frühzeitige Identifikation und Validierung der </a:t>
            </a:r>
            <a:r>
              <a:rPr lang="de-DE" sz="1050" dirty="0" smtClean="0">
                <a:solidFill>
                  <a:srgbClr val="202122"/>
                </a:solidFill>
                <a:latin typeface="Arial" panose="020B0604020202020204" pitchFamily="34" charset="0"/>
                <a:ea typeface="Arial"/>
                <a:cs typeface="Arial"/>
                <a:sym typeface="Arial"/>
              </a:rPr>
              <a:t>Zielgruppe</a:t>
            </a:r>
            <a:endParaRPr lang="de-DE" sz="1050" dirty="0">
              <a:solidFill>
                <a:srgbClr val="202122"/>
              </a:solidFill>
              <a:latin typeface="Arial" panose="020B0604020202020204" pitchFamily="34" charset="0"/>
              <a:ea typeface="Arial"/>
              <a:cs typeface="Arial"/>
              <a:sym typeface="Arial"/>
            </a:endParaRPr>
          </a:p>
        </p:txBody>
      </p:sp>
      <p:sp>
        <p:nvSpPr>
          <p:cNvPr id="28" name="Textfeld 27">
            <a:extLst>
              <a:ext uri="{FF2B5EF4-FFF2-40B4-BE49-F238E27FC236}">
                <a16:creationId xmlns:a16="http://schemas.microsoft.com/office/drawing/2014/main" id="{3F1A5A18-3E6C-4CF9-A49A-072749F78624}"/>
              </a:ext>
            </a:extLst>
          </p:cNvPr>
          <p:cNvSpPr txBox="1"/>
          <p:nvPr/>
        </p:nvSpPr>
        <p:spPr>
          <a:xfrm>
            <a:off x="3458656" y="1996575"/>
            <a:ext cx="5293913" cy="4067717"/>
          </a:xfrm>
          <a:prstGeom prst="rect">
            <a:avLst/>
          </a:prstGeom>
          <a:noFill/>
        </p:spPr>
        <p:txBody>
          <a:bodyPr wrap="square" rtlCol="0">
            <a:spAutoFit/>
          </a:bodyPr>
          <a:lstStyle/>
          <a:p>
            <a:pPr marL="228600" indent="-228600">
              <a:buAutoNum type="arabicPeriod"/>
            </a:pPr>
            <a:r>
              <a:rPr lang="de-DE" sz="1050" b="1" dirty="0">
                <a:solidFill>
                  <a:srgbClr val="3E3E3E"/>
                </a:solidFill>
                <a:latin typeface="Arial" panose="020B0604020202020204" pitchFamily="34" charset="0"/>
                <a:cs typeface="Arial" panose="020B0604020202020204" pitchFamily="34" charset="0"/>
              </a:rPr>
              <a:t>Entwicklung</a:t>
            </a:r>
            <a:r>
              <a:rPr lang="de-DE" sz="1050" dirty="0">
                <a:solidFill>
                  <a:srgbClr val="3E3E3E"/>
                </a:solidFill>
                <a:latin typeface="Arial" panose="020B0604020202020204" pitchFamily="34" charset="0"/>
                <a:cs typeface="Arial" panose="020B0604020202020204" pitchFamily="34" charset="0"/>
              </a:rPr>
              <a:t> des </a:t>
            </a:r>
            <a:r>
              <a:rPr lang="de-DE" sz="1050" b="1" dirty="0">
                <a:solidFill>
                  <a:srgbClr val="3E3E3E"/>
                </a:solidFill>
                <a:latin typeface="Arial" panose="020B0604020202020204" pitchFamily="34" charset="0"/>
                <a:cs typeface="Arial" panose="020B0604020202020204" pitchFamily="34" charset="0"/>
              </a:rPr>
              <a:t>Test-Szenarios:</a:t>
            </a:r>
            <a:r>
              <a:rPr lang="de-DE" sz="1050" dirty="0">
                <a:solidFill>
                  <a:srgbClr val="3E3E3E"/>
                </a:solidFill>
                <a:latin typeface="Arial" panose="020B0604020202020204" pitchFamily="34" charset="0"/>
                <a:cs typeface="Arial" panose="020B0604020202020204" pitchFamily="34" charset="0"/>
              </a:rPr>
              <a:t> </a:t>
            </a:r>
            <a:r>
              <a:rPr lang="de-DE" sz="1050" b="0" i="0" dirty="0">
                <a:solidFill>
                  <a:srgbClr val="1D1D1B"/>
                </a:solidFill>
                <a:effectLst/>
                <a:latin typeface="Arial" panose="020B0604020202020204" pitchFamily="34" charset="0"/>
                <a:cs typeface="Arial" panose="020B0604020202020204" pitchFamily="34" charset="0"/>
              </a:rPr>
              <a:t>Bedingungen werden für den Smoke Test definiert</a:t>
            </a:r>
            <a:r>
              <a:rPr lang="de-DE" sz="1050" dirty="0">
                <a:solidFill>
                  <a:srgbClr val="1D1D1B"/>
                </a:solidFill>
                <a:latin typeface="Arial" panose="020B0604020202020204" pitchFamily="34" charset="0"/>
                <a:cs typeface="Arial" panose="020B0604020202020204" pitchFamily="34" charset="0"/>
              </a:rPr>
              <a:t>. B</a:t>
            </a:r>
            <a:r>
              <a:rPr lang="de-DE" sz="1050" b="0" i="0" dirty="0">
                <a:solidFill>
                  <a:srgbClr val="1D1D1B"/>
                </a:solidFill>
                <a:effectLst/>
                <a:latin typeface="Arial" panose="020B0604020202020204" pitchFamily="34" charset="0"/>
                <a:cs typeface="Arial" panose="020B0604020202020204" pitchFamily="34" charset="0"/>
              </a:rPr>
              <a:t>spw. zu erreichenden Ziele, die zu testenden Elemente, Kernnachricht, Erfolg und die Definition der Zielgruppe.</a:t>
            </a:r>
            <a:br>
              <a:rPr lang="de-DE" sz="1050" b="0" i="0" dirty="0">
                <a:solidFill>
                  <a:srgbClr val="1D1D1B"/>
                </a:solidFill>
                <a:effectLst/>
                <a:latin typeface="Arial" panose="020B0604020202020204" pitchFamily="34" charset="0"/>
                <a:cs typeface="Arial" panose="020B0604020202020204" pitchFamily="34" charset="0"/>
              </a:rPr>
            </a:br>
            <a:r>
              <a:rPr lang="de-DE" sz="1050" dirty="0">
                <a:solidFill>
                  <a:srgbClr val="1D1D1B"/>
                </a:solidFill>
                <a:latin typeface="Arial" panose="020B0604020202020204" pitchFamily="34" charset="0"/>
                <a:cs typeface="Arial" panose="020B0604020202020204" pitchFamily="34" charset="0"/>
              </a:rPr>
              <a:t/>
            </a:r>
            <a:br>
              <a:rPr lang="de-DE" sz="1050" dirty="0">
                <a:solidFill>
                  <a:srgbClr val="1D1D1B"/>
                </a:solidFill>
                <a:latin typeface="Arial" panose="020B0604020202020204" pitchFamily="34" charset="0"/>
                <a:cs typeface="Arial" panose="020B0604020202020204" pitchFamily="34" charset="0"/>
              </a:rPr>
            </a:br>
            <a:r>
              <a:rPr lang="de-DE" sz="1050" dirty="0">
                <a:solidFill>
                  <a:srgbClr val="1D1D1B"/>
                </a:solidFill>
                <a:latin typeface="Arial" panose="020B0604020202020204" pitchFamily="34" charset="0"/>
                <a:cs typeface="Arial" panose="020B0604020202020204" pitchFamily="34" charset="0"/>
              </a:rPr>
              <a:t>-&gt; Tipp: die Maßstäbe für den Erfolg können auch weiterentwickelt werden</a:t>
            </a:r>
            <a:endParaRPr lang="de-DE" sz="1050" b="0" i="0" dirty="0">
              <a:solidFill>
                <a:srgbClr val="1D1D1B"/>
              </a:solidFill>
              <a:effectLst/>
              <a:latin typeface="Arial" panose="020B0604020202020204" pitchFamily="34" charset="0"/>
              <a:cs typeface="Arial" panose="020B0604020202020204" pitchFamily="34" charset="0"/>
            </a:endParaRPr>
          </a:p>
          <a:p>
            <a:pPr marL="228600" indent="-228600">
              <a:lnSpc>
                <a:spcPct val="115000"/>
              </a:lnSpc>
              <a:buClr>
                <a:srgbClr val="000000"/>
              </a:buClr>
              <a:buSzPts val="1100"/>
              <a:buAutoNum type="arabicPeriod"/>
            </a:pPr>
            <a:endParaRPr lang="de-DE" sz="1050" dirty="0">
              <a:solidFill>
                <a:srgbClr val="1D1D1B"/>
              </a:solidFill>
              <a:latin typeface="Arial" panose="020B0604020202020204" pitchFamily="34" charset="0"/>
              <a:ea typeface="Arial"/>
              <a:cs typeface="Arial" panose="020B0604020202020204" pitchFamily="34" charset="0"/>
              <a:sym typeface="Arial"/>
            </a:endParaRPr>
          </a:p>
          <a:p>
            <a:pPr marL="228600" indent="-228600">
              <a:lnSpc>
                <a:spcPct val="115000"/>
              </a:lnSpc>
              <a:buClr>
                <a:srgbClr val="000000"/>
              </a:buClr>
              <a:buSzPts val="1100"/>
              <a:buAutoNum type="arabicPeriod"/>
            </a:pPr>
            <a:r>
              <a:rPr lang="de-DE" sz="1050" b="1" dirty="0">
                <a:solidFill>
                  <a:srgbClr val="1D1D1B"/>
                </a:solidFill>
                <a:latin typeface="Arial" panose="020B0604020202020204" pitchFamily="34" charset="0"/>
                <a:ea typeface="Arial"/>
                <a:cs typeface="Arial" panose="020B0604020202020204" pitchFamily="34" charset="0"/>
                <a:sym typeface="Arial"/>
              </a:rPr>
              <a:t>Ausführung: </a:t>
            </a:r>
            <a:r>
              <a:rPr lang="de-DE" sz="1050" dirty="0">
                <a:solidFill>
                  <a:srgbClr val="000000"/>
                </a:solidFill>
                <a:latin typeface="Arial"/>
                <a:ea typeface="Arial"/>
                <a:cs typeface="Arial"/>
                <a:sym typeface="Arial"/>
              </a:rPr>
              <a:t>Beim </a:t>
            </a:r>
            <a:r>
              <a:rPr lang="de-DE" sz="1050" dirty="0" err="1">
                <a:solidFill>
                  <a:srgbClr val="000000"/>
                </a:solidFill>
                <a:latin typeface="Arial"/>
                <a:ea typeface="Arial"/>
                <a:cs typeface="Arial"/>
                <a:sym typeface="Arial"/>
              </a:rPr>
              <a:t>Crowd</a:t>
            </a:r>
            <a:r>
              <a:rPr lang="de-DE" sz="1050" dirty="0">
                <a:solidFill>
                  <a:srgbClr val="000000"/>
                </a:solidFill>
                <a:latin typeface="Arial"/>
                <a:ea typeface="Arial"/>
                <a:cs typeface="Arial"/>
                <a:sym typeface="Arial"/>
              </a:rPr>
              <a:t> Smoke Test wird ein Projekt auf Kickstarter.com (=Webseite für Crowdfunding) gestartet. Bei Kickstarter.com wird ein Account erstellt, dann eine Annonce (= kurze Projektbeschreibung und Finanzierungsziel) geschrieben und der Zeitraum festgelegt. Daraufhin wird die Anzeige gestartet und es gilt sie in sozialen Netzwerken bekannt zu machen.</a:t>
            </a:r>
          </a:p>
          <a:p>
            <a:pPr marL="228600" indent="-228600">
              <a:lnSpc>
                <a:spcPct val="115000"/>
              </a:lnSpc>
              <a:buClr>
                <a:srgbClr val="000000"/>
              </a:buClr>
              <a:buSzPts val="1100"/>
              <a:buAutoNum type="arabicPeriod"/>
            </a:pPr>
            <a:endParaRPr lang="de-DE" sz="1050" dirty="0">
              <a:solidFill>
                <a:srgbClr val="000000"/>
              </a:solidFill>
              <a:latin typeface="Arial"/>
              <a:ea typeface="Arial"/>
              <a:cs typeface="Arial"/>
              <a:sym typeface="Arial"/>
            </a:endParaRPr>
          </a:p>
          <a:p>
            <a:pPr marL="228600" indent="-228600">
              <a:lnSpc>
                <a:spcPct val="115000"/>
              </a:lnSpc>
              <a:buClr>
                <a:srgbClr val="000000"/>
              </a:buClr>
              <a:buSzPts val="1100"/>
              <a:buFontTx/>
              <a:buAutoNum type="arabicPeriod"/>
            </a:pPr>
            <a:r>
              <a:rPr lang="de-DE" sz="1050" b="1" i="0" dirty="0">
                <a:solidFill>
                  <a:srgbClr val="1D1D1B"/>
                </a:solidFill>
                <a:effectLst/>
                <a:latin typeface="Arial" panose="020B0604020202020204" pitchFamily="34" charset="0"/>
                <a:cs typeface="Arial" panose="020B0604020202020204" pitchFamily="34" charset="0"/>
              </a:rPr>
              <a:t>Auswertung:</a:t>
            </a:r>
            <a:r>
              <a:rPr lang="de-DE" sz="1050" b="0" i="0" dirty="0">
                <a:solidFill>
                  <a:srgbClr val="1D1D1B"/>
                </a:solidFill>
                <a:effectLst/>
                <a:latin typeface="Arial" panose="020B0604020202020204" pitchFamily="34" charset="0"/>
                <a:cs typeface="Arial" panose="020B0604020202020204" pitchFamily="34" charset="0"/>
              </a:rPr>
              <a:t> </a:t>
            </a:r>
            <a:r>
              <a:rPr lang="de-DE" sz="1050" dirty="0">
                <a:solidFill>
                  <a:srgbClr val="000000"/>
                </a:solidFill>
                <a:latin typeface="Arial"/>
                <a:ea typeface="Arial"/>
                <a:cs typeface="Arial"/>
                <a:sym typeface="Arial"/>
              </a:rPr>
              <a:t>Wenn genügend Geld aus der </a:t>
            </a:r>
            <a:r>
              <a:rPr lang="de-DE" sz="1050" dirty="0" err="1">
                <a:solidFill>
                  <a:srgbClr val="000000"/>
                </a:solidFill>
                <a:latin typeface="Arial"/>
                <a:ea typeface="Arial"/>
                <a:cs typeface="Arial"/>
                <a:sym typeface="Arial"/>
              </a:rPr>
              <a:t>Crowd</a:t>
            </a:r>
            <a:r>
              <a:rPr lang="de-DE" sz="1050" dirty="0">
                <a:solidFill>
                  <a:srgbClr val="000000"/>
                </a:solidFill>
                <a:latin typeface="Arial"/>
                <a:ea typeface="Arial"/>
                <a:cs typeface="Arial"/>
                <a:sym typeface="Arial"/>
              </a:rPr>
              <a:t> generiert wird, kann die Idee als validiert angesehen werden. </a:t>
            </a:r>
            <a:r>
              <a:rPr lang="de-DE" sz="1050" dirty="0">
                <a:solidFill>
                  <a:srgbClr val="1D1D1B"/>
                </a:solidFill>
                <a:latin typeface="Arial" panose="020B0604020202020204" pitchFamily="34" charset="0"/>
                <a:cs typeface="Arial" panose="020B0604020202020204" pitchFamily="34" charset="0"/>
              </a:rPr>
              <a:t>Anhand d</a:t>
            </a:r>
            <a:r>
              <a:rPr lang="de-DE" sz="1050" b="0" i="0" dirty="0">
                <a:solidFill>
                  <a:srgbClr val="1D1D1B"/>
                </a:solidFill>
                <a:effectLst/>
                <a:latin typeface="Arial" panose="020B0604020202020204" pitchFamily="34" charset="0"/>
                <a:cs typeface="Arial" panose="020B0604020202020204" pitchFamily="34" charset="0"/>
              </a:rPr>
              <a:t>ieser größtenteils quantitativer Daten wird das Produkt verifiziert oder falsifiziert. Qualitative Daten, wie beispielsweise Fragen seitens der Kunden, runden den Markttest ab und liefern Klarheit bzgl. gewünschter Produktfeatures.</a:t>
            </a:r>
          </a:p>
          <a:p>
            <a:pPr marL="228600" indent="-228600">
              <a:lnSpc>
                <a:spcPct val="115000"/>
              </a:lnSpc>
              <a:buClr>
                <a:srgbClr val="000000"/>
              </a:buClr>
              <a:buSzPts val="1100"/>
              <a:buFontTx/>
              <a:buAutoNum type="arabicPeriod"/>
            </a:pPr>
            <a:endParaRPr lang="de-DE" sz="1050" dirty="0">
              <a:solidFill>
                <a:srgbClr val="1D1D1B"/>
              </a:solidFill>
              <a:latin typeface="Arial" panose="020B0604020202020204" pitchFamily="34" charset="0"/>
              <a:cs typeface="Arial" panose="020B0604020202020204" pitchFamily="34" charset="0"/>
            </a:endParaRPr>
          </a:p>
          <a:p>
            <a:pPr marL="228600" indent="-228600">
              <a:lnSpc>
                <a:spcPct val="115000"/>
              </a:lnSpc>
              <a:buClr>
                <a:srgbClr val="000000"/>
              </a:buClr>
              <a:buSzPts val="1100"/>
              <a:buFontTx/>
              <a:buAutoNum type="arabicPeriod"/>
            </a:pPr>
            <a:r>
              <a:rPr lang="de-DE" sz="1050" b="1" dirty="0">
                <a:latin typeface="Arial" panose="020B0604020202020204" pitchFamily="34" charset="0"/>
                <a:cs typeface="Arial" panose="020B0604020202020204" pitchFamily="34" charset="0"/>
              </a:rPr>
              <a:t>Weiterführung: </a:t>
            </a:r>
            <a:r>
              <a:rPr lang="de-DE" sz="1050" dirty="0">
                <a:latin typeface="Arial" panose="020B0604020202020204" pitchFamily="34" charset="0"/>
                <a:cs typeface="Arial" panose="020B0604020202020204" pitchFamily="34" charset="0"/>
              </a:rPr>
              <a:t>War der Test erfolgreich werden weitere Test durchgeführt. War er nicht erfolgreich sind Korrekturen (Annonce, Angebote, Produkt etc.) durchzuführen und der Test wird wieder durchgeführt.</a:t>
            </a:r>
            <a:endParaRPr lang="de-DE" sz="1050" dirty="0">
              <a:solidFill>
                <a:srgbClr val="3E3E3E"/>
              </a:solidFill>
              <a:latin typeface="Arial" panose="020B0604020202020204" pitchFamily="34" charset="0"/>
              <a:cs typeface="Arial" panose="020B0604020202020204" pitchFamily="34" charset="0"/>
            </a:endParaRPr>
          </a:p>
          <a:p>
            <a:pPr marL="228600" indent="-228600">
              <a:lnSpc>
                <a:spcPct val="115000"/>
              </a:lnSpc>
              <a:buClr>
                <a:srgbClr val="000000"/>
              </a:buClr>
              <a:buSzPts val="1100"/>
              <a:buAutoNum type="arabicPeriod"/>
            </a:pPr>
            <a:endParaRPr lang="de-DE" sz="1200" dirty="0">
              <a:solidFill>
                <a:srgbClr val="000000"/>
              </a:solidFill>
              <a:latin typeface="Arial"/>
              <a:ea typeface="Arial"/>
              <a:cs typeface="Arial"/>
              <a:sym typeface="Arial"/>
            </a:endParaRPr>
          </a:p>
        </p:txBody>
      </p:sp>
      <p:sp>
        <p:nvSpPr>
          <p:cNvPr id="29" name="Textfeld 28">
            <a:extLst>
              <a:ext uri="{FF2B5EF4-FFF2-40B4-BE49-F238E27FC236}">
                <a16:creationId xmlns:a16="http://schemas.microsoft.com/office/drawing/2014/main" id="{34164BB1-67E1-4CD1-81BE-936CAC421ACE}"/>
              </a:ext>
            </a:extLst>
          </p:cNvPr>
          <p:cNvSpPr txBox="1"/>
          <p:nvPr/>
        </p:nvSpPr>
        <p:spPr>
          <a:xfrm>
            <a:off x="9047343" y="1996575"/>
            <a:ext cx="2526082" cy="1708160"/>
          </a:xfrm>
          <a:prstGeom prst="rect">
            <a:avLst/>
          </a:prstGeom>
          <a:noFill/>
        </p:spPr>
        <p:txBody>
          <a:bodyPr wrap="square" rtlCol="0">
            <a:spAutoFit/>
          </a:bodyPr>
          <a:lstStyle/>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eine Vielzahl von Anwendern testet es</a:t>
            </a:r>
          </a:p>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Kickstarter.com besitz ein großes Netzwerk</a:t>
            </a:r>
          </a:p>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Unterstützer sind meist erste Kunden</a:t>
            </a:r>
          </a:p>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Geld zur Verwirklichung der Idee erlangen</a:t>
            </a:r>
          </a:p>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Direktes Feedback der </a:t>
            </a:r>
            <a:r>
              <a:rPr lang="de-DE" sz="1050" dirty="0" err="1">
                <a:latin typeface="Arial" panose="020B0604020202020204" pitchFamily="34" charset="0"/>
                <a:cs typeface="Arial" panose="020B0604020202020204" pitchFamily="34" charset="0"/>
              </a:rPr>
              <a:t>Crowd</a:t>
            </a:r>
            <a:r>
              <a:rPr lang="de-DE" sz="1050" dirty="0">
                <a:latin typeface="Arial" panose="020B0604020202020204" pitchFamily="34" charset="0"/>
                <a:cs typeface="Arial" panose="020B0604020202020204" pitchFamily="34" charset="0"/>
              </a:rPr>
              <a:t> zum Projekt</a:t>
            </a:r>
          </a:p>
        </p:txBody>
      </p:sp>
      <p:sp>
        <p:nvSpPr>
          <p:cNvPr id="34" name="Textfeld 33">
            <a:extLst>
              <a:ext uri="{FF2B5EF4-FFF2-40B4-BE49-F238E27FC236}">
                <a16:creationId xmlns:a16="http://schemas.microsoft.com/office/drawing/2014/main" id="{9EEA04DD-A0CB-4E71-9E5F-994B7A629D90}"/>
              </a:ext>
            </a:extLst>
          </p:cNvPr>
          <p:cNvSpPr txBox="1"/>
          <p:nvPr/>
        </p:nvSpPr>
        <p:spPr>
          <a:xfrm>
            <a:off x="9038179" y="4073618"/>
            <a:ext cx="2439753" cy="1384995"/>
          </a:xfrm>
          <a:prstGeom prst="rect">
            <a:avLst/>
          </a:prstGeom>
          <a:noFill/>
        </p:spPr>
        <p:txBody>
          <a:bodyPr wrap="square" rtlCol="0">
            <a:spAutoFit/>
          </a:bodyPr>
          <a:lstStyle/>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Kickstarter.com behalten rund 10% der Einnahmen</a:t>
            </a:r>
          </a:p>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Alles oder Nichts Prinzip das heißt du erhältst die Summe nur wenn dein Finanzierungsziel erreicht wurde</a:t>
            </a:r>
          </a:p>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Hoher administrativer und zeitlicher Aufwand</a:t>
            </a:r>
          </a:p>
        </p:txBody>
      </p:sp>
    </p:spTree>
    <p:extLst>
      <p:ext uri="{BB962C8B-B14F-4D97-AF65-F5344CB8AC3E}">
        <p14:creationId xmlns:p14="http://schemas.microsoft.com/office/powerpoint/2010/main" val="183701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871110"/>
            <a:chOff x="52518" y="-48831"/>
            <a:chExt cx="12224071" cy="687111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4" y="277499"/>
                <a:ext cx="6258081" cy="769441"/>
              </a:xfrm>
              <a:prstGeom prst="rect">
                <a:avLst/>
              </a:prstGeom>
              <a:noFill/>
            </p:spPr>
            <p:txBody>
              <a:bodyPr wrap="square" rtlCol="0">
                <a:spAutoFit/>
              </a:bodyPr>
              <a:lstStyle/>
              <a:p>
                <a:r>
                  <a:rPr lang="de-DE" sz="4400" b="1" dirty="0">
                    <a:solidFill>
                      <a:srgbClr val="5CB600"/>
                    </a:solidFill>
                    <a:latin typeface="Raleway"/>
                  </a:rPr>
                  <a:t>Campaign 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497653" cy="615553"/>
            </a:xfrm>
            <a:prstGeom prst="rect">
              <a:avLst/>
            </a:prstGeom>
            <a:noFill/>
          </p:spPr>
          <p:txBody>
            <a:bodyPr wrap="square" rtlCol="0">
              <a:spAutoFit/>
            </a:bodyPr>
            <a:lstStyle/>
            <a:p>
              <a:r>
                <a:rPr lang="de-DE" sz="1050" dirty="0">
                  <a:latin typeface="Arial" panose="020B0604020202020204" pitchFamily="34" charset="0"/>
                  <a:cs typeface="Arial" panose="020B0604020202020204" pitchFamily="34" charset="0"/>
                </a:rPr>
                <a:t>Quellen: </a:t>
              </a:r>
              <a:r>
                <a:rPr lang="en-US" sz="1050" b="0" i="0" dirty="0">
                  <a:effectLst/>
                  <a:latin typeface="Arial" panose="020B0604020202020204" pitchFamily="34" charset="0"/>
                  <a:cs typeface="Arial" panose="020B0604020202020204" pitchFamily="34" charset="0"/>
                </a:rPr>
                <a:t>Herzberger/Jenny (2017) Growth Hacking; </a:t>
              </a:r>
              <a:r>
                <a:rPr lang="en-US" sz="1050" b="0" i="0" dirty="0">
                  <a:effectLst/>
                  <a:latin typeface="Arial" panose="020B0604020202020204" pitchFamily="34" charset="0"/>
                  <a:cs typeface="Arial" panose="020B0604020202020204" pitchFamily="34" charset="0"/>
                  <a:hlinkClick r:id="rId7"/>
                </a:rPr>
                <a:t>https://unternehmer.de/marketing-vertrieb/97556-werbemittel-10-vorteile-von-flyern</a:t>
              </a:r>
              <a:r>
                <a:rPr lang="en-US" sz="1050" b="0" i="0" dirty="0">
                  <a:effectLst/>
                  <a:latin typeface="Arial" panose="020B0604020202020204" pitchFamily="34" charset="0"/>
                  <a:cs typeface="Arial" panose="020B0604020202020204" pitchFamily="34" charset="0"/>
                </a:rPr>
                <a:t>; </a:t>
              </a:r>
              <a:r>
                <a:rPr lang="en-US" sz="1050" b="0" i="0" dirty="0">
                  <a:effectLst/>
                  <a:latin typeface="Arial" panose="020B0604020202020204" pitchFamily="34" charset="0"/>
                  <a:cs typeface="Arial" panose="020B0604020202020204" pitchFamily="34" charset="0"/>
                  <a:hlinkClick r:id="rId8"/>
                </a:rPr>
                <a:t>https://www.gruender-welt.com/flyer/</a:t>
              </a:r>
              <a:r>
                <a:rPr lang="en-US" sz="1050" b="0" i="0" dirty="0">
                  <a:effectLst/>
                  <a:latin typeface="Arial" panose="020B0604020202020204" pitchFamily="34" charset="0"/>
                  <a:cs typeface="Arial" panose="020B0604020202020204" pitchFamily="34" charset="0"/>
                </a:rPr>
                <a:t>; </a:t>
              </a:r>
              <a:r>
                <a:rPr lang="en-US" sz="1050" b="0" i="0" dirty="0">
                  <a:effectLst/>
                  <a:latin typeface="Arial" panose="020B0604020202020204" pitchFamily="34" charset="0"/>
                  <a:cs typeface="Arial" panose="020B0604020202020204" pitchFamily="34" charset="0"/>
                  <a:hlinkClick r:id="rId9"/>
                </a:rPr>
                <a:t>https://10xstudio.co/smoke-testing/</a:t>
              </a:r>
              <a:endParaRPr lang="en-US" sz="1050" b="0" i="0" dirty="0">
                <a:effectLst/>
                <a:latin typeface="Arial" panose="020B0604020202020204" pitchFamily="34" charset="0"/>
                <a:cs typeface="Arial" panose="020B0604020202020204" pitchFamily="34" charset="0"/>
              </a:endParaRPr>
            </a:p>
            <a:p>
              <a:endParaRPr lang="de-DE" sz="1200" dirty="0"/>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7" name="Textfeld 26">
            <a:extLst>
              <a:ext uri="{FF2B5EF4-FFF2-40B4-BE49-F238E27FC236}">
                <a16:creationId xmlns:a16="http://schemas.microsoft.com/office/drawing/2014/main" id="{21610652-0EB1-4A65-B694-128015673981}"/>
              </a:ext>
            </a:extLst>
          </p:cNvPr>
          <p:cNvSpPr txBox="1"/>
          <p:nvPr/>
        </p:nvSpPr>
        <p:spPr>
          <a:xfrm>
            <a:off x="-59069" y="1996575"/>
            <a:ext cx="3079745" cy="2031325"/>
          </a:xfrm>
          <a:prstGeom prst="rect">
            <a:avLst/>
          </a:prstGeom>
          <a:noFill/>
        </p:spPr>
        <p:txBody>
          <a:bodyPr wrap="square" rtlCol="0">
            <a:spAutoFit/>
          </a:bodyPr>
          <a:lstStyle/>
          <a:p>
            <a:pPr marL="383112" indent="-171450">
              <a:buClr>
                <a:srgbClr val="000000"/>
              </a:buClr>
              <a:buSzPts val="1100"/>
              <a:buFont typeface="Arial" panose="020B0604020202020204" pitchFamily="34" charset="0"/>
              <a:buChar char="•"/>
            </a:pPr>
            <a:r>
              <a:rPr lang="de-DE" sz="1050" dirty="0">
                <a:solidFill>
                  <a:srgbClr val="000000"/>
                </a:solidFill>
                <a:latin typeface="Arial"/>
                <a:ea typeface="Arial"/>
                <a:cs typeface="Arial"/>
                <a:sym typeface="Arial"/>
              </a:rPr>
              <a:t>Methode, um die erste Idee zu validieren</a:t>
            </a:r>
          </a:p>
          <a:p>
            <a:pPr marL="609585" indent="-397923">
              <a:buClr>
                <a:srgbClr val="000000"/>
              </a:buClr>
              <a:buSzPts val="1100"/>
              <a:buFont typeface="Arial" panose="020B0604020202020204" pitchFamily="34" charset="0"/>
              <a:buChar char="•"/>
            </a:pPr>
            <a:endParaRPr lang="de-DE" sz="1050" dirty="0">
              <a:solidFill>
                <a:srgbClr val="000000"/>
              </a:solidFill>
              <a:latin typeface="Arial"/>
              <a:ea typeface="Arial"/>
              <a:cs typeface="Arial"/>
              <a:sym typeface="Arial"/>
            </a:endParaRPr>
          </a:p>
          <a:p>
            <a:pPr marL="383112" indent="-171450">
              <a:buClr>
                <a:srgbClr val="000000"/>
              </a:buClr>
              <a:buSzPts val="1100"/>
              <a:buFont typeface="Arial" panose="020B0604020202020204" pitchFamily="34" charset="0"/>
              <a:buChar char="•"/>
            </a:pPr>
            <a:r>
              <a:rPr lang="de-DE" sz="1050" dirty="0">
                <a:solidFill>
                  <a:srgbClr val="000000"/>
                </a:solidFill>
                <a:latin typeface="Arial"/>
                <a:ea typeface="Arial"/>
                <a:cs typeface="Arial"/>
                <a:sym typeface="Arial"/>
              </a:rPr>
              <a:t>Schnell und günstig herausfinden, ob der Kunde an dem Produkt/Lösung interessiert ist</a:t>
            </a:r>
          </a:p>
          <a:p>
            <a:pPr marL="211662">
              <a:buClr>
                <a:srgbClr val="000000"/>
              </a:buClr>
              <a:buSzPts val="1100"/>
            </a:pPr>
            <a:endParaRPr lang="de-DE" sz="105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50" dirty="0">
                <a:solidFill>
                  <a:srgbClr val="202122"/>
                </a:solidFill>
                <a:latin typeface="Arial" panose="020B0604020202020204" pitchFamily="34" charset="0"/>
                <a:ea typeface="Arial"/>
                <a:cs typeface="Arial"/>
                <a:sym typeface="Arial"/>
              </a:rPr>
              <a:t>Wird nach der abgeschlossenen Einrichtungs- und Programmierarbeit durchgeführt und vor der Markteinführung</a:t>
            </a:r>
          </a:p>
          <a:p>
            <a:pPr marL="383112" indent="-171450">
              <a:buClr>
                <a:srgbClr val="000000"/>
              </a:buClr>
              <a:buSzPts val="1100"/>
              <a:buFont typeface="Arial" panose="020B0604020202020204" pitchFamily="34" charset="0"/>
              <a:buChar char="•"/>
            </a:pPr>
            <a:endParaRPr lang="de-DE" sz="105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050" dirty="0">
                <a:solidFill>
                  <a:srgbClr val="202122"/>
                </a:solidFill>
                <a:latin typeface="Arial" panose="020B0604020202020204" pitchFamily="34" charset="0"/>
                <a:ea typeface="Arial"/>
                <a:cs typeface="Arial"/>
                <a:sym typeface="Arial"/>
              </a:rPr>
              <a:t>Frühzeitige Identifikation und Validierung der </a:t>
            </a:r>
            <a:r>
              <a:rPr lang="de-DE" sz="1050" dirty="0" smtClean="0">
                <a:solidFill>
                  <a:srgbClr val="202122"/>
                </a:solidFill>
                <a:latin typeface="Arial" panose="020B0604020202020204" pitchFamily="34" charset="0"/>
                <a:ea typeface="Arial"/>
                <a:cs typeface="Arial"/>
                <a:sym typeface="Arial"/>
              </a:rPr>
              <a:t>Zielgruppe</a:t>
            </a:r>
            <a:endParaRPr lang="de-DE" sz="1050" dirty="0">
              <a:solidFill>
                <a:srgbClr val="202122"/>
              </a:solidFill>
              <a:latin typeface="Arial" panose="020B0604020202020204" pitchFamily="34" charset="0"/>
              <a:ea typeface="Arial"/>
              <a:cs typeface="Arial"/>
              <a:sym typeface="Arial"/>
            </a:endParaRPr>
          </a:p>
        </p:txBody>
      </p:sp>
      <p:sp>
        <p:nvSpPr>
          <p:cNvPr id="28" name="Textfeld 27">
            <a:extLst>
              <a:ext uri="{FF2B5EF4-FFF2-40B4-BE49-F238E27FC236}">
                <a16:creationId xmlns:a16="http://schemas.microsoft.com/office/drawing/2014/main" id="{8D0D480C-B14D-4C02-B5BD-C08A59049E63}"/>
              </a:ext>
            </a:extLst>
          </p:cNvPr>
          <p:cNvSpPr txBox="1"/>
          <p:nvPr/>
        </p:nvSpPr>
        <p:spPr>
          <a:xfrm>
            <a:off x="3449043" y="1921207"/>
            <a:ext cx="5293913" cy="4196918"/>
          </a:xfrm>
          <a:prstGeom prst="rect">
            <a:avLst/>
          </a:prstGeom>
          <a:noFill/>
        </p:spPr>
        <p:txBody>
          <a:bodyPr wrap="square" rtlCol="0">
            <a:spAutoFit/>
          </a:bodyPr>
          <a:lstStyle/>
          <a:p>
            <a:pPr marL="228600" indent="-228600">
              <a:buAutoNum type="arabicPeriod"/>
            </a:pPr>
            <a:r>
              <a:rPr lang="de-DE" sz="1050" b="1" dirty="0">
                <a:solidFill>
                  <a:srgbClr val="3E3E3E"/>
                </a:solidFill>
                <a:latin typeface="Arial" panose="020B0604020202020204" pitchFamily="34" charset="0"/>
                <a:cs typeface="Arial" panose="020B0604020202020204" pitchFamily="34" charset="0"/>
              </a:rPr>
              <a:t>Entwicklung</a:t>
            </a:r>
            <a:r>
              <a:rPr lang="de-DE" sz="1050" dirty="0">
                <a:solidFill>
                  <a:srgbClr val="3E3E3E"/>
                </a:solidFill>
                <a:latin typeface="Arial" panose="020B0604020202020204" pitchFamily="34" charset="0"/>
                <a:cs typeface="Arial" panose="020B0604020202020204" pitchFamily="34" charset="0"/>
              </a:rPr>
              <a:t> des </a:t>
            </a:r>
            <a:r>
              <a:rPr lang="de-DE" sz="1050" b="1" dirty="0">
                <a:solidFill>
                  <a:srgbClr val="3E3E3E"/>
                </a:solidFill>
                <a:latin typeface="Arial" panose="020B0604020202020204" pitchFamily="34" charset="0"/>
                <a:cs typeface="Arial" panose="020B0604020202020204" pitchFamily="34" charset="0"/>
              </a:rPr>
              <a:t>Test-Szenarios:</a:t>
            </a:r>
            <a:r>
              <a:rPr lang="de-DE" sz="1050" dirty="0">
                <a:solidFill>
                  <a:srgbClr val="3E3E3E"/>
                </a:solidFill>
                <a:latin typeface="Arial" panose="020B0604020202020204" pitchFamily="34" charset="0"/>
                <a:cs typeface="Arial" panose="020B0604020202020204" pitchFamily="34" charset="0"/>
              </a:rPr>
              <a:t> </a:t>
            </a:r>
            <a:r>
              <a:rPr lang="de-DE" sz="1050" b="0" i="0" dirty="0">
                <a:solidFill>
                  <a:srgbClr val="1D1D1B"/>
                </a:solidFill>
                <a:effectLst/>
                <a:latin typeface="Arial" panose="020B0604020202020204" pitchFamily="34" charset="0"/>
                <a:cs typeface="Arial" panose="020B0604020202020204" pitchFamily="34" charset="0"/>
              </a:rPr>
              <a:t>Bedingungen werden für den Smoke Test definiert</a:t>
            </a:r>
            <a:r>
              <a:rPr lang="de-DE" sz="1050" dirty="0">
                <a:solidFill>
                  <a:srgbClr val="1D1D1B"/>
                </a:solidFill>
                <a:latin typeface="Arial" panose="020B0604020202020204" pitchFamily="34" charset="0"/>
                <a:cs typeface="Arial" panose="020B0604020202020204" pitchFamily="34" charset="0"/>
              </a:rPr>
              <a:t>. B</a:t>
            </a:r>
            <a:r>
              <a:rPr lang="de-DE" sz="1050" b="0" i="0" dirty="0">
                <a:solidFill>
                  <a:srgbClr val="1D1D1B"/>
                </a:solidFill>
                <a:effectLst/>
                <a:latin typeface="Arial" panose="020B0604020202020204" pitchFamily="34" charset="0"/>
                <a:cs typeface="Arial" panose="020B0604020202020204" pitchFamily="34" charset="0"/>
              </a:rPr>
              <a:t>spw. zu erreichenden Ziele, die zu testenden Elemente, Kernnachricht, Erfolg und die Definition der Zielgruppe.</a:t>
            </a:r>
            <a:br>
              <a:rPr lang="de-DE" sz="1050" b="0" i="0" dirty="0">
                <a:solidFill>
                  <a:srgbClr val="1D1D1B"/>
                </a:solidFill>
                <a:effectLst/>
                <a:latin typeface="Arial" panose="020B0604020202020204" pitchFamily="34" charset="0"/>
                <a:cs typeface="Arial" panose="020B0604020202020204" pitchFamily="34" charset="0"/>
              </a:rPr>
            </a:br>
            <a:r>
              <a:rPr lang="de-DE" sz="1050" dirty="0">
                <a:solidFill>
                  <a:srgbClr val="1D1D1B"/>
                </a:solidFill>
                <a:latin typeface="Arial" panose="020B0604020202020204" pitchFamily="34" charset="0"/>
                <a:cs typeface="Arial" panose="020B0604020202020204" pitchFamily="34" charset="0"/>
              </a:rPr>
              <a:t/>
            </a:r>
            <a:br>
              <a:rPr lang="de-DE" sz="1050" dirty="0">
                <a:solidFill>
                  <a:srgbClr val="1D1D1B"/>
                </a:solidFill>
                <a:latin typeface="Arial" panose="020B0604020202020204" pitchFamily="34" charset="0"/>
                <a:cs typeface="Arial" panose="020B0604020202020204" pitchFamily="34" charset="0"/>
              </a:rPr>
            </a:br>
            <a:r>
              <a:rPr lang="de-DE" sz="1050" dirty="0">
                <a:solidFill>
                  <a:srgbClr val="1D1D1B"/>
                </a:solidFill>
                <a:latin typeface="Arial" panose="020B0604020202020204" pitchFamily="34" charset="0"/>
                <a:cs typeface="Arial" panose="020B0604020202020204" pitchFamily="34" charset="0"/>
              </a:rPr>
              <a:t>-&gt; Tipp: die Maßstäbe für den Erfolg können auch weiterentwickelt werden</a:t>
            </a:r>
            <a:endParaRPr lang="de-DE" sz="1050" b="0" i="0" dirty="0">
              <a:solidFill>
                <a:srgbClr val="1D1D1B"/>
              </a:solidFill>
              <a:effectLst/>
              <a:latin typeface="Arial" panose="020B0604020202020204" pitchFamily="34" charset="0"/>
              <a:cs typeface="Arial" panose="020B0604020202020204" pitchFamily="34" charset="0"/>
            </a:endParaRPr>
          </a:p>
          <a:p>
            <a:pPr marL="228600" indent="-228600">
              <a:buClr>
                <a:srgbClr val="000000"/>
              </a:buClr>
              <a:buSzPts val="1100"/>
              <a:buAutoNum type="arabicPeriod"/>
            </a:pPr>
            <a:endParaRPr lang="de-DE" sz="1050" dirty="0">
              <a:solidFill>
                <a:srgbClr val="1D1D1B"/>
              </a:solidFill>
              <a:latin typeface="Arial" panose="020B0604020202020204" pitchFamily="34" charset="0"/>
              <a:ea typeface="Arial"/>
              <a:cs typeface="Arial" panose="020B0604020202020204" pitchFamily="34" charset="0"/>
              <a:sym typeface="Arial"/>
            </a:endParaRPr>
          </a:p>
          <a:p>
            <a:pPr marL="228600" indent="-228600">
              <a:buClr>
                <a:srgbClr val="000000"/>
              </a:buClr>
              <a:buSzPts val="1100"/>
              <a:buAutoNum type="arabicPeriod"/>
            </a:pPr>
            <a:r>
              <a:rPr lang="de-DE" sz="1050" b="1" dirty="0">
                <a:solidFill>
                  <a:srgbClr val="1D1D1B"/>
                </a:solidFill>
                <a:latin typeface="Arial" panose="020B0604020202020204" pitchFamily="34" charset="0"/>
                <a:ea typeface="Arial"/>
                <a:cs typeface="Arial" panose="020B0604020202020204" pitchFamily="34" charset="0"/>
                <a:sym typeface="Arial"/>
              </a:rPr>
              <a:t>Erstellung: </a:t>
            </a:r>
            <a:r>
              <a:rPr lang="de-DE" sz="1050" dirty="0">
                <a:solidFill>
                  <a:srgbClr val="000000"/>
                </a:solidFill>
                <a:latin typeface="Arial"/>
                <a:ea typeface="Arial"/>
                <a:cs typeface="Arial"/>
                <a:sym typeface="Arial"/>
              </a:rPr>
              <a:t>Beim Campaign Smoke Test soll dem Kunden das Produkt/ der Service mithilfe von Aufstellern, Flyern oder einem stationären Stand erklärt werden. Über beispielsweise einen QR-Code kann der Kunde sich dann für eine E-Mail Liste eintragen.</a:t>
            </a:r>
            <a:endParaRPr lang="de-DE" sz="1050" dirty="0">
              <a:solidFill>
                <a:schemeClr val="dk1"/>
              </a:solidFill>
              <a:latin typeface="Arial"/>
              <a:ea typeface="Arial"/>
              <a:cs typeface="Arial"/>
              <a:sym typeface="Arial"/>
            </a:endParaRPr>
          </a:p>
          <a:p>
            <a:pPr marL="228600" indent="-228600">
              <a:buClr>
                <a:srgbClr val="000000"/>
              </a:buClr>
              <a:buSzPts val="1100"/>
              <a:buAutoNum type="arabicPeriod"/>
            </a:pPr>
            <a:endParaRPr lang="de-DE" sz="1050" dirty="0">
              <a:solidFill>
                <a:schemeClr val="dk1"/>
              </a:solidFill>
              <a:latin typeface="Arial"/>
              <a:ea typeface="Arial"/>
              <a:cs typeface="Arial"/>
              <a:sym typeface="Arial"/>
            </a:endParaRPr>
          </a:p>
          <a:p>
            <a:pPr marL="228600" indent="-228600">
              <a:buClr>
                <a:srgbClr val="000000"/>
              </a:buClr>
              <a:buSzPts val="1100"/>
              <a:buAutoNum type="arabicPeriod"/>
            </a:pPr>
            <a:r>
              <a:rPr lang="de-DE" sz="1050" b="1" dirty="0">
                <a:solidFill>
                  <a:schemeClr val="dk1"/>
                </a:solidFill>
                <a:latin typeface="Arial"/>
                <a:ea typeface="Arial"/>
                <a:cs typeface="Arial"/>
                <a:sym typeface="Arial"/>
              </a:rPr>
              <a:t>Ausführung</a:t>
            </a:r>
            <a:r>
              <a:rPr lang="de-DE" sz="1050" dirty="0">
                <a:solidFill>
                  <a:schemeClr val="dk1"/>
                </a:solidFill>
                <a:latin typeface="Arial"/>
                <a:ea typeface="Arial"/>
                <a:cs typeface="Arial"/>
                <a:sym typeface="Arial"/>
              </a:rPr>
              <a:t>: Erstellte Aufsteller, Flyers oder stationärer Stand aufstellen/ verteilen.</a:t>
            </a:r>
          </a:p>
          <a:p>
            <a:pPr marL="228600" indent="-228600">
              <a:buClr>
                <a:srgbClr val="000000"/>
              </a:buClr>
              <a:buSzPts val="1100"/>
              <a:buAutoNum type="arabicPeriod"/>
            </a:pPr>
            <a:endParaRPr lang="de-DE" sz="1050" dirty="0">
              <a:solidFill>
                <a:schemeClr val="dk1"/>
              </a:solidFill>
              <a:latin typeface="Arial"/>
              <a:ea typeface="Arial"/>
              <a:cs typeface="Arial"/>
              <a:sym typeface="Arial"/>
            </a:endParaRPr>
          </a:p>
          <a:p>
            <a:pPr marL="228600" indent="-228600">
              <a:lnSpc>
                <a:spcPct val="115000"/>
              </a:lnSpc>
              <a:buClr>
                <a:srgbClr val="000000"/>
              </a:buClr>
              <a:buSzPts val="1100"/>
              <a:buFontTx/>
              <a:buAutoNum type="arabicPeriod"/>
            </a:pPr>
            <a:r>
              <a:rPr lang="de-DE" sz="1050" b="1" i="0" dirty="0">
                <a:solidFill>
                  <a:srgbClr val="1D1D1B"/>
                </a:solidFill>
                <a:effectLst/>
                <a:latin typeface="Arial" panose="020B0604020202020204" pitchFamily="34" charset="0"/>
                <a:cs typeface="Arial" panose="020B0604020202020204" pitchFamily="34" charset="0"/>
              </a:rPr>
              <a:t>Auswertung:</a:t>
            </a:r>
            <a:r>
              <a:rPr lang="de-DE" sz="1050" b="0" i="0" dirty="0">
                <a:solidFill>
                  <a:srgbClr val="1D1D1B"/>
                </a:solidFill>
                <a:effectLst/>
                <a:latin typeface="Arial" panose="020B0604020202020204" pitchFamily="34" charset="0"/>
                <a:cs typeface="Arial" panose="020B0604020202020204" pitchFamily="34" charset="0"/>
              </a:rPr>
              <a:t> </a:t>
            </a:r>
            <a:r>
              <a:rPr lang="de-DE" sz="1050" dirty="0">
                <a:latin typeface="Arial" panose="020B0604020202020204" pitchFamily="34" charset="0"/>
                <a:cs typeface="Arial" panose="020B0604020202020204" pitchFamily="34" charset="0"/>
              </a:rPr>
              <a:t>Messen Sie wie viele potentielle Nutzer sich in der E-Mail Liste eingetragen haben. Die Validierung findet über die Auswertung der Anmeldungen für die E-Mails statt.</a:t>
            </a:r>
            <a:r>
              <a:rPr lang="de-DE" sz="1050" b="0" i="0" dirty="0">
                <a:solidFill>
                  <a:srgbClr val="1D1D1B"/>
                </a:solidFill>
                <a:effectLst/>
                <a:latin typeface="Arial" panose="020B0604020202020204" pitchFamily="34" charset="0"/>
                <a:cs typeface="Arial" panose="020B0604020202020204" pitchFamily="34" charset="0"/>
              </a:rPr>
              <a:t> </a:t>
            </a:r>
            <a:r>
              <a:rPr lang="de-DE" sz="1050" dirty="0">
                <a:solidFill>
                  <a:srgbClr val="1D1D1B"/>
                </a:solidFill>
                <a:latin typeface="Arial" panose="020B0604020202020204" pitchFamily="34" charset="0"/>
                <a:cs typeface="Arial" panose="020B0604020202020204" pitchFamily="34" charset="0"/>
              </a:rPr>
              <a:t>Anhand d</a:t>
            </a:r>
            <a:r>
              <a:rPr lang="de-DE" sz="1050" b="0" i="0" dirty="0">
                <a:solidFill>
                  <a:srgbClr val="1D1D1B"/>
                </a:solidFill>
                <a:effectLst/>
                <a:latin typeface="Arial" panose="020B0604020202020204" pitchFamily="34" charset="0"/>
                <a:cs typeface="Arial" panose="020B0604020202020204" pitchFamily="34" charset="0"/>
              </a:rPr>
              <a:t>ieser größtenteils quantitativer Daten wird das Produkt verifiziert oder falsifiziert. Qualitative Daten, wie beispielsweise Fragen seitens der Kunden, runden den Markttest ab und liefern Klarheit bzgl. gewünschter Produktfeatures.</a:t>
            </a:r>
          </a:p>
          <a:p>
            <a:pPr marL="228600" indent="-228600">
              <a:lnSpc>
                <a:spcPct val="115000"/>
              </a:lnSpc>
              <a:buClr>
                <a:srgbClr val="000000"/>
              </a:buClr>
              <a:buSzPts val="1100"/>
              <a:buFontTx/>
              <a:buAutoNum type="arabicPeriod"/>
            </a:pPr>
            <a:endParaRPr lang="de-DE" sz="1050" dirty="0">
              <a:solidFill>
                <a:srgbClr val="1D1D1B"/>
              </a:solidFill>
              <a:latin typeface="Arial" panose="020B0604020202020204" pitchFamily="34" charset="0"/>
              <a:cs typeface="Arial" panose="020B0604020202020204" pitchFamily="34" charset="0"/>
            </a:endParaRPr>
          </a:p>
          <a:p>
            <a:pPr marL="228600" indent="-228600">
              <a:lnSpc>
                <a:spcPct val="115000"/>
              </a:lnSpc>
              <a:buClr>
                <a:srgbClr val="000000"/>
              </a:buClr>
              <a:buSzPts val="1100"/>
              <a:buFontTx/>
              <a:buAutoNum type="arabicPeriod"/>
            </a:pPr>
            <a:r>
              <a:rPr lang="de-DE" sz="1050" b="1" dirty="0">
                <a:latin typeface="Arial" panose="020B0604020202020204" pitchFamily="34" charset="0"/>
                <a:cs typeface="Arial" panose="020B0604020202020204" pitchFamily="34" charset="0"/>
              </a:rPr>
              <a:t>Weiterführung: </a:t>
            </a:r>
            <a:r>
              <a:rPr lang="de-DE" sz="1050" dirty="0">
                <a:latin typeface="Arial" panose="020B0604020202020204" pitchFamily="34" charset="0"/>
                <a:cs typeface="Arial" panose="020B0604020202020204" pitchFamily="34" charset="0"/>
              </a:rPr>
              <a:t>War der Test erfolgreich werden weitere Test durchgeführt. War er nicht erfolgreich sind Korrekturen (Flyer, Produktinformationen, Angebote, Produkt etc.) durchzuführen und der Test wird wieder durchgeführt.</a:t>
            </a:r>
            <a:r>
              <a:rPr lang="de-DE" sz="1050" dirty="0">
                <a:solidFill>
                  <a:schemeClr val="dk1"/>
                </a:solidFill>
                <a:latin typeface="Arial"/>
                <a:ea typeface="Arial"/>
                <a:cs typeface="Arial"/>
                <a:sym typeface="Arial"/>
              </a:rPr>
              <a:t> </a:t>
            </a:r>
            <a:endParaRPr lang="de-DE" sz="1050" dirty="0">
              <a:solidFill>
                <a:srgbClr val="000000"/>
              </a:solidFill>
              <a:latin typeface="Arial"/>
              <a:ea typeface="Arial"/>
              <a:cs typeface="Arial"/>
              <a:sym typeface="Arial"/>
            </a:endParaRPr>
          </a:p>
        </p:txBody>
      </p:sp>
      <p:sp>
        <p:nvSpPr>
          <p:cNvPr id="29" name="Textfeld 28">
            <a:extLst>
              <a:ext uri="{FF2B5EF4-FFF2-40B4-BE49-F238E27FC236}">
                <a16:creationId xmlns:a16="http://schemas.microsoft.com/office/drawing/2014/main" id="{9F62FFF9-53A0-4143-9576-923C91FEDA33}"/>
              </a:ext>
            </a:extLst>
          </p:cNvPr>
          <p:cNvSpPr txBox="1"/>
          <p:nvPr/>
        </p:nvSpPr>
        <p:spPr>
          <a:xfrm>
            <a:off x="8985890" y="1975271"/>
            <a:ext cx="2526082" cy="577081"/>
          </a:xfrm>
          <a:prstGeom prst="rect">
            <a:avLst/>
          </a:prstGeom>
          <a:noFill/>
        </p:spPr>
        <p:txBody>
          <a:bodyPr wrap="square" rtlCol="0">
            <a:spAutoFit/>
          </a:bodyPr>
          <a:lstStyle/>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Flyer sind handlich, preiswert, schnell umsetzbar, informativ, vielseitig einsetzbar, etc.</a:t>
            </a:r>
          </a:p>
        </p:txBody>
      </p:sp>
      <p:sp>
        <p:nvSpPr>
          <p:cNvPr id="34" name="Textfeld 33">
            <a:extLst>
              <a:ext uri="{FF2B5EF4-FFF2-40B4-BE49-F238E27FC236}">
                <a16:creationId xmlns:a16="http://schemas.microsoft.com/office/drawing/2014/main" id="{828B186E-ABB8-417A-8E54-A5561AF72182}"/>
              </a:ext>
            </a:extLst>
          </p:cNvPr>
          <p:cNvSpPr txBox="1"/>
          <p:nvPr/>
        </p:nvSpPr>
        <p:spPr>
          <a:xfrm>
            <a:off x="8972619" y="4061569"/>
            <a:ext cx="2439753" cy="430887"/>
          </a:xfrm>
          <a:prstGeom prst="rect">
            <a:avLst/>
          </a:prstGeom>
          <a:noFill/>
        </p:spPr>
        <p:txBody>
          <a:bodyPr wrap="square" rtlCol="0">
            <a:spAutoFit/>
          </a:bodyPr>
          <a:lstStyle/>
          <a:p>
            <a:pPr marL="171450" indent="-171450">
              <a:buFont typeface="Arial" panose="020B0604020202020204" pitchFamily="34" charset="0"/>
              <a:buChar char="•"/>
            </a:pPr>
            <a:r>
              <a:rPr lang="de-DE" sz="1050" dirty="0">
                <a:latin typeface="Arial" panose="020B0604020202020204" pitchFamily="34" charset="0"/>
                <a:cs typeface="Arial" panose="020B0604020202020204" pitchFamily="34" charset="0"/>
              </a:rPr>
              <a:t>Flyer sind zeitlich begrenzt und relativ unflexibel </a:t>
            </a:r>
          </a:p>
        </p:txBody>
      </p:sp>
    </p:spTree>
    <p:extLst>
      <p:ext uri="{BB962C8B-B14F-4D97-AF65-F5344CB8AC3E}">
        <p14:creationId xmlns:p14="http://schemas.microsoft.com/office/powerpoint/2010/main" val="10734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871110"/>
            <a:chOff x="52518" y="-48831"/>
            <a:chExt cx="12224071" cy="687111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7243536" cy="769441"/>
              </a:xfrm>
              <a:prstGeom prst="rect">
                <a:avLst/>
              </a:prstGeom>
              <a:noFill/>
            </p:spPr>
            <p:txBody>
              <a:bodyPr wrap="square" rtlCol="0">
                <a:spAutoFit/>
              </a:bodyPr>
              <a:lstStyle/>
              <a:p>
                <a:r>
                  <a:rPr lang="de-DE" sz="4400" b="1" dirty="0">
                    <a:solidFill>
                      <a:srgbClr val="5CB600"/>
                    </a:solidFill>
                    <a:latin typeface="Raleway"/>
                  </a:rPr>
                  <a:t>Landing Page 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352554" cy="446276"/>
            </a:xfrm>
            <a:prstGeom prst="rect">
              <a:avLst/>
            </a:prstGeom>
            <a:noFill/>
          </p:spPr>
          <p:txBody>
            <a:bodyPr wrap="square" rtlCol="0">
              <a:spAutoFit/>
            </a:bodyPr>
            <a:lstStyle/>
            <a:p>
              <a:r>
                <a:rPr lang="de-DE" sz="1150" dirty="0">
                  <a:latin typeface="Arial" panose="020B0604020202020204" pitchFamily="34" charset="0"/>
                  <a:cs typeface="Arial" panose="020B0604020202020204" pitchFamily="34" charset="0"/>
                </a:rPr>
                <a:t>Quellen: </a:t>
              </a:r>
              <a:r>
                <a:rPr lang="en-US" sz="1150" b="0" i="0" dirty="0">
                  <a:effectLst/>
                  <a:latin typeface="Arial" panose="020B0604020202020204" pitchFamily="34" charset="0"/>
                  <a:cs typeface="Arial" panose="020B0604020202020204" pitchFamily="34" charset="0"/>
                </a:rPr>
                <a:t>Herzberger/Jenny (2017) Growth Hacking; </a:t>
              </a:r>
              <a:r>
                <a:rPr lang="en-US" sz="1150" b="0" i="0" dirty="0">
                  <a:effectLst/>
                  <a:latin typeface="Arial" panose="020B0604020202020204" pitchFamily="34" charset="0"/>
                  <a:cs typeface="Arial" panose="020B0604020202020204" pitchFamily="34" charset="0"/>
                  <a:hlinkClick r:id="rId7"/>
                </a:rPr>
                <a:t>https://10xstudio.co/smoke-testing/</a:t>
              </a:r>
              <a:r>
                <a:rPr lang="en-US" sz="1150" b="0" i="0" dirty="0">
                  <a:effectLst/>
                  <a:latin typeface="Arial" panose="020B0604020202020204" pitchFamily="34" charset="0"/>
                  <a:cs typeface="Arial" panose="020B0604020202020204" pitchFamily="34" charset="0"/>
                </a:rPr>
                <a:t>; </a:t>
              </a:r>
              <a:r>
                <a:rPr lang="en-US" sz="1150" b="0" i="0" dirty="0">
                  <a:effectLst/>
                  <a:latin typeface="Arial" panose="020B0604020202020204" pitchFamily="34" charset="0"/>
                  <a:cs typeface="Arial" panose="020B0604020202020204" pitchFamily="34" charset="0"/>
                  <a:hlinkClick r:id="rId8"/>
                </a:rPr>
                <a:t>https://t3n.de/news/produktideen-testen-7-fehler-1289091/</a:t>
              </a:r>
              <a:r>
                <a:rPr lang="en-US" sz="1150" b="0" i="0" dirty="0">
                  <a:effectLst/>
                  <a:latin typeface="Arial" panose="020B0604020202020204" pitchFamily="34" charset="0"/>
                  <a:cs typeface="Arial" panose="020B0604020202020204" pitchFamily="34" charset="0"/>
                </a:rPr>
                <a:t>; </a:t>
              </a:r>
              <a:r>
                <a:rPr lang="en-US" sz="1150" b="0" i="0" dirty="0">
                  <a:effectLst/>
                  <a:latin typeface="Arial" panose="020B0604020202020204" pitchFamily="34" charset="0"/>
                  <a:cs typeface="Arial" panose="020B0604020202020204" pitchFamily="34" charset="0"/>
                  <a:hlinkClick r:id="rId9"/>
                </a:rPr>
                <a:t>https://www.tretter-systems.de/blog/landingpage-eigenschaften-vorteile-beispiele</a:t>
              </a:r>
              <a:r>
                <a:rPr lang="en-US" sz="1150" b="0" i="0" dirty="0">
                  <a:effectLst/>
                  <a:latin typeface="Arial" panose="020B0604020202020204" pitchFamily="34" charset="0"/>
                  <a:cs typeface="Arial" panose="020B0604020202020204" pitchFamily="34" charset="0"/>
                </a:rPr>
                <a:t> </a:t>
              </a:r>
              <a:endParaRPr lang="de-DE" sz="1200" dirty="0"/>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7" name="Textfeld 26">
            <a:extLst>
              <a:ext uri="{FF2B5EF4-FFF2-40B4-BE49-F238E27FC236}">
                <a16:creationId xmlns:a16="http://schemas.microsoft.com/office/drawing/2014/main" id="{0AC9CC55-5E88-4D81-8F99-8B72417AC416}"/>
              </a:ext>
            </a:extLst>
          </p:cNvPr>
          <p:cNvSpPr txBox="1"/>
          <p:nvPr/>
        </p:nvSpPr>
        <p:spPr>
          <a:xfrm>
            <a:off x="-41380" y="1986716"/>
            <a:ext cx="3079745" cy="2569934"/>
          </a:xfrm>
          <a:prstGeom prst="rect">
            <a:avLst/>
          </a:prstGeom>
          <a:noFill/>
        </p:spPr>
        <p:txBody>
          <a:bodyPr wrap="square" rtlCol="0">
            <a:spAutoFit/>
          </a:bodyPr>
          <a:lstStyle/>
          <a:p>
            <a:pPr marL="383112" indent="-171450">
              <a:buClr>
                <a:srgbClr val="000000"/>
              </a:buClr>
              <a:buSzPts val="1100"/>
              <a:buFont typeface="Arial" panose="020B0604020202020204" pitchFamily="34" charset="0"/>
              <a:buChar char="•"/>
            </a:pPr>
            <a:r>
              <a:rPr lang="de-DE" sz="1150" dirty="0">
                <a:solidFill>
                  <a:srgbClr val="000000"/>
                </a:solidFill>
                <a:latin typeface="Arial"/>
                <a:ea typeface="Arial"/>
                <a:cs typeface="Arial"/>
                <a:sym typeface="Arial"/>
              </a:rPr>
              <a:t>Methode, um die erste Idee zu validieren</a:t>
            </a:r>
          </a:p>
          <a:p>
            <a:pPr marL="609585" indent="-397923">
              <a:buClr>
                <a:srgbClr val="000000"/>
              </a:buClr>
              <a:buSzPts val="1100"/>
              <a:buFont typeface="Arial" panose="020B0604020202020204" pitchFamily="34" charset="0"/>
              <a:buChar char="•"/>
            </a:pPr>
            <a:endParaRPr lang="de-DE" sz="1150" dirty="0">
              <a:solidFill>
                <a:srgbClr val="000000"/>
              </a:solidFill>
              <a:latin typeface="Arial"/>
              <a:ea typeface="Arial"/>
              <a:cs typeface="Arial"/>
              <a:sym typeface="Arial"/>
            </a:endParaRPr>
          </a:p>
          <a:p>
            <a:pPr marL="383112" indent="-171450">
              <a:buClr>
                <a:srgbClr val="000000"/>
              </a:buClr>
              <a:buSzPts val="1100"/>
              <a:buFont typeface="Arial" panose="020B0604020202020204" pitchFamily="34" charset="0"/>
              <a:buChar char="•"/>
            </a:pPr>
            <a:r>
              <a:rPr lang="de-DE" sz="1150" dirty="0">
                <a:solidFill>
                  <a:srgbClr val="000000"/>
                </a:solidFill>
                <a:latin typeface="Arial"/>
                <a:ea typeface="Arial"/>
                <a:cs typeface="Arial"/>
                <a:sym typeface="Arial"/>
              </a:rPr>
              <a:t>Schnell und günstig herausfinden, ob der Kunde an dem Produkt/Lösung interessiert ist</a:t>
            </a:r>
          </a:p>
          <a:p>
            <a:pPr marL="211662">
              <a:buClr>
                <a:srgbClr val="000000"/>
              </a:buClr>
              <a:buSzPts val="1100"/>
            </a:pPr>
            <a:endParaRPr lang="de-DE" sz="115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150" dirty="0">
                <a:solidFill>
                  <a:srgbClr val="202122"/>
                </a:solidFill>
                <a:latin typeface="Arial" panose="020B0604020202020204" pitchFamily="34" charset="0"/>
                <a:ea typeface="Arial"/>
                <a:cs typeface="Arial"/>
                <a:sym typeface="Arial"/>
              </a:rPr>
              <a:t>Wird nach der abgeschlossenen Einrichtungs- und Programmierarbeit durchgeführt und vor der Markteinführung</a:t>
            </a:r>
          </a:p>
          <a:p>
            <a:pPr marL="383112" indent="-171450">
              <a:buClr>
                <a:srgbClr val="000000"/>
              </a:buClr>
              <a:buSzPts val="1100"/>
              <a:buFont typeface="Arial" panose="020B0604020202020204" pitchFamily="34" charset="0"/>
              <a:buChar char="•"/>
            </a:pPr>
            <a:endParaRPr lang="de-DE" sz="1150" dirty="0">
              <a:solidFill>
                <a:srgbClr val="202122"/>
              </a:solidFill>
              <a:latin typeface="Arial" panose="020B0604020202020204" pitchFamily="34" charset="0"/>
              <a:ea typeface="Arial"/>
              <a:cs typeface="Arial"/>
              <a:sym typeface="Arial"/>
            </a:endParaRPr>
          </a:p>
          <a:p>
            <a:pPr marL="383112" indent="-171450">
              <a:buClr>
                <a:srgbClr val="000000"/>
              </a:buClr>
              <a:buSzPts val="1100"/>
              <a:buFont typeface="Arial" panose="020B0604020202020204" pitchFamily="34" charset="0"/>
              <a:buChar char="•"/>
            </a:pPr>
            <a:r>
              <a:rPr lang="de-DE" sz="1150" dirty="0">
                <a:solidFill>
                  <a:srgbClr val="202122"/>
                </a:solidFill>
                <a:latin typeface="Arial" panose="020B0604020202020204" pitchFamily="34" charset="0"/>
                <a:ea typeface="Arial"/>
                <a:cs typeface="Arial"/>
                <a:sym typeface="Arial"/>
              </a:rPr>
              <a:t>Frühzeitige Identifikation und Validierung der </a:t>
            </a:r>
            <a:r>
              <a:rPr lang="de-DE" sz="1150" dirty="0" smtClean="0">
                <a:solidFill>
                  <a:srgbClr val="202122"/>
                </a:solidFill>
                <a:latin typeface="Arial" panose="020B0604020202020204" pitchFamily="34" charset="0"/>
                <a:ea typeface="Arial"/>
                <a:cs typeface="Arial"/>
                <a:sym typeface="Arial"/>
              </a:rPr>
              <a:t>Zielgruppe</a:t>
            </a:r>
            <a:endParaRPr lang="de-DE" sz="1150" dirty="0">
              <a:solidFill>
                <a:srgbClr val="202122"/>
              </a:solidFill>
              <a:latin typeface="Arial" panose="020B0604020202020204" pitchFamily="34" charset="0"/>
              <a:ea typeface="Arial"/>
              <a:cs typeface="Arial"/>
              <a:sym typeface="Arial"/>
            </a:endParaRPr>
          </a:p>
        </p:txBody>
      </p:sp>
      <p:sp>
        <p:nvSpPr>
          <p:cNvPr id="29" name="Textfeld 28">
            <a:extLst>
              <a:ext uri="{FF2B5EF4-FFF2-40B4-BE49-F238E27FC236}">
                <a16:creationId xmlns:a16="http://schemas.microsoft.com/office/drawing/2014/main" id="{1EEB8491-A5DD-4DD1-824B-16B3694F6D6F}"/>
              </a:ext>
            </a:extLst>
          </p:cNvPr>
          <p:cNvSpPr txBox="1"/>
          <p:nvPr/>
        </p:nvSpPr>
        <p:spPr>
          <a:xfrm>
            <a:off x="9047343" y="1996575"/>
            <a:ext cx="2526082" cy="1862048"/>
          </a:xfrm>
          <a:prstGeom prst="rect">
            <a:avLst/>
          </a:prstGeom>
          <a:noFill/>
        </p:spPr>
        <p:txBody>
          <a:bodyPr wrap="square" rtlCol="0">
            <a:spAutoFit/>
          </a:bodyPr>
          <a:lstStyle/>
          <a:p>
            <a:pPr marL="171450" indent="-171450">
              <a:buFont typeface="Arial" panose="020B0604020202020204" pitchFamily="34" charset="0"/>
              <a:buChar char="•"/>
            </a:pPr>
            <a:r>
              <a:rPr lang="de-DE" sz="1150" dirty="0">
                <a:solidFill>
                  <a:srgbClr val="000000"/>
                </a:solidFill>
                <a:latin typeface="Arial" panose="020B0604020202020204" pitchFamily="34" charset="0"/>
                <a:cs typeface="Arial" panose="020B0604020202020204" pitchFamily="34" charset="0"/>
              </a:rPr>
              <a:t>P</a:t>
            </a:r>
            <a:r>
              <a:rPr lang="de-DE" sz="1150" b="0" i="0" dirty="0">
                <a:solidFill>
                  <a:srgbClr val="000000"/>
                </a:solidFill>
                <a:effectLst/>
                <a:latin typeface="Arial" panose="020B0604020202020204" pitchFamily="34" charset="0"/>
                <a:cs typeface="Arial" panose="020B0604020202020204" pitchFamily="34" charset="0"/>
              </a:rPr>
              <a:t>otenziellen Käufer werden in ihren Reaktionen nicht durch eine Testsituation beeinflusst</a:t>
            </a:r>
          </a:p>
          <a:p>
            <a:pPr marL="171450" indent="-171450">
              <a:buFont typeface="Arial" panose="020B0604020202020204" pitchFamily="34" charset="0"/>
              <a:buChar char="•"/>
            </a:pPr>
            <a:endParaRPr lang="de-DE" sz="115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150" dirty="0">
                <a:solidFill>
                  <a:srgbClr val="000000"/>
                </a:solidFill>
                <a:latin typeface="Arial" panose="020B0604020202020204" pitchFamily="34" charset="0"/>
                <a:cs typeface="Arial" panose="020B0604020202020204" pitchFamily="34" charset="0"/>
              </a:rPr>
              <a:t>Produkt muss vorher noch nicht entwickelt worden sein</a:t>
            </a:r>
          </a:p>
          <a:p>
            <a:pPr marL="171450" indent="-171450">
              <a:buFont typeface="Arial" panose="020B0604020202020204" pitchFamily="34" charset="0"/>
              <a:buChar char="•"/>
            </a:pPr>
            <a:endParaRPr lang="de-DE" sz="115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150" dirty="0">
                <a:solidFill>
                  <a:srgbClr val="000000"/>
                </a:solidFill>
                <a:latin typeface="Arial" panose="020B0604020202020204" pitchFamily="34" charset="0"/>
                <a:cs typeface="Arial" panose="020B0604020202020204" pitchFamily="34" charset="0"/>
              </a:rPr>
              <a:t>Landing Page ist ein flexibles, stetig anpassbares und effizientes Instrument</a:t>
            </a:r>
            <a:endParaRPr lang="de-DE" sz="1150" dirty="0">
              <a:latin typeface="Arial" panose="020B0604020202020204" pitchFamily="34" charset="0"/>
              <a:cs typeface="Arial" panose="020B0604020202020204" pitchFamily="34" charset="0"/>
            </a:endParaRPr>
          </a:p>
        </p:txBody>
      </p:sp>
      <p:sp>
        <p:nvSpPr>
          <p:cNvPr id="34" name="Textfeld 33">
            <a:extLst>
              <a:ext uri="{FF2B5EF4-FFF2-40B4-BE49-F238E27FC236}">
                <a16:creationId xmlns:a16="http://schemas.microsoft.com/office/drawing/2014/main" id="{102E42ED-79B8-4AB8-A3AD-0944121E93B3}"/>
              </a:ext>
            </a:extLst>
          </p:cNvPr>
          <p:cNvSpPr txBox="1"/>
          <p:nvPr/>
        </p:nvSpPr>
        <p:spPr>
          <a:xfrm>
            <a:off x="3440967" y="1987068"/>
            <a:ext cx="5293913" cy="3808735"/>
          </a:xfrm>
          <a:prstGeom prst="rect">
            <a:avLst/>
          </a:prstGeom>
          <a:noFill/>
        </p:spPr>
        <p:txBody>
          <a:bodyPr wrap="square" rtlCol="0">
            <a:spAutoFit/>
          </a:bodyPr>
          <a:lstStyle/>
          <a:p>
            <a:pPr marL="228600" indent="-228600">
              <a:buClr>
                <a:schemeClr val="dk1"/>
              </a:buClr>
              <a:buSzPts val="1100"/>
              <a:buAutoNum type="arabicPeriod"/>
            </a:pPr>
            <a:r>
              <a:rPr lang="de-DE" sz="1150" b="1" dirty="0">
                <a:latin typeface="Arial" panose="020B0604020202020204" pitchFamily="34" charset="0"/>
                <a:cs typeface="Arial" panose="020B0604020202020204" pitchFamily="34" charset="0"/>
              </a:rPr>
              <a:t>Entwicklung des Test-Szenarios: </a:t>
            </a:r>
            <a:r>
              <a:rPr lang="de-DE" sz="1150" dirty="0">
                <a:latin typeface="Arial" panose="020B0604020202020204" pitchFamily="34" charset="0"/>
                <a:cs typeface="Arial" panose="020B0604020202020204" pitchFamily="34" charset="0"/>
              </a:rPr>
              <a:t>Definieren Sie Ihr Alleinstellungsmerkmal, mit allen Merkmalen und Spezifikationen die das Produkt für den Kunden attraktiv machen. Außerdem sind die Bedingungen zu definieren, bspw. </a:t>
            </a:r>
            <a:r>
              <a:rPr lang="de-DE" sz="1150" b="0" i="0" dirty="0">
                <a:solidFill>
                  <a:srgbClr val="1D1D1B"/>
                </a:solidFill>
                <a:effectLst/>
                <a:latin typeface="Arial" panose="020B0604020202020204" pitchFamily="34" charset="0"/>
                <a:cs typeface="Arial" panose="020B0604020202020204" pitchFamily="34" charset="0"/>
              </a:rPr>
              <a:t>zu erreichenden Ziele, die zu testenden Elemente, Kernnachricht, Erfolg und die Definition der Zielgruppe</a:t>
            </a:r>
          </a:p>
          <a:p>
            <a:pPr marL="228600" indent="-228600">
              <a:buClr>
                <a:schemeClr val="dk1"/>
              </a:buClr>
              <a:buSzPts val="1100"/>
              <a:buAutoNum type="arabicPeriod"/>
            </a:pPr>
            <a:endParaRPr lang="de-DE" sz="1150" dirty="0">
              <a:latin typeface="Arial" panose="020B0604020202020204" pitchFamily="34" charset="0"/>
              <a:cs typeface="Arial" panose="020B0604020202020204" pitchFamily="34" charset="0"/>
            </a:endParaRPr>
          </a:p>
          <a:p>
            <a:pPr marL="228600" indent="-228600">
              <a:buClr>
                <a:schemeClr val="dk1"/>
              </a:buClr>
              <a:buSzPts val="1100"/>
              <a:buAutoNum type="arabicPeriod"/>
            </a:pPr>
            <a:r>
              <a:rPr lang="de-DE" sz="1150" b="1" dirty="0">
                <a:latin typeface="Arial" panose="020B0604020202020204" pitchFamily="34" charset="0"/>
                <a:cs typeface="Arial" panose="020B0604020202020204" pitchFamily="34" charset="0"/>
              </a:rPr>
              <a:t>Erstellung:</a:t>
            </a:r>
            <a:r>
              <a:rPr lang="de-DE" sz="1150" dirty="0">
                <a:latin typeface="Arial" panose="020B0604020202020204" pitchFamily="34" charset="0"/>
                <a:cs typeface="Arial" panose="020B0604020202020204" pitchFamily="34" charset="0"/>
              </a:rPr>
              <a:t> Erstellen Sie eine Website die Ihre Idee erklärt und verkauft, als ob sie bereits existieren würde. Das heißt, sie muss vollständig mit Bildern, Produktspezifikationen und einer Call </a:t>
            </a:r>
            <a:r>
              <a:rPr lang="de-DE" sz="1150" dirty="0" err="1">
                <a:latin typeface="Arial" panose="020B0604020202020204" pitchFamily="34" charset="0"/>
                <a:cs typeface="Arial" panose="020B0604020202020204" pitchFamily="34" charset="0"/>
              </a:rPr>
              <a:t>to</a:t>
            </a:r>
            <a:r>
              <a:rPr lang="de-DE" sz="1150" dirty="0">
                <a:latin typeface="Arial" panose="020B0604020202020204" pitchFamily="34" charset="0"/>
                <a:cs typeface="Arial" panose="020B0604020202020204" pitchFamily="34" charset="0"/>
              </a:rPr>
              <a:t> Action (Handlungsaufforderung) wie z.B. einem „</a:t>
            </a:r>
            <a:r>
              <a:rPr lang="de-DE" sz="1150" dirty="0" err="1">
                <a:latin typeface="Arial" panose="020B0604020202020204" pitchFamily="34" charset="0"/>
                <a:cs typeface="Arial" panose="020B0604020202020204" pitchFamily="34" charset="0"/>
              </a:rPr>
              <a:t>Subscribe</a:t>
            </a:r>
            <a:r>
              <a:rPr lang="de-DE" sz="1150" dirty="0">
                <a:latin typeface="Arial" panose="020B0604020202020204" pitchFamily="34" charset="0"/>
                <a:cs typeface="Arial" panose="020B0604020202020204" pitchFamily="34" charset="0"/>
              </a:rPr>
              <a:t>“-Button ausgestattet sein. Die Seite enthält alle wichtigen Informationen zu dem Produkt/Dienstleistung. </a:t>
            </a:r>
            <a:br>
              <a:rPr lang="de-DE" sz="1150" dirty="0">
                <a:latin typeface="Arial" panose="020B0604020202020204" pitchFamily="34" charset="0"/>
                <a:cs typeface="Arial" panose="020B0604020202020204" pitchFamily="34" charset="0"/>
              </a:rPr>
            </a:br>
            <a:r>
              <a:rPr lang="de-DE" sz="1150" dirty="0">
                <a:latin typeface="Arial" panose="020B0604020202020204" pitchFamily="34" charset="0"/>
                <a:cs typeface="Arial" panose="020B0604020202020204" pitchFamily="34" charset="0"/>
              </a:rPr>
              <a:t/>
            </a:r>
            <a:br>
              <a:rPr lang="de-DE" sz="1150" dirty="0">
                <a:latin typeface="Arial" panose="020B0604020202020204" pitchFamily="34" charset="0"/>
                <a:cs typeface="Arial" panose="020B0604020202020204" pitchFamily="34" charset="0"/>
              </a:rPr>
            </a:br>
            <a:r>
              <a:rPr lang="de-DE" sz="1150" dirty="0">
                <a:latin typeface="Arial" panose="020B0604020202020204" pitchFamily="34" charset="0"/>
                <a:cs typeface="Arial" panose="020B0604020202020204" pitchFamily="34" charset="0"/>
              </a:rPr>
              <a:t>-&gt; Ziel der Landing Page ist es, den Besucher zu einer </a:t>
            </a:r>
            <a:r>
              <a:rPr lang="de-DE" sz="1150" dirty="0" err="1">
                <a:latin typeface="Arial" panose="020B0604020202020204" pitchFamily="34" charset="0"/>
                <a:cs typeface="Arial" panose="020B0604020202020204" pitchFamily="34" charset="0"/>
              </a:rPr>
              <a:t>Conversion</a:t>
            </a:r>
            <a:r>
              <a:rPr lang="de-DE" sz="1150" dirty="0">
                <a:latin typeface="Arial" panose="020B0604020202020204" pitchFamily="34" charset="0"/>
                <a:cs typeface="Arial" panose="020B0604020202020204" pitchFamily="34" charset="0"/>
              </a:rPr>
              <a:t> (Aktion) oder einem Lead zu bringen.</a:t>
            </a:r>
            <a:br>
              <a:rPr lang="de-DE" sz="1150" dirty="0">
                <a:latin typeface="Arial" panose="020B0604020202020204" pitchFamily="34" charset="0"/>
                <a:cs typeface="Arial" panose="020B0604020202020204" pitchFamily="34" charset="0"/>
              </a:rPr>
            </a:br>
            <a:r>
              <a:rPr lang="de-DE" sz="1150" dirty="0">
                <a:latin typeface="Arial" panose="020B0604020202020204" pitchFamily="34" charset="0"/>
                <a:cs typeface="Arial" panose="020B0604020202020204" pitchFamily="34" charset="0"/>
              </a:rPr>
              <a:t>-&gt; Beachte: DSGVO beachten und Impressum angeben</a:t>
            </a:r>
            <a:br>
              <a:rPr lang="de-DE" sz="1150" dirty="0">
                <a:latin typeface="Arial" panose="020B0604020202020204" pitchFamily="34" charset="0"/>
                <a:cs typeface="Arial" panose="020B0604020202020204" pitchFamily="34" charset="0"/>
              </a:rPr>
            </a:br>
            <a:r>
              <a:rPr lang="de-DE" sz="1150" dirty="0">
                <a:latin typeface="Arial" panose="020B0604020202020204" pitchFamily="34" charset="0"/>
                <a:cs typeface="Arial" panose="020B0604020202020204" pitchFamily="34" charset="0"/>
              </a:rPr>
              <a:t>-&gt; Webseiten zur Erstellung Landing Page: WIX und </a:t>
            </a:r>
            <a:r>
              <a:rPr lang="de-DE" sz="1150" dirty="0" err="1">
                <a:latin typeface="Arial" panose="020B0604020202020204" pitchFamily="34" charset="0"/>
                <a:cs typeface="Arial" panose="020B0604020202020204" pitchFamily="34" charset="0"/>
              </a:rPr>
              <a:t>Squarespace</a:t>
            </a:r>
            <a:r>
              <a:rPr lang="de-DE" sz="1150" dirty="0">
                <a:latin typeface="Arial" panose="020B0604020202020204" pitchFamily="34" charset="0"/>
                <a:cs typeface="Arial" panose="020B0604020202020204" pitchFamily="34" charset="0"/>
              </a:rPr>
              <a:t> </a:t>
            </a:r>
          </a:p>
          <a:p>
            <a:pPr marL="228600" indent="-228600">
              <a:buClr>
                <a:schemeClr val="dk1"/>
              </a:buClr>
              <a:buSzPts val="1100"/>
              <a:buAutoNum type="arabicPeriod"/>
            </a:pPr>
            <a:endParaRPr lang="de-DE" sz="1150" dirty="0">
              <a:latin typeface="Arial" panose="020B0604020202020204" pitchFamily="34" charset="0"/>
              <a:cs typeface="Arial" panose="020B0604020202020204" pitchFamily="34" charset="0"/>
            </a:endParaRPr>
          </a:p>
          <a:p>
            <a:pPr marL="228600" indent="-228600">
              <a:buClr>
                <a:schemeClr val="dk1"/>
              </a:buClr>
              <a:buSzPts val="1100"/>
              <a:buAutoNum type="arabicPeriod"/>
            </a:pPr>
            <a:r>
              <a:rPr lang="de-DE" sz="1150" b="1" dirty="0">
                <a:latin typeface="Arial" panose="020B0604020202020204" pitchFamily="34" charset="0"/>
                <a:cs typeface="Arial" panose="020B0604020202020204" pitchFamily="34" charset="0"/>
              </a:rPr>
              <a:t>Ausführung: </a:t>
            </a:r>
            <a:r>
              <a:rPr lang="de-DE" sz="1150" dirty="0">
                <a:latin typeface="Arial" panose="020B0604020202020204" pitchFamily="34" charset="0"/>
                <a:cs typeface="Arial" panose="020B0604020202020204" pitchFamily="34" charset="0"/>
              </a:rPr>
              <a:t>Richten Sie eine digitale Marketingkampagne ein, um potenzielle Kunden anzuziehen und Besucher auf Ihre Website zu lenken (z.B. Google-Werbung). Kommunizieren Sie ihr Nutzenversprechen!</a:t>
            </a:r>
          </a:p>
        </p:txBody>
      </p:sp>
    </p:spTree>
    <p:extLst>
      <p:ext uri="{BB962C8B-B14F-4D97-AF65-F5344CB8AC3E}">
        <p14:creationId xmlns:p14="http://schemas.microsoft.com/office/powerpoint/2010/main" val="382257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a:extLst>
              <a:ext uri="{FF2B5EF4-FFF2-40B4-BE49-F238E27FC236}">
                <a16:creationId xmlns:a16="http://schemas.microsoft.com/office/drawing/2014/main" id="{A3D514A3-971B-4485-96A1-35DE9A8D0563}"/>
              </a:ext>
            </a:extLst>
          </p:cNvPr>
          <p:cNvGrpSpPr/>
          <p:nvPr/>
        </p:nvGrpSpPr>
        <p:grpSpPr>
          <a:xfrm>
            <a:off x="52518" y="-48831"/>
            <a:ext cx="12224071" cy="6871110"/>
            <a:chOff x="52518" y="-48831"/>
            <a:chExt cx="12224071" cy="687111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4" y="277499"/>
                <a:ext cx="7383495" cy="769441"/>
              </a:xfrm>
              <a:prstGeom prst="rect">
                <a:avLst/>
              </a:prstGeom>
              <a:noFill/>
            </p:spPr>
            <p:txBody>
              <a:bodyPr wrap="square" rtlCol="0">
                <a:spAutoFit/>
              </a:bodyPr>
              <a:lstStyle/>
              <a:p>
                <a:r>
                  <a:rPr lang="de-DE" sz="4400" b="1" dirty="0">
                    <a:solidFill>
                      <a:srgbClr val="5CB600"/>
                    </a:solidFill>
                    <a:latin typeface="Raleway"/>
                  </a:rPr>
                  <a:t>Landing Page Smoke Test</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46320" y="1883674"/>
                  <a:ext cx="3186044"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11969" cy="4237349"/>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295208" y="1883674"/>
                  <a:ext cx="5651114" cy="42344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3962400"/>
                  <a:ext cx="3186044" cy="2159537"/>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70049" y="4521819"/>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6" name="Textfeld 5">
              <a:extLst>
                <a:ext uri="{FF2B5EF4-FFF2-40B4-BE49-F238E27FC236}">
                  <a16:creationId xmlns:a16="http://schemas.microsoft.com/office/drawing/2014/main" id="{6DC8EB1A-8FBE-4E72-BA5F-51744FB7C753}"/>
                </a:ext>
              </a:extLst>
            </p:cNvPr>
            <p:cNvSpPr txBox="1"/>
            <p:nvPr/>
          </p:nvSpPr>
          <p:spPr>
            <a:xfrm>
              <a:off x="52518" y="6180283"/>
              <a:ext cx="11434578" cy="461665"/>
            </a:xfrm>
            <a:prstGeom prst="rect">
              <a:avLst/>
            </a:prstGeom>
            <a:noFill/>
          </p:spPr>
          <p:txBody>
            <a:bodyPr wrap="square" rtlCol="0">
              <a:spAutoFit/>
            </a:bodyPr>
            <a:lstStyle/>
            <a:p>
              <a:r>
                <a:rPr lang="de-DE" sz="1150" dirty="0">
                  <a:latin typeface="Arial" panose="020B0604020202020204" pitchFamily="34" charset="0"/>
                  <a:cs typeface="Arial" panose="020B0604020202020204" pitchFamily="34" charset="0"/>
                </a:rPr>
                <a:t>Quellen: </a:t>
              </a:r>
              <a:r>
                <a:rPr lang="en-US" sz="1150" b="0" i="0" dirty="0">
                  <a:effectLst/>
                  <a:latin typeface="Arial" panose="020B0604020202020204" pitchFamily="34" charset="0"/>
                  <a:cs typeface="Arial" panose="020B0604020202020204" pitchFamily="34" charset="0"/>
                </a:rPr>
                <a:t>Herzberger/Jenny (2017) Growth Hacking; </a:t>
              </a:r>
              <a:r>
                <a:rPr lang="en-US" sz="1150" b="0" i="0" dirty="0">
                  <a:effectLst/>
                  <a:latin typeface="Arial" panose="020B0604020202020204" pitchFamily="34" charset="0"/>
                  <a:cs typeface="Arial" panose="020B0604020202020204" pitchFamily="34" charset="0"/>
                  <a:hlinkClick r:id="rId7"/>
                </a:rPr>
                <a:t>https://10xstudio.co/smoke-testing/</a:t>
              </a:r>
              <a:r>
                <a:rPr lang="en-US" sz="1150" b="0" i="0" dirty="0">
                  <a:effectLst/>
                  <a:latin typeface="Arial" panose="020B0604020202020204" pitchFamily="34" charset="0"/>
                  <a:cs typeface="Arial" panose="020B0604020202020204" pitchFamily="34" charset="0"/>
                </a:rPr>
                <a:t>; </a:t>
              </a:r>
              <a:r>
                <a:rPr lang="en-US" sz="1150" b="0" i="0" dirty="0">
                  <a:effectLst/>
                  <a:latin typeface="Arial" panose="020B0604020202020204" pitchFamily="34" charset="0"/>
                  <a:cs typeface="Arial" panose="020B0604020202020204" pitchFamily="34" charset="0"/>
                  <a:hlinkClick r:id="rId8"/>
                </a:rPr>
                <a:t>https://t3n.de/news/produktideen-testen-7-fehler-1289091/</a:t>
              </a:r>
              <a:r>
                <a:rPr lang="en-US" sz="1150" b="0" i="0" dirty="0">
                  <a:effectLst/>
                  <a:latin typeface="Arial" panose="020B0604020202020204" pitchFamily="34" charset="0"/>
                  <a:cs typeface="Arial" panose="020B0604020202020204" pitchFamily="34" charset="0"/>
                </a:rPr>
                <a:t>; </a:t>
              </a:r>
              <a:r>
                <a:rPr lang="en-US" sz="1150" b="0" i="0" dirty="0">
                  <a:effectLst/>
                  <a:latin typeface="Arial" panose="020B0604020202020204" pitchFamily="34" charset="0"/>
                  <a:cs typeface="Arial" panose="020B0604020202020204" pitchFamily="34" charset="0"/>
                  <a:hlinkClick r:id="rId9"/>
                </a:rPr>
                <a:t>https://www.tretter-systems.de/blog/landingpage-eigenschaften-vorteile-beispiele</a:t>
              </a:r>
              <a:r>
                <a:rPr lang="en-US" sz="1150" b="0" i="0" dirty="0">
                  <a:effectLst/>
                  <a:latin typeface="Arial" panose="020B0604020202020204" pitchFamily="34" charset="0"/>
                  <a:cs typeface="Arial" panose="020B0604020202020204" pitchFamily="34" charset="0"/>
                </a:rPr>
                <a:t> </a:t>
              </a:r>
              <a:endParaRPr lang="de-DE" sz="1150" dirty="0">
                <a:latin typeface="Arial" panose="020B0604020202020204" pitchFamily="34" charset="0"/>
                <a:cs typeface="Arial" panose="020B0604020202020204" pitchFamily="34" charset="0"/>
              </a:endParaRPr>
            </a:p>
          </p:txBody>
        </p:sp>
        <p:sp>
          <p:nvSpPr>
            <p:cNvPr id="26" name="Rechteck 25">
              <a:extLst>
                <a:ext uri="{FF2B5EF4-FFF2-40B4-BE49-F238E27FC236}">
                  <a16:creationId xmlns:a16="http://schemas.microsoft.com/office/drawing/2014/main" id="{5A5C54C2-0D53-4172-8C66-EB21FA4B4A94}"/>
                </a:ext>
              </a:extLst>
            </p:cNvPr>
            <p:cNvSpPr/>
            <p:nvPr/>
          </p:nvSpPr>
          <p:spPr>
            <a:xfrm>
              <a:off x="63359" y="6121937"/>
              <a:ext cx="12049125" cy="669802"/>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sp>
        <p:nvSpPr>
          <p:cNvPr id="28" name="Textfeld 27">
            <a:extLst>
              <a:ext uri="{FF2B5EF4-FFF2-40B4-BE49-F238E27FC236}">
                <a16:creationId xmlns:a16="http://schemas.microsoft.com/office/drawing/2014/main" id="{78DD877C-8084-4B6E-84DC-B800D79A7BC2}"/>
              </a:ext>
            </a:extLst>
          </p:cNvPr>
          <p:cNvSpPr txBox="1"/>
          <p:nvPr/>
        </p:nvSpPr>
        <p:spPr>
          <a:xfrm>
            <a:off x="9047343" y="1996575"/>
            <a:ext cx="2526082" cy="1862048"/>
          </a:xfrm>
          <a:prstGeom prst="rect">
            <a:avLst/>
          </a:prstGeom>
          <a:noFill/>
        </p:spPr>
        <p:txBody>
          <a:bodyPr wrap="square" rtlCol="0">
            <a:spAutoFit/>
          </a:bodyPr>
          <a:lstStyle/>
          <a:p>
            <a:pPr marL="171450" indent="-171450">
              <a:buFont typeface="Arial" panose="020B0604020202020204" pitchFamily="34" charset="0"/>
              <a:buChar char="•"/>
            </a:pPr>
            <a:r>
              <a:rPr lang="de-DE" sz="1150" dirty="0">
                <a:solidFill>
                  <a:srgbClr val="000000"/>
                </a:solidFill>
                <a:latin typeface="Arial" panose="020B0604020202020204" pitchFamily="34" charset="0"/>
                <a:cs typeface="Arial" panose="020B0604020202020204" pitchFamily="34" charset="0"/>
              </a:rPr>
              <a:t>P</a:t>
            </a:r>
            <a:r>
              <a:rPr lang="de-DE" sz="1150" b="0" i="0" dirty="0">
                <a:solidFill>
                  <a:srgbClr val="000000"/>
                </a:solidFill>
                <a:effectLst/>
                <a:latin typeface="Arial" panose="020B0604020202020204" pitchFamily="34" charset="0"/>
                <a:cs typeface="Arial" panose="020B0604020202020204" pitchFamily="34" charset="0"/>
              </a:rPr>
              <a:t>otenziellen Käufer werden in ihren Reaktionen nicht durch eine Testsituation beeinflusst</a:t>
            </a:r>
          </a:p>
          <a:p>
            <a:pPr marL="171450" indent="-171450">
              <a:buFont typeface="Arial" panose="020B0604020202020204" pitchFamily="34" charset="0"/>
              <a:buChar char="•"/>
            </a:pPr>
            <a:endParaRPr lang="de-DE" sz="115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150" dirty="0">
                <a:solidFill>
                  <a:srgbClr val="000000"/>
                </a:solidFill>
                <a:latin typeface="Arial" panose="020B0604020202020204" pitchFamily="34" charset="0"/>
                <a:cs typeface="Arial" panose="020B0604020202020204" pitchFamily="34" charset="0"/>
              </a:rPr>
              <a:t>Produkt muss vorher noch nicht entwickelt worden sein</a:t>
            </a:r>
          </a:p>
          <a:p>
            <a:pPr marL="171450" indent="-171450">
              <a:buFont typeface="Arial" panose="020B0604020202020204" pitchFamily="34" charset="0"/>
              <a:buChar char="•"/>
            </a:pPr>
            <a:endParaRPr lang="de-DE" sz="115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150" dirty="0">
                <a:solidFill>
                  <a:srgbClr val="000000"/>
                </a:solidFill>
                <a:latin typeface="Arial" panose="020B0604020202020204" pitchFamily="34" charset="0"/>
                <a:cs typeface="Arial" panose="020B0604020202020204" pitchFamily="34" charset="0"/>
              </a:rPr>
              <a:t>Landing Page ist ein flexibles, stetig anpassbares und effizientes Instrument</a:t>
            </a:r>
            <a:endParaRPr lang="de-DE" sz="1150" dirty="0">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90E7DCF1-3AF8-40C1-A00F-CE3B6E4AB5FA}"/>
              </a:ext>
            </a:extLst>
          </p:cNvPr>
          <p:cNvSpPr txBox="1"/>
          <p:nvPr/>
        </p:nvSpPr>
        <p:spPr>
          <a:xfrm>
            <a:off x="9202281" y="4095053"/>
            <a:ext cx="2439753" cy="269304"/>
          </a:xfrm>
          <a:prstGeom prst="rect">
            <a:avLst/>
          </a:prstGeom>
          <a:noFill/>
        </p:spPr>
        <p:txBody>
          <a:bodyPr wrap="square" rtlCol="0">
            <a:spAutoFit/>
          </a:bodyPr>
          <a:lstStyle/>
          <a:p>
            <a:r>
              <a:rPr lang="de-DE" sz="1150" dirty="0">
                <a:latin typeface="Arial" panose="020B0604020202020204" pitchFamily="34" charset="0"/>
                <a:cs typeface="Arial" panose="020B0604020202020204" pitchFamily="34" charset="0"/>
              </a:rPr>
              <a:t>Textfeld</a:t>
            </a:r>
          </a:p>
        </p:txBody>
      </p:sp>
      <p:sp>
        <p:nvSpPr>
          <p:cNvPr id="34" name="Textfeld 33">
            <a:extLst>
              <a:ext uri="{FF2B5EF4-FFF2-40B4-BE49-F238E27FC236}">
                <a16:creationId xmlns:a16="http://schemas.microsoft.com/office/drawing/2014/main" id="{AEF30512-FE69-49FB-ADDB-372CB05AF044}"/>
              </a:ext>
            </a:extLst>
          </p:cNvPr>
          <p:cNvSpPr txBox="1"/>
          <p:nvPr/>
        </p:nvSpPr>
        <p:spPr>
          <a:xfrm>
            <a:off x="3440967" y="1987068"/>
            <a:ext cx="5293913" cy="2392963"/>
          </a:xfrm>
          <a:prstGeom prst="rect">
            <a:avLst/>
          </a:prstGeom>
          <a:noFill/>
        </p:spPr>
        <p:txBody>
          <a:bodyPr wrap="square" rtlCol="0">
            <a:spAutoFit/>
          </a:bodyPr>
          <a:lstStyle/>
          <a:p>
            <a:pPr marL="228600" indent="-228600">
              <a:buClr>
                <a:schemeClr val="dk1"/>
              </a:buClr>
              <a:buSzPts val="1100"/>
              <a:buFont typeface="+mj-lt"/>
              <a:buAutoNum type="arabicPeriod" startAt="4"/>
            </a:pPr>
            <a:r>
              <a:rPr lang="de-DE" sz="1150" b="1" dirty="0">
                <a:latin typeface="Arial" panose="020B0604020202020204" pitchFamily="34" charset="0"/>
                <a:cs typeface="Arial" panose="020B0604020202020204" pitchFamily="34" charset="0"/>
              </a:rPr>
              <a:t>Auswertung: </a:t>
            </a:r>
            <a:r>
              <a:rPr lang="de-DE" sz="1150" dirty="0">
                <a:latin typeface="Arial" panose="020B0604020202020204" pitchFamily="34" charset="0"/>
                <a:cs typeface="Arial" panose="020B0604020202020204" pitchFamily="34" charset="0"/>
              </a:rPr>
              <a:t>Messen Sie wie viele potentielle Nutzer ihre Seite besucht und sich für ihr Produkt eingeschrieben haben. Die Validierung findet über die Auswertung der </a:t>
            </a:r>
            <a:r>
              <a:rPr lang="de-DE" sz="1150" dirty="0" err="1">
                <a:latin typeface="Arial" panose="020B0604020202020204" pitchFamily="34" charset="0"/>
                <a:cs typeface="Arial" panose="020B0604020202020204" pitchFamily="34" charset="0"/>
              </a:rPr>
              <a:t>Conversionrate</a:t>
            </a:r>
            <a:r>
              <a:rPr lang="de-DE" sz="1150" dirty="0">
                <a:latin typeface="Arial" panose="020B0604020202020204" pitchFamily="34" charset="0"/>
                <a:cs typeface="Arial" panose="020B0604020202020204" pitchFamily="34" charset="0"/>
              </a:rPr>
              <a:t> statt.</a:t>
            </a:r>
            <a:r>
              <a:rPr lang="de-DE" sz="1150" b="0" i="0" dirty="0">
                <a:solidFill>
                  <a:srgbClr val="1D1D1B"/>
                </a:solidFill>
                <a:effectLst/>
                <a:latin typeface="Arial" panose="020B0604020202020204" pitchFamily="34" charset="0"/>
                <a:cs typeface="Arial" panose="020B0604020202020204" pitchFamily="34" charset="0"/>
              </a:rPr>
              <a:t> </a:t>
            </a:r>
            <a:r>
              <a:rPr lang="de-DE" sz="1150" dirty="0">
                <a:solidFill>
                  <a:srgbClr val="1D1D1B"/>
                </a:solidFill>
                <a:latin typeface="Arial" panose="020B0604020202020204" pitchFamily="34" charset="0"/>
                <a:cs typeface="Arial" panose="020B0604020202020204" pitchFamily="34" charset="0"/>
              </a:rPr>
              <a:t>Anhand d</a:t>
            </a:r>
            <a:r>
              <a:rPr lang="de-DE" sz="1150" b="0" i="0" dirty="0">
                <a:solidFill>
                  <a:srgbClr val="1D1D1B"/>
                </a:solidFill>
                <a:effectLst/>
                <a:latin typeface="Arial" panose="020B0604020202020204" pitchFamily="34" charset="0"/>
                <a:cs typeface="Arial" panose="020B0604020202020204" pitchFamily="34" charset="0"/>
              </a:rPr>
              <a:t>ieser größtenteils quantitativer Daten wird das Produkt verifiziert oder falsifiziert. Qualitative Daten, wie beispielsweise Fragen seitens der Kunden, runden den Markttest ab und liefern Klarheit bzgl. gewünschter Produktfeatures.</a:t>
            </a:r>
          </a:p>
          <a:p>
            <a:pPr marL="228600" indent="-228600">
              <a:buClr>
                <a:schemeClr val="dk1"/>
              </a:buClr>
              <a:buSzPts val="1100"/>
              <a:buFont typeface="+mj-lt"/>
              <a:buAutoNum type="arabicPeriod" startAt="4"/>
            </a:pPr>
            <a:endParaRPr lang="de-DE" sz="1150" b="0" i="0" dirty="0">
              <a:solidFill>
                <a:srgbClr val="1D1D1B"/>
              </a:solidFill>
              <a:effectLst/>
              <a:latin typeface="Arial" panose="020B0604020202020204" pitchFamily="34" charset="0"/>
              <a:cs typeface="Arial" panose="020B0604020202020204" pitchFamily="34" charset="0"/>
            </a:endParaRPr>
          </a:p>
          <a:p>
            <a:pPr marL="228600" indent="-228600">
              <a:buClr>
                <a:schemeClr val="dk1"/>
              </a:buClr>
              <a:buSzPts val="1100"/>
              <a:buFont typeface="+mj-lt"/>
              <a:buAutoNum type="arabicPeriod" startAt="4"/>
            </a:pPr>
            <a:r>
              <a:rPr lang="de-DE" sz="1150" b="1" dirty="0">
                <a:solidFill>
                  <a:srgbClr val="3E3E3E"/>
                </a:solidFill>
                <a:latin typeface="Arial" panose="020B0604020202020204" pitchFamily="34" charset="0"/>
                <a:cs typeface="Arial" panose="020B0604020202020204" pitchFamily="34" charset="0"/>
              </a:rPr>
              <a:t>Weiterführung:</a:t>
            </a:r>
            <a:r>
              <a:rPr lang="de-DE" sz="1150" dirty="0">
                <a:solidFill>
                  <a:srgbClr val="3E3E3E"/>
                </a:solidFill>
                <a:latin typeface="Arial" panose="020B0604020202020204" pitchFamily="34" charset="0"/>
                <a:cs typeface="Arial" panose="020B0604020202020204" pitchFamily="34" charset="0"/>
              </a:rPr>
              <a:t> </a:t>
            </a:r>
            <a:r>
              <a:rPr lang="de-DE" sz="1150" dirty="0">
                <a:latin typeface="Arial" panose="020B0604020202020204" pitchFamily="34" charset="0"/>
                <a:cs typeface="Arial" panose="020B0604020202020204" pitchFamily="34" charset="0"/>
              </a:rPr>
              <a:t>War der Test erfolgreich werden weitere Test durchgeführt. War er nicht erfolgreich sind die Korrekturen (z.B. Farbe, Position CTA, Sprache etc.) durchzuführen und der Test wird wieder durchgeführt.</a:t>
            </a:r>
            <a:endParaRPr lang="de-DE" sz="1150" dirty="0">
              <a:solidFill>
                <a:srgbClr val="3E3E3E"/>
              </a:solidFill>
              <a:latin typeface="Arial" panose="020B0604020202020204" pitchFamily="34" charset="0"/>
              <a:cs typeface="Arial" panose="020B0604020202020204" pitchFamily="34" charset="0"/>
            </a:endParaRPr>
          </a:p>
          <a:p>
            <a:pPr marL="228600" indent="-228600">
              <a:buClr>
                <a:schemeClr val="dk1"/>
              </a:buClr>
              <a:buSzPts val="1100"/>
              <a:buAutoNum type="arabicPeriod"/>
            </a:pPr>
            <a:endParaRPr lang="de-DE" sz="1100" dirty="0">
              <a:solidFill>
                <a:srgbClr val="3E3E3E"/>
              </a:solidFill>
              <a:latin typeface="Arial" panose="020B0604020202020204" pitchFamily="34" charset="0"/>
              <a:cs typeface="Arial" panose="020B0604020202020204" pitchFamily="34" charset="0"/>
            </a:endParaRPr>
          </a:p>
          <a:p>
            <a:pPr>
              <a:buClr>
                <a:schemeClr val="dk1"/>
              </a:buClr>
              <a:buSzPts val="1100"/>
            </a:pPr>
            <a:endParaRPr lang="de-DE" sz="1200" dirty="0">
              <a:solidFill>
                <a:srgbClr val="000000"/>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07764403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1961</Words>
  <Application>Microsoft Office PowerPoint</Application>
  <PresentationFormat>Breitbild</PresentationFormat>
  <Paragraphs>169</Paragraphs>
  <Slides>8</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Poppins</vt:lpstr>
      <vt:lpstr>Raleway</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Lars Herrmann</dc:creator>
  <cp:lastModifiedBy>Zoll, Christian</cp:lastModifiedBy>
  <cp:revision>90</cp:revision>
  <dcterms:created xsi:type="dcterms:W3CDTF">2021-03-24T07:54:37Z</dcterms:created>
  <dcterms:modified xsi:type="dcterms:W3CDTF">2021-07-22T09:08:26Z</dcterms:modified>
</cp:coreProperties>
</file>