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1" r:id="rId2"/>
    <p:sldId id="283" r:id="rId3"/>
    <p:sldId id="399" r:id="rId4"/>
    <p:sldId id="400" r:id="rId5"/>
    <p:sldId id="401" r:id="rId6"/>
    <p:sldId id="403" r:id="rId7"/>
    <p:sldId id="402" r:id="rId8"/>
    <p:sldId id="396" r:id="rId9"/>
    <p:sldId id="349" r:id="rId10"/>
    <p:sldId id="345" r:id="rId11"/>
    <p:sldId id="395" r:id="rId12"/>
    <p:sldId id="346" r:id="rId13"/>
    <p:sldId id="394" r:id="rId14"/>
    <p:sldId id="344" r:id="rId15"/>
    <p:sldId id="397" r:id="rId16"/>
    <p:sldId id="360" r:id="rId17"/>
    <p:sldId id="361" r:id="rId18"/>
    <p:sldId id="331" r:id="rId19"/>
    <p:sldId id="276" r:id="rId20"/>
    <p:sldId id="347" r:id="rId21"/>
    <p:sldId id="393" r:id="rId22"/>
    <p:sldId id="348" r:id="rId23"/>
    <p:sldId id="392"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Meirich" initials="S" lastIdx="1" clrIdx="0">
    <p:extLst>
      <p:ext uri="{19B8F6BF-5375-455C-9EA6-DF929625EA0E}">
        <p15:presenceInfo xmlns:p15="http://schemas.microsoft.com/office/powerpoint/2012/main" userId="Steven.Meiri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75" autoAdjust="0"/>
    <p:restoredTop sz="94660"/>
  </p:normalViewPr>
  <p:slideViewPr>
    <p:cSldViewPr snapToGrid="0">
      <p:cViewPr varScale="1">
        <p:scale>
          <a:sx n="118" d="100"/>
          <a:sy n="118" d="100"/>
        </p:scale>
        <p:origin x="268"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93"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s Herrmann" userId="70c516b35c33b07d" providerId="LiveId" clId="{0CC081E6-1089-40FD-8F09-E578C5B5210E}"/>
    <pc:docChg chg="modSld">
      <pc:chgData name="Lars Herrmann" userId="70c516b35c33b07d" providerId="LiveId" clId="{0CC081E6-1089-40FD-8F09-E578C5B5210E}" dt="2021-03-24T07:59:26.593" v="7" actId="113"/>
      <pc:docMkLst>
        <pc:docMk/>
      </pc:docMkLst>
      <pc:sldChg chg="modSp mod">
        <pc:chgData name="Lars Herrmann" userId="70c516b35c33b07d" providerId="LiveId" clId="{0CC081E6-1089-40FD-8F09-E578C5B5210E}" dt="2021-03-24T07:59:26.593" v="7" actId="113"/>
        <pc:sldMkLst>
          <pc:docMk/>
          <pc:sldMk cId="298401914" sldId="274"/>
        </pc:sldMkLst>
        <pc:spChg chg="mod">
          <ac:chgData name="Lars Herrmann" userId="70c516b35c33b07d" providerId="LiveId" clId="{0CC081E6-1089-40FD-8F09-E578C5B5210E}" dt="2021-03-24T07:59:26.593" v="7" actId="113"/>
          <ac:spMkLst>
            <pc:docMk/>
            <pc:sldMk cId="298401914" sldId="274"/>
            <ac:spMk id="6" creationId="{399A12F1-1C25-484B-B5D8-DB609A2A53FA}"/>
          </ac:spMkLst>
        </pc:spChg>
      </pc:sldChg>
      <pc:sldChg chg="modSp mod">
        <pc:chgData name="Lars Herrmann" userId="70c516b35c33b07d" providerId="LiveId" clId="{0CC081E6-1089-40FD-8F09-E578C5B5210E}" dt="2021-03-24T07:59:02.022" v="2" actId="113"/>
        <pc:sldMkLst>
          <pc:docMk/>
          <pc:sldMk cId="2398262832" sldId="276"/>
        </pc:sldMkLst>
        <pc:spChg chg="mod">
          <ac:chgData name="Lars Herrmann" userId="70c516b35c33b07d" providerId="LiveId" clId="{0CC081E6-1089-40FD-8F09-E578C5B5210E}" dt="2021-03-24T07:59:02.022" v="2" actId="113"/>
          <ac:spMkLst>
            <pc:docMk/>
            <pc:sldMk cId="2398262832" sldId="276"/>
            <ac:spMk id="8" creationId="{A13EB204-5DB5-44FD-BDB7-8D52F0C44C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2DFF0-68B2-47E4-8BCF-F2669EF74518}" type="datetimeFigureOut">
              <a:rPr lang="de-DE" smtClean="0"/>
              <a:t>08.07.2021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E1F52-E6C4-4D26-A5F1-DD23760377F8}" type="slidenum">
              <a:rPr lang="de-DE" smtClean="0"/>
              <a:t>‹Nr.›</a:t>
            </a:fld>
            <a:endParaRPr lang="de-DE"/>
          </a:p>
        </p:txBody>
      </p:sp>
    </p:spTree>
    <p:extLst>
      <p:ext uri="{BB962C8B-B14F-4D97-AF65-F5344CB8AC3E}">
        <p14:creationId xmlns:p14="http://schemas.microsoft.com/office/powerpoint/2010/main" val="405772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498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78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68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586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7673EE2-A3AA-450D-8793-054FF344A285}"/>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A762DF4C-6595-46D0-AA8B-146BEC149268}"/>
              </a:ext>
            </a:extLst>
          </p:cNvPr>
          <p:cNvSpPr txBox="1">
            <a:spLocks noGrp="1"/>
          </p:cNvSpPr>
          <p:nvPr>
            <p:ph type="body" sz="quarter" idx="1"/>
          </p:nvPr>
        </p:nvSpPr>
        <p:spPr/>
        <p:txBody>
          <a:bodyPr/>
          <a:lstStyle/>
          <a:p>
            <a:endParaRPr lang="de-DE"/>
          </a:p>
        </p:txBody>
      </p:sp>
      <p:sp>
        <p:nvSpPr>
          <p:cNvPr id="4" name="Foliennummernplatzhalter 3">
            <a:extLst>
              <a:ext uri="{FF2B5EF4-FFF2-40B4-BE49-F238E27FC236}">
                <a16:creationId xmlns:a16="http://schemas.microsoft.com/office/drawing/2014/main" id="{17D61B38-5C33-4292-B5FF-DE4FCA0614F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E22A44-7C2A-413E-84CD-068AC7B78C56}" type="slidenum">
              <a:t>10</a:t>
            </a:fld>
            <a:endParaRPr lang="de-D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57981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4418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F0839-F1D5-40CF-81B8-BAA787F9D7A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3AEF6BD-766F-412A-868A-603483EE0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0B3647F-389E-46EF-A92C-6D62455CA0C6}"/>
              </a:ext>
            </a:extLst>
          </p:cNvPr>
          <p:cNvSpPr>
            <a:spLocks noGrp="1"/>
          </p:cNvSpPr>
          <p:nvPr>
            <p:ph type="dt" sz="half" idx="10"/>
          </p:nvPr>
        </p:nvSpPr>
        <p:spPr/>
        <p:txBody>
          <a:bodyPr/>
          <a:lstStyle/>
          <a:p>
            <a:fld id="{C472628A-4C84-4B7C-9D38-339A923A92AF}" type="datetimeFigureOut">
              <a:rPr lang="de-DE" smtClean="0"/>
              <a:t>08.07.2021</a:t>
            </a:fld>
            <a:endParaRPr lang="de-DE"/>
          </a:p>
        </p:txBody>
      </p:sp>
      <p:sp>
        <p:nvSpPr>
          <p:cNvPr id="5" name="Fußzeilenplatzhalter 4">
            <a:extLst>
              <a:ext uri="{FF2B5EF4-FFF2-40B4-BE49-F238E27FC236}">
                <a16:creationId xmlns:a16="http://schemas.microsoft.com/office/drawing/2014/main" id="{A7589B13-8331-4283-920A-6F1323B6889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4CE8101-796B-48FD-B36F-7BBB2B878FD0}"/>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44152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5380F-516A-4515-8249-02207595332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24E2A41-F156-4F5C-A5D2-DA1AEA79C55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2EBBAA2-7584-4ED4-AC23-067704467339}"/>
              </a:ext>
            </a:extLst>
          </p:cNvPr>
          <p:cNvSpPr>
            <a:spLocks noGrp="1"/>
          </p:cNvSpPr>
          <p:nvPr>
            <p:ph type="dt" sz="half" idx="10"/>
          </p:nvPr>
        </p:nvSpPr>
        <p:spPr/>
        <p:txBody>
          <a:bodyPr/>
          <a:lstStyle/>
          <a:p>
            <a:fld id="{C472628A-4C84-4B7C-9D38-339A923A92AF}" type="datetimeFigureOut">
              <a:rPr lang="de-DE" smtClean="0"/>
              <a:t>08.07.2021</a:t>
            </a:fld>
            <a:endParaRPr lang="de-DE"/>
          </a:p>
        </p:txBody>
      </p:sp>
      <p:sp>
        <p:nvSpPr>
          <p:cNvPr id="5" name="Fußzeilenplatzhalter 4">
            <a:extLst>
              <a:ext uri="{FF2B5EF4-FFF2-40B4-BE49-F238E27FC236}">
                <a16:creationId xmlns:a16="http://schemas.microsoft.com/office/drawing/2014/main" id="{C2C2A201-4FC8-4861-9613-E515FF565A5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D7906D-BE0A-4D19-A88D-D5EFAC015DBE}"/>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118602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FBEEDF9-E620-4FE2-A6D0-FAF6CF9EBDB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610BA8B-409E-42C1-BF04-0FFEC7398DD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C1F6169-9C1F-4D01-9C14-63163E53B920}"/>
              </a:ext>
            </a:extLst>
          </p:cNvPr>
          <p:cNvSpPr>
            <a:spLocks noGrp="1"/>
          </p:cNvSpPr>
          <p:nvPr>
            <p:ph type="dt" sz="half" idx="10"/>
          </p:nvPr>
        </p:nvSpPr>
        <p:spPr/>
        <p:txBody>
          <a:bodyPr/>
          <a:lstStyle/>
          <a:p>
            <a:fld id="{C472628A-4C84-4B7C-9D38-339A923A92AF}" type="datetimeFigureOut">
              <a:rPr lang="de-DE" smtClean="0"/>
              <a:t>08.07.2021</a:t>
            </a:fld>
            <a:endParaRPr lang="de-DE"/>
          </a:p>
        </p:txBody>
      </p:sp>
      <p:sp>
        <p:nvSpPr>
          <p:cNvPr id="5" name="Fußzeilenplatzhalter 4">
            <a:extLst>
              <a:ext uri="{FF2B5EF4-FFF2-40B4-BE49-F238E27FC236}">
                <a16:creationId xmlns:a16="http://schemas.microsoft.com/office/drawing/2014/main" id="{A37EEF0E-78E4-4293-999A-AE0D11D6C90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D09513E-D511-4BB8-90E6-280F70D46DFB}"/>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173090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7AEBB-BEC9-4177-ACE2-ADAFF693D5E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0859650-2077-4404-96D5-7B85A431E76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AE555D2-7E73-42CE-8849-19F55A3F7992}"/>
              </a:ext>
            </a:extLst>
          </p:cNvPr>
          <p:cNvSpPr>
            <a:spLocks noGrp="1"/>
          </p:cNvSpPr>
          <p:nvPr>
            <p:ph type="dt" sz="half" idx="10"/>
          </p:nvPr>
        </p:nvSpPr>
        <p:spPr/>
        <p:txBody>
          <a:bodyPr/>
          <a:lstStyle/>
          <a:p>
            <a:fld id="{C472628A-4C84-4B7C-9D38-339A923A92AF}" type="datetimeFigureOut">
              <a:rPr lang="de-DE" smtClean="0"/>
              <a:t>08.07.2021</a:t>
            </a:fld>
            <a:endParaRPr lang="de-DE"/>
          </a:p>
        </p:txBody>
      </p:sp>
      <p:sp>
        <p:nvSpPr>
          <p:cNvPr id="5" name="Fußzeilenplatzhalter 4">
            <a:extLst>
              <a:ext uri="{FF2B5EF4-FFF2-40B4-BE49-F238E27FC236}">
                <a16:creationId xmlns:a16="http://schemas.microsoft.com/office/drawing/2014/main" id="{79A4BE89-05BA-4630-BF6E-E9C5141218E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8450522-A2BA-4CCE-BE0D-55B79A8BAD3A}"/>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3279806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CE245-531E-4E05-A55A-9AA55341700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86277EA-CA34-4F15-A5D2-529A5146D2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A23D96A-A2B7-4676-8A19-8FE4254E86C1}"/>
              </a:ext>
            </a:extLst>
          </p:cNvPr>
          <p:cNvSpPr>
            <a:spLocks noGrp="1"/>
          </p:cNvSpPr>
          <p:nvPr>
            <p:ph type="dt" sz="half" idx="10"/>
          </p:nvPr>
        </p:nvSpPr>
        <p:spPr/>
        <p:txBody>
          <a:bodyPr/>
          <a:lstStyle/>
          <a:p>
            <a:fld id="{C472628A-4C84-4B7C-9D38-339A923A92AF}" type="datetimeFigureOut">
              <a:rPr lang="de-DE" smtClean="0"/>
              <a:t>08.07.2021</a:t>
            </a:fld>
            <a:endParaRPr lang="de-DE"/>
          </a:p>
        </p:txBody>
      </p:sp>
      <p:sp>
        <p:nvSpPr>
          <p:cNvPr id="5" name="Fußzeilenplatzhalter 4">
            <a:extLst>
              <a:ext uri="{FF2B5EF4-FFF2-40B4-BE49-F238E27FC236}">
                <a16:creationId xmlns:a16="http://schemas.microsoft.com/office/drawing/2014/main" id="{0FC7A609-96F4-4EEC-BA17-137B18F64B3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E88E7B-8522-4230-8F16-E380B16C9DAE}"/>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372926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A6A40-80F6-45E0-A990-72AD76E90CD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2EF8890-E549-4C82-A97E-390267A9910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D8C80C9-0F6C-4E7D-889C-EC690F9FD9B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D213B8-7F20-46F7-A779-1852F0D18BF9}"/>
              </a:ext>
            </a:extLst>
          </p:cNvPr>
          <p:cNvSpPr>
            <a:spLocks noGrp="1"/>
          </p:cNvSpPr>
          <p:nvPr>
            <p:ph type="dt" sz="half" idx="10"/>
          </p:nvPr>
        </p:nvSpPr>
        <p:spPr/>
        <p:txBody>
          <a:bodyPr/>
          <a:lstStyle/>
          <a:p>
            <a:fld id="{C472628A-4C84-4B7C-9D38-339A923A92AF}" type="datetimeFigureOut">
              <a:rPr lang="de-DE" smtClean="0"/>
              <a:t>08.07.2021</a:t>
            </a:fld>
            <a:endParaRPr lang="de-DE"/>
          </a:p>
        </p:txBody>
      </p:sp>
      <p:sp>
        <p:nvSpPr>
          <p:cNvPr id="6" name="Fußzeilenplatzhalter 5">
            <a:extLst>
              <a:ext uri="{FF2B5EF4-FFF2-40B4-BE49-F238E27FC236}">
                <a16:creationId xmlns:a16="http://schemas.microsoft.com/office/drawing/2014/main" id="{F99725E1-51FB-4890-92F2-3DEE7057BCD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7CE04EC-0575-4D24-8B2E-F835D391BE1E}"/>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92811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0B89E-16B2-49F1-8B62-B7A7A438A12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D952856-491A-46C2-86F2-EB07F52FC6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13A0D67-6DF3-47A5-A2FF-268F035F803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B6AE38D-3B5D-4F09-A082-9B5B670971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6FD6CD9-B4AD-4130-82EA-8F043BE5FC4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B95DD79-350F-4FB7-BE3D-3A2F3136B7FF}"/>
              </a:ext>
            </a:extLst>
          </p:cNvPr>
          <p:cNvSpPr>
            <a:spLocks noGrp="1"/>
          </p:cNvSpPr>
          <p:nvPr>
            <p:ph type="dt" sz="half" idx="10"/>
          </p:nvPr>
        </p:nvSpPr>
        <p:spPr/>
        <p:txBody>
          <a:bodyPr/>
          <a:lstStyle/>
          <a:p>
            <a:fld id="{C472628A-4C84-4B7C-9D38-339A923A92AF}" type="datetimeFigureOut">
              <a:rPr lang="de-DE" smtClean="0"/>
              <a:t>08.07.2021</a:t>
            </a:fld>
            <a:endParaRPr lang="de-DE"/>
          </a:p>
        </p:txBody>
      </p:sp>
      <p:sp>
        <p:nvSpPr>
          <p:cNvPr id="8" name="Fußzeilenplatzhalter 7">
            <a:extLst>
              <a:ext uri="{FF2B5EF4-FFF2-40B4-BE49-F238E27FC236}">
                <a16:creationId xmlns:a16="http://schemas.microsoft.com/office/drawing/2014/main" id="{9CEA4A5F-8229-4CBC-91A7-4910A130184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EF04A79-6F38-40C7-9E3C-7909022E84F2}"/>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312026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B84F2-3029-47C2-9F02-BAE068220DF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F2E626F-0EC2-4B8F-BF72-43EEC45C035B}"/>
              </a:ext>
            </a:extLst>
          </p:cNvPr>
          <p:cNvSpPr>
            <a:spLocks noGrp="1"/>
          </p:cNvSpPr>
          <p:nvPr>
            <p:ph type="dt" sz="half" idx="10"/>
          </p:nvPr>
        </p:nvSpPr>
        <p:spPr/>
        <p:txBody>
          <a:bodyPr/>
          <a:lstStyle/>
          <a:p>
            <a:fld id="{C472628A-4C84-4B7C-9D38-339A923A92AF}" type="datetimeFigureOut">
              <a:rPr lang="de-DE" smtClean="0"/>
              <a:t>08.07.2021</a:t>
            </a:fld>
            <a:endParaRPr lang="de-DE"/>
          </a:p>
        </p:txBody>
      </p:sp>
      <p:sp>
        <p:nvSpPr>
          <p:cNvPr id="4" name="Fußzeilenplatzhalter 3">
            <a:extLst>
              <a:ext uri="{FF2B5EF4-FFF2-40B4-BE49-F238E27FC236}">
                <a16:creationId xmlns:a16="http://schemas.microsoft.com/office/drawing/2014/main" id="{9D90DBFA-6931-420E-89D6-D23DABC3136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A654582-F2B5-44FD-A059-3F345E0B8297}"/>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185461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5FA0457-26F1-41DD-ABD9-D0147ACA03D3}"/>
              </a:ext>
            </a:extLst>
          </p:cNvPr>
          <p:cNvSpPr>
            <a:spLocks noGrp="1"/>
          </p:cNvSpPr>
          <p:nvPr>
            <p:ph type="dt" sz="half" idx="10"/>
          </p:nvPr>
        </p:nvSpPr>
        <p:spPr/>
        <p:txBody>
          <a:bodyPr/>
          <a:lstStyle/>
          <a:p>
            <a:fld id="{C472628A-4C84-4B7C-9D38-339A923A92AF}" type="datetimeFigureOut">
              <a:rPr lang="de-DE" smtClean="0"/>
              <a:t>08.07.2021</a:t>
            </a:fld>
            <a:endParaRPr lang="de-DE"/>
          </a:p>
        </p:txBody>
      </p:sp>
      <p:sp>
        <p:nvSpPr>
          <p:cNvPr id="3" name="Fußzeilenplatzhalter 2">
            <a:extLst>
              <a:ext uri="{FF2B5EF4-FFF2-40B4-BE49-F238E27FC236}">
                <a16:creationId xmlns:a16="http://schemas.microsoft.com/office/drawing/2014/main" id="{69EF642D-6EFF-4918-B2C7-B6B54E973D0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64A9FD4-26C1-421A-8CF9-EFCA02D91857}"/>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364130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4C45E-2161-49A1-A0DA-50F9ABE0D59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7462ECA-664D-48A0-ACE8-695C3F03D5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32DD009-72B5-4F14-A3E3-110EB3C87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DB4550B-E5EA-447B-B023-716B559105B1}"/>
              </a:ext>
            </a:extLst>
          </p:cNvPr>
          <p:cNvSpPr>
            <a:spLocks noGrp="1"/>
          </p:cNvSpPr>
          <p:nvPr>
            <p:ph type="dt" sz="half" idx="10"/>
          </p:nvPr>
        </p:nvSpPr>
        <p:spPr/>
        <p:txBody>
          <a:bodyPr/>
          <a:lstStyle/>
          <a:p>
            <a:fld id="{C472628A-4C84-4B7C-9D38-339A923A92AF}" type="datetimeFigureOut">
              <a:rPr lang="de-DE" smtClean="0"/>
              <a:t>08.07.2021</a:t>
            </a:fld>
            <a:endParaRPr lang="de-DE"/>
          </a:p>
        </p:txBody>
      </p:sp>
      <p:sp>
        <p:nvSpPr>
          <p:cNvPr id="6" name="Fußzeilenplatzhalter 5">
            <a:extLst>
              <a:ext uri="{FF2B5EF4-FFF2-40B4-BE49-F238E27FC236}">
                <a16:creationId xmlns:a16="http://schemas.microsoft.com/office/drawing/2014/main" id="{396E6583-5CEC-4FE8-A71A-7D841C168F3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BDC9155-7C9D-41D9-B413-016C6F0D26BE}"/>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131328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E5660-378D-4236-AAA5-154CE1A826E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6D99D3B-C094-4BE9-A9EE-48FF756EEB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6AAF578-4810-4458-86AA-38BA87BA6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C02EEE9-B431-4CEB-917E-4943689FAD81}"/>
              </a:ext>
            </a:extLst>
          </p:cNvPr>
          <p:cNvSpPr>
            <a:spLocks noGrp="1"/>
          </p:cNvSpPr>
          <p:nvPr>
            <p:ph type="dt" sz="half" idx="10"/>
          </p:nvPr>
        </p:nvSpPr>
        <p:spPr/>
        <p:txBody>
          <a:bodyPr/>
          <a:lstStyle/>
          <a:p>
            <a:fld id="{C472628A-4C84-4B7C-9D38-339A923A92AF}" type="datetimeFigureOut">
              <a:rPr lang="de-DE" smtClean="0"/>
              <a:t>08.07.2021</a:t>
            </a:fld>
            <a:endParaRPr lang="de-DE"/>
          </a:p>
        </p:txBody>
      </p:sp>
      <p:sp>
        <p:nvSpPr>
          <p:cNvPr id="6" name="Fußzeilenplatzhalter 5">
            <a:extLst>
              <a:ext uri="{FF2B5EF4-FFF2-40B4-BE49-F238E27FC236}">
                <a16:creationId xmlns:a16="http://schemas.microsoft.com/office/drawing/2014/main" id="{20432119-BFFF-48D4-9E52-CF4691312F2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88CC394-5C8A-468A-B76B-58A35BF3E4CB}"/>
              </a:ext>
            </a:extLst>
          </p:cNvPr>
          <p:cNvSpPr>
            <a:spLocks noGrp="1"/>
          </p:cNvSpPr>
          <p:nvPr>
            <p:ph type="sldNum" sz="quarter" idx="12"/>
          </p:nvPr>
        </p:nvSpPr>
        <p:spPr/>
        <p:txBody>
          <a:bodyPr/>
          <a:lstStyle/>
          <a:p>
            <a:fld id="{58964A30-7C1C-4CBF-9003-E564774E73AF}" type="slidenum">
              <a:rPr lang="de-DE" smtClean="0"/>
              <a:t>‹Nr.›</a:t>
            </a:fld>
            <a:endParaRPr lang="de-DE"/>
          </a:p>
        </p:txBody>
      </p:sp>
    </p:spTree>
    <p:extLst>
      <p:ext uri="{BB962C8B-B14F-4D97-AF65-F5344CB8AC3E}">
        <p14:creationId xmlns:p14="http://schemas.microsoft.com/office/powerpoint/2010/main" val="208410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A47F4C8-E0F5-4EE6-9EE3-5C9D4F5EC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4A63591-A0EA-4C64-A9F9-99F70D805E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141B7E0-963F-4BE1-A25D-19FBC2EE7D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2628A-4C84-4B7C-9D38-339A923A92AF}" type="datetimeFigureOut">
              <a:rPr lang="de-DE" smtClean="0"/>
              <a:t>08.07.2021</a:t>
            </a:fld>
            <a:endParaRPr lang="de-DE"/>
          </a:p>
        </p:txBody>
      </p:sp>
      <p:sp>
        <p:nvSpPr>
          <p:cNvPr id="5" name="Fußzeilenplatzhalter 4">
            <a:extLst>
              <a:ext uri="{FF2B5EF4-FFF2-40B4-BE49-F238E27FC236}">
                <a16:creationId xmlns:a16="http://schemas.microsoft.com/office/drawing/2014/main" id="{02C73D48-7D1F-4D32-8B97-BB67AEA3A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CCD2BF2-5234-4616-A6F1-B3B61BAFA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64A30-7C1C-4CBF-9003-E564774E73AF}" type="slidenum">
              <a:rPr lang="de-DE" smtClean="0"/>
              <a:t>‹Nr.›</a:t>
            </a:fld>
            <a:endParaRPr lang="de-DE"/>
          </a:p>
        </p:txBody>
      </p:sp>
    </p:spTree>
    <p:extLst>
      <p:ext uri="{BB962C8B-B14F-4D97-AF65-F5344CB8AC3E}">
        <p14:creationId xmlns:p14="http://schemas.microsoft.com/office/powerpoint/2010/main" val="357354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digihub-suedbaden.de/digitalnow-expertise/blog/2x2-matrix-methode"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hyperlink" Target="https://kreativit&#228;tstechniken.info/quadratisches-voting-statt-klassischem-dotvoting-fuer-fairere-abstimmungen/" TargetMode="External"/><Relationship Id="rId3" Type="http://schemas.openxmlformats.org/officeDocument/2006/relationships/image" Target="../media/image3.png"/><Relationship Id="rId7" Type="http://schemas.openxmlformats.org/officeDocument/2006/relationships/hyperlink" Target="https://pollunit.com/de/tutorials/dot_voting"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s://www.openpm.info/display/openPM/Dot+Voting+-+Methode" TargetMode="External"/><Relationship Id="rId4" Type="http://schemas.openxmlformats.org/officeDocument/2006/relationships/image" Target="../media/image4.png"/><Relationship Id="rId9" Type="http://schemas.openxmlformats.org/officeDocument/2006/relationships/hyperlink" Target="https://kreativit&#228;tstechniken.info/ideen-bewerten-und-auswaehlen/dotmocracy/"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6.png"/><Relationship Id="rId10" Type="http://schemas.openxmlformats.org/officeDocument/2006/relationships/image" Target="../media/image25.jpeg"/><Relationship Id="rId4" Type="http://schemas.openxmlformats.org/officeDocument/2006/relationships/image" Target="../media/image5.png"/><Relationship Id="rId9"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14" name="Google Shape;422;p22"/>
          <p:cNvSpPr/>
          <p:nvPr/>
        </p:nvSpPr>
        <p:spPr>
          <a:xfrm>
            <a:off x="0" y="-116006"/>
            <a:ext cx="12192000" cy="6974006"/>
          </a:xfrm>
          <a:prstGeom prst="rect">
            <a:avLst/>
          </a:prstGeom>
          <a:solidFill>
            <a:srgbClr val="5EB130"/>
          </a:solidFill>
          <a:ln>
            <a:noFill/>
          </a:ln>
        </p:spPr>
        <p:txBody>
          <a:bodyPr spcFirstLastPara="1" wrap="square" lIns="91425" tIns="45700" rIns="91425" bIns="45700" anchor="ctr" anchorCtr="0">
            <a:noAutofit/>
          </a:bodyPr>
          <a:lstStyle/>
          <a:p>
            <a:pPr lvl="0" algn="ctr">
              <a:buClr>
                <a:schemeClr val="dk1"/>
              </a:buClr>
              <a:buSzPts val="1800"/>
            </a:pPr>
            <a:endParaRPr lang="de-DE" sz="3600" dirty="0" smtClean="0">
              <a:solidFill>
                <a:schemeClr val="lt1"/>
              </a:solidFill>
              <a:latin typeface="Poppins" panose="020B0604020202020204" charset="0"/>
              <a:ea typeface="Calibri"/>
              <a:cs typeface="Poppins" panose="020B0604020202020204" charset="0"/>
              <a:sym typeface="Calibri"/>
            </a:endParaRPr>
          </a:p>
        </p:txBody>
      </p:sp>
      <p:sp>
        <p:nvSpPr>
          <p:cNvPr id="12" name="Textfeld 11"/>
          <p:cNvSpPr txBox="1"/>
          <p:nvPr/>
        </p:nvSpPr>
        <p:spPr>
          <a:xfrm>
            <a:off x="379606" y="3862903"/>
            <a:ext cx="11236400" cy="1846659"/>
          </a:xfrm>
          <a:prstGeom prst="rect">
            <a:avLst/>
          </a:prstGeom>
          <a:noFill/>
        </p:spPr>
        <p:txBody>
          <a:bodyPr wrap="square" rtlCol="0">
            <a:spAutoFit/>
          </a:bodyPr>
          <a:lstStyle/>
          <a:p>
            <a:pPr algn="ctr"/>
            <a:r>
              <a:rPr lang="de-DE" sz="6600" b="1" dirty="0">
                <a:solidFill>
                  <a:schemeClr val="bg1"/>
                </a:solidFill>
              </a:rPr>
              <a:t>Innovation </a:t>
            </a:r>
            <a:r>
              <a:rPr lang="de-DE" sz="6600" b="1" dirty="0" err="1" smtClean="0">
                <a:solidFill>
                  <a:schemeClr val="bg1"/>
                </a:solidFill>
              </a:rPr>
              <a:t>ToolBox</a:t>
            </a:r>
            <a:endParaRPr lang="de-DE" sz="6600" b="1" dirty="0">
              <a:solidFill>
                <a:schemeClr val="bg1"/>
              </a:solidFill>
            </a:endParaRPr>
          </a:p>
          <a:p>
            <a:pPr algn="ctr"/>
            <a:r>
              <a:rPr lang="de-DE" sz="4400" b="1" dirty="0" smtClean="0">
                <a:solidFill>
                  <a:schemeClr val="bg1"/>
                </a:solidFill>
              </a:rPr>
              <a:t>Bringe deine Idee voran!</a:t>
            </a:r>
            <a:endParaRPr lang="de-DE" sz="4400" b="1" dirty="0">
              <a:solidFill>
                <a:schemeClr val="bg1"/>
              </a:solidFill>
            </a:endParaRPr>
          </a:p>
        </p:txBody>
      </p:sp>
      <p:pic>
        <p:nvPicPr>
          <p:cNvPr id="13" name="Google Shape;424;p22" descr="Ein Bild, das Zeichnung enthält.&#10;&#10;Automatisch generierte Beschreibung"/>
          <p:cNvPicPr preferRelativeResize="0">
            <a:picLocks noChangeAspect="1"/>
          </p:cNvPicPr>
          <p:nvPr/>
        </p:nvPicPr>
        <p:blipFill rotWithShape="1">
          <a:blip r:embed="rId3">
            <a:alphaModFix/>
          </a:blip>
          <a:srcRect t="19054" b="9945"/>
          <a:stretch/>
        </p:blipFill>
        <p:spPr>
          <a:xfrm>
            <a:off x="2706071" y="472542"/>
            <a:ext cx="6718487" cy="3332628"/>
          </a:xfrm>
          <a:prstGeom prst="rect">
            <a:avLst/>
          </a:prstGeom>
          <a:noFill/>
          <a:ln>
            <a:noFill/>
          </a:ln>
        </p:spPr>
      </p:pic>
    </p:spTree>
    <p:extLst>
      <p:ext uri="{BB962C8B-B14F-4D97-AF65-F5344CB8AC3E}">
        <p14:creationId xmlns:p14="http://schemas.microsoft.com/office/powerpoint/2010/main" val="2453120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7">
            <a:extLst>
              <a:ext uri="{FF2B5EF4-FFF2-40B4-BE49-F238E27FC236}">
                <a16:creationId xmlns:a16="http://schemas.microsoft.com/office/drawing/2014/main" id="{80F80D7E-4771-4391-A796-A677DA50BB1D}"/>
              </a:ext>
            </a:extLst>
          </p:cNvPr>
          <p:cNvGrpSpPr/>
          <p:nvPr/>
        </p:nvGrpSpPr>
        <p:grpSpPr>
          <a:xfrm>
            <a:off x="63358" y="-48828"/>
            <a:ext cx="12213229" cy="6871101"/>
            <a:chOff x="63358" y="-48828"/>
            <a:chExt cx="12213229" cy="6871101"/>
          </a:xfrm>
        </p:grpSpPr>
        <p:sp>
          <p:nvSpPr>
            <p:cNvPr id="3" name="Textfeld 4">
              <a:extLst>
                <a:ext uri="{FF2B5EF4-FFF2-40B4-BE49-F238E27FC236}">
                  <a16:creationId xmlns:a16="http://schemas.microsoft.com/office/drawing/2014/main" id="{02653796-8075-47DB-9AA5-48C1E65F87FE}"/>
                </a:ext>
              </a:extLst>
            </p:cNvPr>
            <p:cNvSpPr txBox="1"/>
            <p:nvPr/>
          </p:nvSpPr>
          <p:spPr>
            <a:xfrm>
              <a:off x="3207843" y="277502"/>
              <a:ext cx="7018287"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4400" b="1" i="0" u="none" strike="noStrike" kern="1200" cap="none" spc="0" baseline="0" dirty="0">
                  <a:solidFill>
                    <a:srgbClr val="5CB600"/>
                  </a:solidFill>
                  <a:uFillTx/>
                  <a:latin typeface="Raleway"/>
                </a:rPr>
                <a:t>Morphologischer Kasten</a:t>
              </a:r>
            </a:p>
          </p:txBody>
        </p:sp>
        <p:grpSp>
          <p:nvGrpSpPr>
            <p:cNvPr id="4" name="Gruppieren 15">
              <a:extLst>
                <a:ext uri="{FF2B5EF4-FFF2-40B4-BE49-F238E27FC236}">
                  <a16:creationId xmlns:a16="http://schemas.microsoft.com/office/drawing/2014/main" id="{A76654CA-E52D-4580-A154-81FEA05AA5A5}"/>
                </a:ext>
              </a:extLst>
            </p:cNvPr>
            <p:cNvGrpSpPr/>
            <p:nvPr/>
          </p:nvGrpSpPr>
          <p:grpSpPr>
            <a:xfrm>
              <a:off x="63358" y="-48828"/>
              <a:ext cx="12213229" cy="6871101"/>
              <a:chOff x="63358" y="-48828"/>
              <a:chExt cx="12213229" cy="6871101"/>
            </a:xfrm>
          </p:grpSpPr>
          <p:sp>
            <p:nvSpPr>
              <p:cNvPr id="5" name="Rechteck 40">
                <a:extLst>
                  <a:ext uri="{FF2B5EF4-FFF2-40B4-BE49-F238E27FC236}">
                    <a16:creationId xmlns:a16="http://schemas.microsoft.com/office/drawing/2014/main" id="{49ABAEA8-43D7-4242-8ABB-869152890885}"/>
                  </a:ext>
                </a:extLst>
              </p:cNvPr>
              <p:cNvSpPr/>
              <p:nvPr/>
            </p:nvSpPr>
            <p:spPr>
              <a:xfrm>
                <a:off x="63358" y="1338343"/>
                <a:ext cx="591845" cy="531184"/>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6" name="Rechteck 42">
                <a:extLst>
                  <a:ext uri="{FF2B5EF4-FFF2-40B4-BE49-F238E27FC236}">
                    <a16:creationId xmlns:a16="http://schemas.microsoft.com/office/drawing/2014/main" id="{7BCC74D1-8ABC-4CB5-AC02-C2C8196BCB23}"/>
                  </a:ext>
                </a:extLst>
              </p:cNvPr>
              <p:cNvSpPr/>
              <p:nvPr/>
            </p:nvSpPr>
            <p:spPr>
              <a:xfrm>
                <a:off x="8916671" y="1883673"/>
                <a:ext cx="3195809"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7" name="Rechteck 39">
                <a:extLst>
                  <a:ext uri="{FF2B5EF4-FFF2-40B4-BE49-F238E27FC236}">
                    <a16:creationId xmlns:a16="http://schemas.microsoft.com/office/drawing/2014/main" id="{301F806F-6F92-4FAC-859A-6657CC29AC69}"/>
                  </a:ext>
                </a:extLst>
              </p:cNvPr>
              <p:cNvSpPr/>
              <p:nvPr/>
            </p:nvSpPr>
            <p:spPr>
              <a:xfrm>
                <a:off x="63358" y="1884587"/>
                <a:ext cx="3272866" cy="4907155"/>
              </a:xfrm>
              <a:prstGeom prst="rect">
                <a:avLst/>
              </a:prstGeom>
              <a:noFill/>
              <a:ln w="76196" cap="flat">
                <a:solidFill>
                  <a:srgbClr val="5CB600"/>
                </a:solidFill>
                <a:prstDash val="solid"/>
                <a:miter/>
              </a:ln>
            </p:spPr>
            <p:txBody>
              <a:bodyPr vert="horz" wrap="square" lIns="91440" tIns="45720" rIns="91440" bIns="45720" anchor="t" anchorCtr="0" compatLnSpc="1">
                <a:noAutofit/>
              </a:bodyPr>
              <a:lstStyle/>
              <a:p>
                <a:pPr marL="17999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34"/>
                  <a:cs typeface="Arial" pitchFamily="34"/>
                </a:endParaRPr>
              </a:p>
            </p:txBody>
          </p:sp>
          <p:sp>
            <p:nvSpPr>
              <p:cNvPr id="8" name="Rechteck 41">
                <a:extLst>
                  <a:ext uri="{FF2B5EF4-FFF2-40B4-BE49-F238E27FC236}">
                    <a16:creationId xmlns:a16="http://schemas.microsoft.com/office/drawing/2014/main" id="{56782D74-07F3-4849-B50C-C83E9C56568E}"/>
                  </a:ext>
                </a:extLst>
              </p:cNvPr>
              <p:cNvSpPr/>
              <p:nvPr/>
            </p:nvSpPr>
            <p:spPr>
              <a:xfrm>
                <a:off x="3330272" y="1883673"/>
                <a:ext cx="5596173"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9" name="Rechteck 43">
                <a:extLst>
                  <a:ext uri="{FF2B5EF4-FFF2-40B4-BE49-F238E27FC236}">
                    <a16:creationId xmlns:a16="http://schemas.microsoft.com/office/drawing/2014/main" id="{DF6A8C93-B9D6-44EA-ADDD-12FB8E667F38}"/>
                  </a:ext>
                </a:extLst>
              </p:cNvPr>
              <p:cNvSpPr/>
              <p:nvPr/>
            </p:nvSpPr>
            <p:spPr>
              <a:xfrm>
                <a:off x="8926445" y="4204411"/>
                <a:ext cx="3186043" cy="2587331"/>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grpSp>
            <p:nvGrpSpPr>
              <p:cNvPr id="10" name="Gruppieren 12">
                <a:extLst>
                  <a:ext uri="{FF2B5EF4-FFF2-40B4-BE49-F238E27FC236}">
                    <a16:creationId xmlns:a16="http://schemas.microsoft.com/office/drawing/2014/main" id="{CA426091-D2C9-4295-9901-75A62215F4B6}"/>
                  </a:ext>
                </a:extLst>
              </p:cNvPr>
              <p:cNvGrpSpPr/>
              <p:nvPr/>
            </p:nvGrpSpPr>
            <p:grpSpPr>
              <a:xfrm>
                <a:off x="63358" y="-48828"/>
                <a:ext cx="12213229" cy="6871101"/>
                <a:chOff x="63358" y="-48828"/>
                <a:chExt cx="12213229" cy="6871101"/>
              </a:xfrm>
            </p:grpSpPr>
            <p:pic>
              <p:nvPicPr>
                <p:cNvPr id="11" name="Grafik 31">
                  <a:extLst>
                    <a:ext uri="{FF2B5EF4-FFF2-40B4-BE49-F238E27FC236}">
                      <a16:creationId xmlns:a16="http://schemas.microsoft.com/office/drawing/2014/main" id="{196D38A9-8E9A-4622-8C49-642379138D4B}"/>
                    </a:ext>
                  </a:extLst>
                </p:cNvPr>
                <p:cNvPicPr>
                  <a:picLocks noChangeAspect="1"/>
                </p:cNvPicPr>
                <p:nvPr/>
              </p:nvPicPr>
              <p:blipFill>
                <a:blip r:embed="rId3"/>
                <a:stretch>
                  <a:fillRect/>
                </a:stretch>
              </p:blipFill>
              <p:spPr>
                <a:xfrm>
                  <a:off x="233601" y="-48828"/>
                  <a:ext cx="1490718" cy="976935"/>
                </a:xfrm>
                <a:prstGeom prst="rect">
                  <a:avLst/>
                </a:prstGeom>
                <a:noFill/>
                <a:ln cap="flat">
                  <a:noFill/>
                </a:ln>
              </p:spPr>
            </p:pic>
            <p:sp>
              <p:nvSpPr>
                <p:cNvPr id="12" name="Rechteck 32">
                  <a:extLst>
                    <a:ext uri="{FF2B5EF4-FFF2-40B4-BE49-F238E27FC236}">
                      <a16:creationId xmlns:a16="http://schemas.microsoft.com/office/drawing/2014/main" id="{FB5AFCF2-E69D-4DC3-9B58-BCD90D3D441A}"/>
                    </a:ext>
                  </a:extLst>
                </p:cNvPr>
                <p:cNvSpPr/>
                <p:nvPr/>
              </p:nvSpPr>
              <p:spPr>
                <a:xfrm>
                  <a:off x="3370798" y="1329912"/>
                  <a:ext cx="5555647" cy="523219"/>
                </a:xfrm>
                <a:prstGeom prst="rect">
                  <a:avLst/>
                </a:prstGeom>
                <a:solidFill>
                  <a:srgbClr val="5CB600"/>
                </a:solidFill>
                <a:ln w="28575"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Durchführung</a:t>
                  </a:r>
                </a:p>
              </p:txBody>
            </p:sp>
            <p:sp>
              <p:nvSpPr>
                <p:cNvPr id="13" name="Rechteck 37">
                  <a:extLst>
                    <a:ext uri="{FF2B5EF4-FFF2-40B4-BE49-F238E27FC236}">
                      <a16:creationId xmlns:a16="http://schemas.microsoft.com/office/drawing/2014/main" id="{E0C4D671-AF8A-4225-A866-04C4C2CFEE52}"/>
                    </a:ext>
                  </a:extLst>
                </p:cNvPr>
                <p:cNvSpPr/>
                <p:nvPr/>
              </p:nvSpPr>
              <p:spPr>
                <a:xfrm>
                  <a:off x="63358" y="1329912"/>
                  <a:ext cx="3404457" cy="523219"/>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Anlass / Situation</a:t>
                  </a:r>
                </a:p>
              </p:txBody>
            </p:sp>
            <p:sp>
              <p:nvSpPr>
                <p:cNvPr id="14" name="Rechteck 29">
                  <a:extLst>
                    <a:ext uri="{FF2B5EF4-FFF2-40B4-BE49-F238E27FC236}">
                      <a16:creationId xmlns:a16="http://schemas.microsoft.com/office/drawing/2014/main" id="{C123F102-C563-45CF-9EAA-7D02890E54C8}"/>
                    </a:ext>
                  </a:extLst>
                </p:cNvPr>
                <p:cNvSpPr/>
                <p:nvPr/>
              </p:nvSpPr>
              <p:spPr>
                <a:xfrm>
                  <a:off x="63358" y="66257"/>
                  <a:ext cx="12049121" cy="1263655"/>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5" name="Rechteck 30">
                  <a:extLst>
                    <a:ext uri="{FF2B5EF4-FFF2-40B4-BE49-F238E27FC236}">
                      <a16:creationId xmlns:a16="http://schemas.microsoft.com/office/drawing/2014/main" id="{BA3E7FAD-F6EE-44BF-BB72-79DF55969194}"/>
                    </a:ext>
                  </a:extLst>
                </p:cNvPr>
                <p:cNvSpPr/>
                <p:nvPr/>
              </p:nvSpPr>
              <p:spPr>
                <a:xfrm>
                  <a:off x="8961010" y="1353385"/>
                  <a:ext cx="3151470" cy="516151"/>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Pros &amp; Cons</a:t>
                  </a:r>
                </a:p>
              </p:txBody>
            </p:sp>
            <p:sp>
              <p:nvSpPr>
                <p:cNvPr id="16" name="Textfeld 1">
                  <a:extLst>
                    <a:ext uri="{FF2B5EF4-FFF2-40B4-BE49-F238E27FC236}">
                      <a16:creationId xmlns:a16="http://schemas.microsoft.com/office/drawing/2014/main" id="{4C31D767-3677-44B1-A2C5-6404EC8B4F6D}"/>
                    </a:ext>
                  </a:extLst>
                </p:cNvPr>
                <p:cNvSpPr txBox="1"/>
                <p:nvPr/>
              </p:nvSpPr>
              <p:spPr>
                <a:xfrm>
                  <a:off x="129625" y="876287"/>
                  <a:ext cx="2021500"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1" i="0" u="none" strike="noStrike" kern="1200" cap="none" spc="0" baseline="0">
                      <a:solidFill>
                        <a:srgbClr val="5CB600"/>
                      </a:solidFill>
                      <a:uFillTx/>
                      <a:latin typeface="Calibri"/>
                    </a:rPr>
                    <a:t>Innovation Tool-Box</a:t>
                  </a:r>
                </a:p>
              </p:txBody>
            </p:sp>
            <p:sp>
              <p:nvSpPr>
                <p:cNvPr id="17" name="Rechteck 3">
                  <a:extLst>
                    <a:ext uri="{FF2B5EF4-FFF2-40B4-BE49-F238E27FC236}">
                      <a16:creationId xmlns:a16="http://schemas.microsoft.com/office/drawing/2014/main" id="{C1245477-216A-436C-8F3C-8BA21AA95450}"/>
                    </a:ext>
                  </a:extLst>
                </p:cNvPr>
                <p:cNvSpPr/>
                <p:nvPr/>
              </p:nvSpPr>
              <p:spPr>
                <a:xfrm>
                  <a:off x="11642031" y="1809561"/>
                  <a:ext cx="470449" cy="2434498"/>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8" name="Rechteck 44">
                  <a:extLst>
                    <a:ext uri="{FF2B5EF4-FFF2-40B4-BE49-F238E27FC236}">
                      <a16:creationId xmlns:a16="http://schemas.microsoft.com/office/drawing/2014/main" id="{0987DCBE-9957-4ACA-8629-3A2CB5AC6BAA}"/>
                    </a:ext>
                  </a:extLst>
                </p:cNvPr>
                <p:cNvSpPr/>
                <p:nvPr/>
              </p:nvSpPr>
              <p:spPr>
                <a:xfrm>
                  <a:off x="11642040" y="4230782"/>
                  <a:ext cx="470449" cy="2591491"/>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19" name="Grafik 6">
                  <a:extLst>
                    <a:ext uri="{FF2B5EF4-FFF2-40B4-BE49-F238E27FC236}">
                      <a16:creationId xmlns:a16="http://schemas.microsoft.com/office/drawing/2014/main" id="{03ED1D69-19AA-442B-951E-A15894D4928D}"/>
                    </a:ext>
                  </a:extLst>
                </p:cNvPr>
                <p:cNvPicPr>
                  <a:picLocks noChangeAspect="1"/>
                </p:cNvPicPr>
                <p:nvPr/>
              </p:nvPicPr>
              <p:blipFill>
                <a:blip r:embed="rId4"/>
                <a:stretch>
                  <a:fillRect/>
                </a:stretch>
              </p:blipFill>
              <p:spPr>
                <a:xfrm>
                  <a:off x="11582585" y="2508436"/>
                  <a:ext cx="694002" cy="694002"/>
                </a:xfrm>
                <a:prstGeom prst="rect">
                  <a:avLst/>
                </a:prstGeom>
                <a:noFill/>
                <a:ln cap="flat">
                  <a:noFill/>
                </a:ln>
              </p:spPr>
            </p:pic>
            <p:pic>
              <p:nvPicPr>
                <p:cNvPr id="20" name="Grafik 45">
                  <a:extLst>
                    <a:ext uri="{FF2B5EF4-FFF2-40B4-BE49-F238E27FC236}">
                      <a16:creationId xmlns:a16="http://schemas.microsoft.com/office/drawing/2014/main" id="{9FA6722D-0806-4EC6-BE4B-D1908FC3CFC3}"/>
                    </a:ext>
                  </a:extLst>
                </p:cNvPr>
                <p:cNvPicPr>
                  <a:picLocks noChangeAspect="1"/>
                </p:cNvPicPr>
                <p:nvPr/>
              </p:nvPicPr>
              <p:blipFill>
                <a:blip r:embed="rId4"/>
                <a:stretch>
                  <a:fillRect/>
                </a:stretch>
              </p:blipFill>
              <p:spPr>
                <a:xfrm rot="10799991">
                  <a:off x="11573414" y="5201929"/>
                  <a:ext cx="694002" cy="694002"/>
                </a:xfrm>
                <a:prstGeom prst="rect">
                  <a:avLst/>
                </a:prstGeom>
                <a:noFill/>
                <a:ln cap="flat">
                  <a:noFill/>
                </a:ln>
              </p:spPr>
            </p:pic>
            <p:pic>
              <p:nvPicPr>
                <p:cNvPr id="21" name="Grafik 8">
                  <a:extLst>
                    <a:ext uri="{FF2B5EF4-FFF2-40B4-BE49-F238E27FC236}">
                      <a16:creationId xmlns:a16="http://schemas.microsoft.com/office/drawing/2014/main" id="{1A9A4ECD-93CD-44D3-9EF3-52B950E091AB}"/>
                    </a:ext>
                  </a:extLst>
                </p:cNvPr>
                <p:cNvPicPr>
                  <a:picLocks noChangeAspect="1"/>
                </p:cNvPicPr>
                <p:nvPr/>
              </p:nvPicPr>
              <p:blipFill>
                <a:blip r:embed="rId5"/>
                <a:stretch>
                  <a:fillRect/>
                </a:stretch>
              </p:blipFill>
              <p:spPr>
                <a:xfrm>
                  <a:off x="233601" y="1396691"/>
                  <a:ext cx="408398" cy="414497"/>
                </a:xfrm>
                <a:prstGeom prst="rect">
                  <a:avLst/>
                </a:prstGeom>
                <a:noFill/>
                <a:ln cap="flat">
                  <a:noFill/>
                </a:ln>
              </p:spPr>
            </p:pic>
            <p:pic>
              <p:nvPicPr>
                <p:cNvPr id="22" name="Grafik 9">
                  <a:extLst>
                    <a:ext uri="{FF2B5EF4-FFF2-40B4-BE49-F238E27FC236}">
                      <a16:creationId xmlns:a16="http://schemas.microsoft.com/office/drawing/2014/main" id="{AEED07AD-E269-40AF-81F4-5849DC104D2A}"/>
                    </a:ext>
                  </a:extLst>
                </p:cNvPr>
                <p:cNvPicPr>
                  <a:picLocks noChangeAspect="1"/>
                </p:cNvPicPr>
                <p:nvPr/>
              </p:nvPicPr>
              <p:blipFill>
                <a:blip r:embed="rId6"/>
                <a:stretch>
                  <a:fillRect/>
                </a:stretch>
              </p:blipFill>
              <p:spPr>
                <a:xfrm>
                  <a:off x="4441195" y="1369304"/>
                  <a:ext cx="493739" cy="487640"/>
                </a:xfrm>
                <a:prstGeom prst="rect">
                  <a:avLst/>
                </a:prstGeom>
                <a:noFill/>
                <a:ln cap="flat">
                  <a:noFill/>
                </a:ln>
              </p:spPr>
            </p:pic>
            <p:pic>
              <p:nvPicPr>
                <p:cNvPr id="23" name="Grafik 10">
                  <a:extLst>
                    <a:ext uri="{FF2B5EF4-FFF2-40B4-BE49-F238E27FC236}">
                      <a16:creationId xmlns:a16="http://schemas.microsoft.com/office/drawing/2014/main" id="{A581018D-AA5D-4D85-B8CB-146E01571EE0}"/>
                    </a:ext>
                  </a:extLst>
                </p:cNvPr>
                <p:cNvPicPr>
                  <a:picLocks noChangeAspect="1"/>
                </p:cNvPicPr>
                <p:nvPr/>
              </p:nvPicPr>
              <p:blipFill>
                <a:blip r:embed="rId7"/>
                <a:stretch>
                  <a:fillRect/>
                </a:stretch>
              </p:blipFill>
              <p:spPr>
                <a:xfrm>
                  <a:off x="9129973" y="1413351"/>
                  <a:ext cx="438875" cy="396209"/>
                </a:xfrm>
                <a:prstGeom prst="rect">
                  <a:avLst/>
                </a:prstGeom>
                <a:noFill/>
                <a:ln cap="flat">
                  <a:noFill/>
                </a:ln>
              </p:spPr>
            </p:pic>
          </p:grpSp>
        </p:grpSp>
      </p:grpSp>
      <p:sp>
        <p:nvSpPr>
          <p:cNvPr id="24" name="Textfeld 2">
            <a:extLst>
              <a:ext uri="{FF2B5EF4-FFF2-40B4-BE49-F238E27FC236}">
                <a16:creationId xmlns:a16="http://schemas.microsoft.com/office/drawing/2014/main" id="{769D95F3-B730-4EEF-BBA2-204FDAE6E3F5}"/>
              </a:ext>
            </a:extLst>
          </p:cNvPr>
          <p:cNvSpPr txBox="1"/>
          <p:nvPr/>
        </p:nvSpPr>
        <p:spPr>
          <a:xfrm>
            <a:off x="9047338" y="1996574"/>
            <a:ext cx="2526084" cy="2215993"/>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dirty="0">
                <a:solidFill>
                  <a:srgbClr val="000000"/>
                </a:solidFill>
                <a:uFillTx/>
                <a:latin typeface="Arial" pitchFamily="34"/>
                <a:cs typeface="Arial" pitchFamily="34"/>
              </a:rPr>
              <a:t>Für nahezu alle Problemstellungen geeignet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dirty="0">
                <a:solidFill>
                  <a:srgbClr val="000000"/>
                </a:solidFill>
                <a:uFillTx/>
                <a:latin typeface="Arial" pitchFamily="34"/>
                <a:cs typeface="Arial" pitchFamily="34"/>
              </a:rPr>
              <a:t>Vorurteilslose Betrachtung der Probleme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1" i="0" u="none" strike="noStrike" kern="1200" cap="none" spc="0" baseline="0" dirty="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dirty="0">
                <a:solidFill>
                  <a:srgbClr val="000000"/>
                </a:solidFill>
                <a:uFillTx/>
                <a:latin typeface="Arial" pitchFamily="34"/>
                <a:cs typeface="Arial" pitchFamily="34"/>
              </a:rPr>
              <a:t>Originelle Lösungen möglich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dirty="0">
                <a:solidFill>
                  <a:srgbClr val="000000"/>
                </a:solidFill>
                <a:uFillTx/>
                <a:latin typeface="Arial" pitchFamily="34"/>
                <a:cs typeface="Arial" pitchFamily="34"/>
              </a:rPr>
              <a:t>Systematische Herangehensweise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000000"/>
              </a:solidFill>
              <a:uFillTx/>
              <a:latin typeface="Calibri"/>
            </a:endParaRPr>
          </a:p>
        </p:txBody>
      </p:sp>
      <p:sp>
        <p:nvSpPr>
          <p:cNvPr id="25" name="Textfeld 5">
            <a:extLst>
              <a:ext uri="{FF2B5EF4-FFF2-40B4-BE49-F238E27FC236}">
                <a16:creationId xmlns:a16="http://schemas.microsoft.com/office/drawing/2014/main" id="{F859B021-4B7F-4C1F-B711-427801551A90}"/>
              </a:ext>
            </a:extLst>
          </p:cNvPr>
          <p:cNvSpPr txBox="1"/>
          <p:nvPr/>
        </p:nvSpPr>
        <p:spPr>
          <a:xfrm>
            <a:off x="9047338" y="4310152"/>
            <a:ext cx="2439756" cy="1938994"/>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Expertenwissen erforderlich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Ausarbeitung sehr zeitintensiv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Hoher Komplexitätsgrad, da viele Lösungsmöglichkeiten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Raum von vornherein begrenzt</a:t>
            </a:r>
          </a:p>
        </p:txBody>
      </p:sp>
      <p:sp>
        <p:nvSpPr>
          <p:cNvPr id="26" name="Textfeld 7">
            <a:extLst>
              <a:ext uri="{FF2B5EF4-FFF2-40B4-BE49-F238E27FC236}">
                <a16:creationId xmlns:a16="http://schemas.microsoft.com/office/drawing/2014/main" id="{F6E033CC-22C7-4B74-B8E6-AAD0F7664D94}"/>
              </a:ext>
            </a:extLst>
          </p:cNvPr>
          <p:cNvSpPr txBox="1"/>
          <p:nvPr/>
        </p:nvSpPr>
        <p:spPr>
          <a:xfrm>
            <a:off x="128098" y="1996574"/>
            <a:ext cx="3079744" cy="1846659"/>
          </a:xfrm>
          <a:prstGeom prst="rect">
            <a:avLst/>
          </a:prstGeom>
          <a:noFill/>
          <a:ln cap="flat">
            <a:noFill/>
          </a:ln>
        </p:spPr>
        <p:txBody>
          <a:bodyPr vert="horz" wrap="square" lIns="91440" tIns="45720" rIns="91440" bIns="45720" anchor="t" anchorCtr="0" compatLnSpc="1">
            <a:spAutoFit/>
          </a:bodyPr>
          <a:lstStyle/>
          <a:p>
            <a:pPr marL="171450" indent="-171450">
              <a:buSzPct val="100000"/>
              <a:buFont typeface="Arial" pitchFamily="34"/>
              <a:buChar char="•"/>
              <a:defRPr sz="1800" b="0" i="0" u="none" strike="noStrike" kern="0" cap="none" spc="0" baseline="0">
                <a:solidFill>
                  <a:srgbClr val="000000"/>
                </a:solidFill>
                <a:uFillTx/>
              </a:defRPr>
            </a:pPr>
            <a:r>
              <a:rPr lang="de-DE" sz="1200" b="1" dirty="0">
                <a:solidFill>
                  <a:srgbClr val="000000"/>
                </a:solidFill>
                <a:latin typeface="Arial" pitchFamily="34"/>
                <a:cs typeface="Arial" pitchFamily="34"/>
              </a:rPr>
              <a:t>Kreativitätstechnik</a:t>
            </a:r>
            <a:r>
              <a:rPr lang="de-DE" sz="1200" dirty="0">
                <a:solidFill>
                  <a:srgbClr val="000000"/>
                </a:solidFill>
                <a:latin typeface="Arial" pitchFamily="34"/>
                <a:cs typeface="Arial" pitchFamily="34"/>
              </a:rPr>
              <a:t> um komplexe Problemstellungen zu erfassen</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dirty="0" smtClean="0">
              <a:solidFill>
                <a:srgbClr val="000000"/>
              </a:solidFill>
              <a:uFillTx/>
              <a:latin typeface="Arial" pitchFamily="34"/>
              <a:cs typeface="Arial" pitchFamily="34"/>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dirty="0" smtClean="0">
                <a:solidFill>
                  <a:srgbClr val="000000"/>
                </a:solidFill>
                <a:uFillTx/>
                <a:latin typeface="Arial" pitchFamily="34"/>
                <a:cs typeface="Arial" pitchFamily="34"/>
              </a:rPr>
              <a:t>Entwicklung </a:t>
            </a:r>
            <a:r>
              <a:rPr lang="de-DE" sz="1200" b="1" i="0" u="none" strike="noStrike" kern="1200" cap="none" spc="0" baseline="0" dirty="0">
                <a:solidFill>
                  <a:srgbClr val="000000"/>
                </a:solidFill>
                <a:uFillTx/>
                <a:latin typeface="Arial" pitchFamily="34"/>
                <a:cs typeface="Arial" pitchFamily="34"/>
              </a:rPr>
              <a:t>neue</a:t>
            </a:r>
            <a:r>
              <a:rPr lang="de-DE" sz="1200" b="0" i="0" u="none" strike="noStrike" kern="1200" cap="none" spc="0" baseline="0" dirty="0">
                <a:solidFill>
                  <a:srgbClr val="000000"/>
                </a:solidFill>
                <a:uFillTx/>
                <a:latin typeface="Arial" pitchFamily="34"/>
                <a:cs typeface="Arial" pitchFamily="34"/>
              </a:rPr>
              <a:t>r </a:t>
            </a:r>
            <a:r>
              <a:rPr lang="de-DE" sz="1200" b="1" i="0" u="none" strike="noStrike" kern="1200" cap="none" spc="0" baseline="0" dirty="0">
                <a:solidFill>
                  <a:srgbClr val="000000"/>
                </a:solidFill>
                <a:uFillTx/>
                <a:latin typeface="Arial" pitchFamily="34"/>
                <a:cs typeface="Arial" pitchFamily="34"/>
              </a:rPr>
              <a:t>Produktideen</a:t>
            </a:r>
            <a:r>
              <a:rPr lang="de-DE" sz="1200" b="0" i="0" u="none" strike="noStrike" kern="1200" cap="none" spc="0" baseline="0" dirty="0">
                <a:solidFill>
                  <a:srgbClr val="000000"/>
                </a:solidFill>
                <a:uFillTx/>
                <a:latin typeface="Arial" pitchFamily="34"/>
                <a:cs typeface="Arial" pitchFamily="34"/>
              </a:rPr>
              <a:t> oder    </a:t>
            </a:r>
            <a:r>
              <a:rPr lang="de-DE" sz="1200" b="1" i="0" u="none" strike="noStrike" kern="1200" cap="none" spc="0" baseline="0" dirty="0">
                <a:solidFill>
                  <a:srgbClr val="000000"/>
                </a:solidFill>
                <a:uFillTx/>
                <a:latin typeface="Arial" pitchFamily="34"/>
                <a:cs typeface="Arial" pitchFamily="34"/>
              </a:rPr>
              <a:t>-verbesserungen</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1" i="0" u="none" strike="noStrike" kern="1200" cap="none" spc="0" baseline="0" dirty="0">
                <a:solidFill>
                  <a:srgbClr val="000000"/>
                </a:solidFill>
                <a:uFillTx/>
                <a:latin typeface="Arial" pitchFamily="34"/>
                <a:cs typeface="Arial" pitchFamily="34"/>
              </a:rPr>
              <a:t>Visualisierungsmöglichkeit</a:t>
            </a:r>
            <a:r>
              <a:rPr lang="de-DE" sz="1200" b="0" i="0" u="none" strike="noStrike" kern="1200" cap="none" spc="0" baseline="0" dirty="0">
                <a:solidFill>
                  <a:srgbClr val="000000"/>
                </a:solidFill>
                <a:uFillTx/>
                <a:latin typeface="Arial" pitchFamily="34"/>
                <a:cs typeface="Arial" pitchFamily="34"/>
              </a:rPr>
              <a:t> anhand von Matrix-Darstellung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000000"/>
              </a:solidFill>
              <a:uFillTx/>
              <a:latin typeface="Calibri"/>
            </a:endParaRPr>
          </a:p>
        </p:txBody>
      </p:sp>
      <p:sp>
        <p:nvSpPr>
          <p:cNvPr id="27" name="Textfeld 14">
            <a:extLst>
              <a:ext uri="{FF2B5EF4-FFF2-40B4-BE49-F238E27FC236}">
                <a16:creationId xmlns:a16="http://schemas.microsoft.com/office/drawing/2014/main" id="{85D8150C-0DAB-4307-B667-22B2FBB004B1}"/>
              </a:ext>
            </a:extLst>
          </p:cNvPr>
          <p:cNvSpPr txBox="1"/>
          <p:nvPr/>
        </p:nvSpPr>
        <p:spPr>
          <a:xfrm>
            <a:off x="3449564" y="1809561"/>
            <a:ext cx="5511445" cy="489364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1. Für eine </a:t>
            </a:r>
            <a:r>
              <a:rPr lang="de-DE" sz="1200" b="1" i="0" u="none" strike="noStrike" kern="1200" cap="none" spc="0" baseline="0">
                <a:solidFill>
                  <a:srgbClr val="000000"/>
                </a:solidFill>
                <a:uFillTx/>
                <a:latin typeface="Arial" pitchFamily="34"/>
                <a:cs typeface="Arial" pitchFamily="34"/>
              </a:rPr>
              <a:t>Fragestellung</a:t>
            </a:r>
            <a:r>
              <a:rPr lang="de-DE" sz="1200" b="0" i="0" u="none" strike="noStrike" kern="1200" cap="none" spc="0" baseline="0">
                <a:solidFill>
                  <a:srgbClr val="000000"/>
                </a:solidFill>
                <a:uFillTx/>
                <a:latin typeface="Arial" pitchFamily="34"/>
                <a:cs typeface="Arial" pitchFamily="34"/>
              </a:rPr>
              <a:t>/ein </a:t>
            </a:r>
            <a:r>
              <a:rPr lang="de-DE" sz="1200" b="1" i="0" u="none" strike="noStrike" kern="1200" cap="none" spc="0" baseline="0">
                <a:solidFill>
                  <a:srgbClr val="000000"/>
                </a:solidFill>
                <a:uFillTx/>
                <a:latin typeface="Arial" pitchFamily="34"/>
                <a:cs typeface="Arial" pitchFamily="34"/>
              </a:rPr>
              <a:t>Problem</a:t>
            </a:r>
            <a:r>
              <a:rPr lang="de-DE" sz="1200" b="0" i="0" u="none" strike="noStrike" kern="1200" cap="none" spc="0" baseline="0">
                <a:solidFill>
                  <a:srgbClr val="000000"/>
                </a:solidFill>
                <a:uFillTx/>
                <a:latin typeface="Arial" pitchFamily="34"/>
                <a:cs typeface="Arial" pitchFamily="34"/>
              </a:rPr>
              <a:t> werden die bestimmenden </a:t>
            </a:r>
            <a:r>
              <a:rPr lang="de-DE" sz="1200" b="1" i="0" u="none" strike="noStrike" kern="1200" cap="none" spc="0" baseline="0">
                <a:solidFill>
                  <a:srgbClr val="000000"/>
                </a:solidFill>
                <a:uFillTx/>
                <a:latin typeface="Arial" pitchFamily="34"/>
                <a:cs typeface="Arial" pitchFamily="34"/>
              </a:rPr>
              <a:t>Merkmale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festgelegt</a:t>
            </a:r>
            <a:r>
              <a:rPr lang="de-DE" sz="1200" b="0" i="0" u="none" strike="noStrike" kern="1200" cap="none" spc="0" baseline="0">
                <a:solidFill>
                  <a:srgbClr val="000000"/>
                </a:solidFill>
                <a:uFillTx/>
                <a:latin typeface="Arial" pitchFamily="34"/>
                <a:cs typeface="Arial" pitchFamily="34"/>
              </a:rPr>
              <a:t> und untereinander geschrieben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Hierbei ist darauf zu achten, dass die </a:t>
            </a:r>
            <a:r>
              <a:rPr lang="de-DE" sz="1200" b="1" i="0" u="none" strike="noStrike" kern="1200" cap="none" spc="0" baseline="0">
                <a:solidFill>
                  <a:srgbClr val="000000"/>
                </a:solidFill>
                <a:uFillTx/>
                <a:latin typeface="Arial" pitchFamily="34"/>
                <a:cs typeface="Arial" pitchFamily="34"/>
              </a:rPr>
              <a:t>Merkmale</a:t>
            </a:r>
            <a:r>
              <a:rPr lang="de-DE" sz="1200" b="0" i="0" u="none" strike="noStrike" kern="1200" cap="none" spc="0" baseline="0">
                <a:solidFill>
                  <a:srgbClr val="000000"/>
                </a:solidFill>
                <a:uFillTx/>
                <a:latin typeface="Arial" pitchFamily="34"/>
                <a:cs typeface="Arial" pitchFamily="34"/>
              </a:rPr>
              <a:t> </a:t>
            </a:r>
            <a:r>
              <a:rPr lang="de-DE" sz="1200" b="1" i="0" u="none" strike="noStrike" kern="1200" cap="none" spc="0" baseline="0">
                <a:solidFill>
                  <a:srgbClr val="000000"/>
                </a:solidFill>
                <a:uFillTx/>
                <a:latin typeface="Arial" pitchFamily="34"/>
                <a:cs typeface="Arial" pitchFamily="34"/>
              </a:rPr>
              <a:t>unabhängig voneinander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sind und im Hinblick auf die Aufgabenstellung auch umsetzbar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a:t>
            </a:r>
            <a:r>
              <a:rPr lang="de-DE" sz="1200" b="0" i="1" u="none" strike="noStrike" kern="1200" cap="none" spc="0" baseline="0">
                <a:solidFill>
                  <a:srgbClr val="000000"/>
                </a:solidFill>
                <a:uFillTx/>
                <a:latin typeface="Arial" pitchFamily="34"/>
                <a:cs typeface="Arial" pitchFamily="34"/>
              </a:rPr>
              <a:t>operationalisierbar</a:t>
            </a:r>
            <a:r>
              <a:rPr lang="de-DE" sz="1200" b="0" i="0" u="none" strike="noStrike" kern="1200" cap="none" spc="0" baseline="0">
                <a:solidFill>
                  <a:srgbClr val="000000"/>
                </a:solidFill>
                <a:uFillTx/>
                <a:latin typeface="Arial" pitchFamily="34"/>
                <a:cs typeface="Arial" pitchFamily="34"/>
              </a:rPr>
              <a:t>) sind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2. Dann werden </a:t>
            </a:r>
            <a:r>
              <a:rPr lang="de-DE" sz="1200" b="1" i="0" u="none" strike="noStrike" kern="1200" cap="none" spc="0" baseline="0">
                <a:solidFill>
                  <a:srgbClr val="000000"/>
                </a:solidFill>
                <a:uFillTx/>
                <a:latin typeface="Arial" pitchFamily="34"/>
                <a:cs typeface="Arial" pitchFamily="34"/>
              </a:rPr>
              <a:t>alle</a:t>
            </a:r>
            <a:r>
              <a:rPr lang="de-DE" sz="1200" b="0" i="0" u="none" strike="noStrike" kern="1200" cap="none" spc="0" baseline="0">
                <a:solidFill>
                  <a:srgbClr val="000000"/>
                </a:solidFill>
                <a:uFillTx/>
                <a:latin typeface="Arial" pitchFamily="34"/>
                <a:cs typeface="Arial" pitchFamily="34"/>
              </a:rPr>
              <a:t> möglichen </a:t>
            </a:r>
            <a:r>
              <a:rPr lang="de-DE" sz="1200" b="1" i="0" u="none" strike="noStrike" kern="1200" cap="none" spc="0" baseline="0">
                <a:solidFill>
                  <a:srgbClr val="000000"/>
                </a:solidFill>
                <a:uFillTx/>
                <a:latin typeface="Arial" pitchFamily="34"/>
                <a:cs typeface="Arial" pitchFamily="34"/>
              </a:rPr>
              <a:t>Ausprägungen</a:t>
            </a:r>
            <a:r>
              <a:rPr lang="de-DE" sz="1200" b="0" i="0" u="none" strike="noStrike" kern="1200" cap="none" spc="0" baseline="0">
                <a:solidFill>
                  <a:srgbClr val="000000"/>
                </a:solidFill>
                <a:uFillTx/>
                <a:latin typeface="Arial" pitchFamily="34"/>
                <a:cs typeface="Arial" pitchFamily="34"/>
              </a:rPr>
              <a:t> des jeweiligen </a:t>
            </a:r>
            <a:r>
              <a:rPr lang="de-DE" sz="1200" b="1" i="0" u="none" strike="noStrike" kern="1200" cap="none" spc="0" baseline="0">
                <a:solidFill>
                  <a:srgbClr val="000000"/>
                </a:solidFill>
                <a:uFillTx/>
                <a:latin typeface="Arial" pitchFamily="34"/>
                <a:cs typeface="Arial" pitchFamily="34"/>
              </a:rPr>
              <a:t>Merkmals</a:t>
            </a:r>
            <a:r>
              <a:rPr lang="de-DE" sz="1200" b="0" i="0" u="none" strike="noStrike" kern="1200" cap="none" spc="0" baseline="0">
                <a:solidFill>
                  <a:srgbClr val="000000"/>
                </a:solidFill>
                <a:uFillTx/>
                <a:latin typeface="Arial" pitchFamily="34"/>
                <a:cs typeface="Arial"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rechts daneben geschrieben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So entsteht eine </a:t>
            </a:r>
            <a:r>
              <a:rPr lang="de-DE" sz="1200" b="1" i="0" u="none" strike="noStrike" kern="1200" cap="none" spc="0" baseline="0">
                <a:solidFill>
                  <a:srgbClr val="000000"/>
                </a:solidFill>
                <a:uFillTx/>
                <a:latin typeface="Arial" pitchFamily="34"/>
                <a:cs typeface="Arial" pitchFamily="34"/>
              </a:rPr>
              <a:t>Matrix</a:t>
            </a:r>
            <a:r>
              <a:rPr lang="de-DE" sz="1200" b="0" i="0" u="none" strike="noStrike" kern="1200" cap="none" spc="0" baseline="0">
                <a:solidFill>
                  <a:srgbClr val="000000"/>
                </a:solidFill>
                <a:uFillTx/>
                <a:latin typeface="Arial" pitchFamily="34"/>
                <a:cs typeface="Arial" pitchFamily="34"/>
              </a:rPr>
              <a:t>, in der jede Kombination von Ausprägungen aller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Merkmale eine theoretisch mögliche Lösung ist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3. Danach wird aus </a:t>
            </a:r>
            <a:r>
              <a:rPr lang="de-DE" sz="1200" b="1" i="0" u="none" strike="noStrike" kern="1200" cap="none" spc="0" baseline="0">
                <a:solidFill>
                  <a:srgbClr val="000000"/>
                </a:solidFill>
                <a:uFillTx/>
                <a:latin typeface="Arial" pitchFamily="34"/>
                <a:cs typeface="Arial" pitchFamily="34"/>
              </a:rPr>
              <a:t>jeder Zeile eine Ausprägung</a:t>
            </a:r>
            <a:r>
              <a:rPr lang="de-DE" sz="1200" b="0" i="0" u="none" strike="noStrike" kern="1200" cap="none" spc="0" baseline="0">
                <a:solidFill>
                  <a:srgbClr val="000000"/>
                </a:solidFill>
                <a:uFillTx/>
                <a:latin typeface="Arial" pitchFamily="34"/>
                <a:cs typeface="Arial" pitchFamily="34"/>
              </a:rPr>
              <a:t> des </a:t>
            </a:r>
            <a:r>
              <a:rPr lang="de-DE" sz="1200" b="1" i="0" u="none" strike="noStrike" kern="1200" cap="none" spc="0" baseline="0">
                <a:solidFill>
                  <a:srgbClr val="000000"/>
                </a:solidFill>
                <a:uFillTx/>
                <a:latin typeface="Arial" pitchFamily="34"/>
                <a:cs typeface="Arial" pitchFamily="34"/>
              </a:rPr>
              <a:t>Merkmals</a:t>
            </a:r>
            <a:r>
              <a:rPr lang="de-DE" sz="1200" b="0" i="0" u="none" strike="noStrike" kern="1200" cap="none" spc="0" baseline="0">
                <a:solidFill>
                  <a:srgbClr val="000000"/>
                </a:solidFill>
                <a:uFillTx/>
                <a:latin typeface="Arial" pitchFamily="34"/>
                <a:cs typeface="Arial" pitchFamily="34"/>
              </a:rPr>
              <a:t> gewählt,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wodurch eine </a:t>
            </a:r>
            <a:r>
              <a:rPr lang="de-DE" sz="1200" b="1" i="0" u="none" strike="noStrike" kern="1200" cap="none" spc="0" baseline="0">
                <a:solidFill>
                  <a:srgbClr val="000000"/>
                </a:solidFill>
                <a:uFillTx/>
                <a:latin typeface="Arial" pitchFamily="34"/>
                <a:cs typeface="Arial" pitchFamily="34"/>
              </a:rPr>
              <a:t>Kombination von Ausprägungen</a:t>
            </a:r>
            <a:r>
              <a:rPr lang="de-DE" sz="1200" b="0" i="0" u="none" strike="noStrike" kern="1200" cap="none" spc="0" baseline="0">
                <a:solidFill>
                  <a:srgbClr val="000000"/>
                </a:solidFill>
                <a:uFillTx/>
                <a:latin typeface="Arial" pitchFamily="34"/>
                <a:cs typeface="Arial" pitchFamily="34"/>
              </a:rPr>
              <a:t> entsteht. Dies kann auf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zwei Arten erfolgen: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Systematisch:</a:t>
            </a:r>
            <a:r>
              <a:rPr lang="de-DE" sz="1200" b="0" i="0" u="none" strike="noStrike" kern="1200" cap="none" spc="0" baseline="0">
                <a:solidFill>
                  <a:srgbClr val="000000"/>
                </a:solidFill>
                <a:uFillTx/>
                <a:latin typeface="Arial" pitchFamily="34"/>
                <a:cs typeface="Arial" pitchFamily="34"/>
              </a:rPr>
              <a:t> z. B. durch Anwendung der Multifaktorenmethode,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dabei wird die Anzahl der Merkmale und Ausprägungen beschränkt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Intuitiv:</a:t>
            </a:r>
            <a:r>
              <a:rPr lang="de-DE" sz="1200" b="0" i="0" u="none" strike="noStrike" kern="1200" cap="none" spc="0" baseline="0">
                <a:solidFill>
                  <a:srgbClr val="000000"/>
                </a:solidFill>
                <a:uFillTx/>
                <a:latin typeface="Arial" pitchFamily="34"/>
                <a:cs typeface="Arial" pitchFamily="34"/>
              </a:rPr>
              <a:t> Der Bearbeitende betrachtet die Matrix und wählt aus jeder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Zeile eine Ausprägung. Der daraus entstehende Linienzug wird dann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ganzheitlich als alternative Lösung betrachtet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Dieser Auswahlprozess wird </a:t>
            </a:r>
            <a:r>
              <a:rPr lang="de-DE" sz="1200" b="1" i="0" u="none" strike="noStrike" kern="1200" cap="none" spc="0" baseline="0">
                <a:solidFill>
                  <a:srgbClr val="000000"/>
                </a:solidFill>
                <a:uFillTx/>
                <a:latin typeface="Arial" pitchFamily="34"/>
                <a:cs typeface="Arial" pitchFamily="34"/>
              </a:rPr>
              <a:t>mehrmals</a:t>
            </a:r>
            <a:r>
              <a:rPr lang="de-DE" sz="1200" b="0" i="0" u="none" strike="noStrike" kern="1200" cap="none" spc="0" baseline="0">
                <a:solidFill>
                  <a:srgbClr val="000000"/>
                </a:solidFill>
                <a:uFillTx/>
                <a:latin typeface="Arial" pitchFamily="34"/>
                <a:cs typeface="Arial" pitchFamily="34"/>
              </a:rPr>
              <a:t> durchgeführt. Mit den entstandenen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Kombinationen von Ausprägungen werden </a:t>
            </a:r>
            <a:r>
              <a:rPr lang="de-DE" sz="1200" b="1" i="0" u="none" strike="noStrike" kern="1200" cap="none" spc="0" baseline="0">
                <a:solidFill>
                  <a:srgbClr val="000000"/>
                </a:solidFill>
                <a:uFillTx/>
                <a:latin typeface="Arial" pitchFamily="34"/>
                <a:cs typeface="Arial" pitchFamily="34"/>
              </a:rPr>
              <a:t>Ideen entwickelt</a:t>
            </a:r>
            <a:endParaRPr lang="de-DE" sz="1200" b="0" i="0" u="none" strike="noStrike" kern="1200" cap="none" spc="0" baseline="0">
              <a:solidFill>
                <a:srgbClr val="000000"/>
              </a:solidFill>
              <a:uFillTx/>
              <a:latin typeface="Arial" pitchFamily="34"/>
              <a:cs typeface="Arial" pitchFamily="34"/>
            </a:endParaRPr>
          </a:p>
        </p:txBody>
      </p:sp>
      <p:pic>
        <p:nvPicPr>
          <p:cNvPr id="28" name="Grafik 11">
            <a:extLst>
              <a:ext uri="{FF2B5EF4-FFF2-40B4-BE49-F238E27FC236}">
                <a16:creationId xmlns:a16="http://schemas.microsoft.com/office/drawing/2014/main" id="{6555CF81-6008-4623-97DC-EFB77B395BBB}"/>
              </a:ext>
            </a:extLst>
          </p:cNvPr>
          <p:cNvPicPr>
            <a:picLocks noChangeAspect="1"/>
          </p:cNvPicPr>
          <p:nvPr/>
        </p:nvPicPr>
        <p:blipFill>
          <a:blip r:embed="rId8"/>
          <a:stretch>
            <a:fillRect/>
          </a:stretch>
        </p:blipFill>
        <p:spPr>
          <a:xfrm>
            <a:off x="162717" y="3981736"/>
            <a:ext cx="3123215" cy="1776999"/>
          </a:xfrm>
          <a:prstGeom prst="rect">
            <a:avLst/>
          </a:prstGeom>
          <a:noFill/>
          <a:ln cap="flat">
            <a:noFill/>
          </a:ln>
        </p:spPr>
      </p:pic>
      <p:sp>
        <p:nvSpPr>
          <p:cNvPr id="29" name="Textfeld 29">
            <a:extLst>
              <a:ext uri="{FF2B5EF4-FFF2-40B4-BE49-F238E27FC236}">
                <a16:creationId xmlns:a16="http://schemas.microsoft.com/office/drawing/2014/main" id="{CD240A21-26E1-406E-8108-E599452AA502}"/>
              </a:ext>
            </a:extLst>
          </p:cNvPr>
          <p:cNvSpPr txBox="1"/>
          <p:nvPr/>
        </p:nvSpPr>
        <p:spPr>
          <a:xfrm>
            <a:off x="3345999" y="6600733"/>
            <a:ext cx="6138906" cy="20005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700" b="0" i="0" u="none" strike="noStrike" kern="1200" cap="none" spc="0" baseline="0">
                <a:solidFill>
                  <a:srgbClr val="000000"/>
                </a:solidFill>
                <a:uFillTx/>
                <a:latin typeface="Calibri"/>
              </a:rPr>
              <a:t>Quelle: Manfred Schulte-Zurhausen: Organisation. 3. Auflage. 2002, S. 562</a:t>
            </a:r>
          </a:p>
        </p:txBody>
      </p:sp>
      <p:sp>
        <p:nvSpPr>
          <p:cNvPr id="30" name="Textfeld 30">
            <a:extLst>
              <a:ext uri="{FF2B5EF4-FFF2-40B4-BE49-F238E27FC236}">
                <a16:creationId xmlns:a16="http://schemas.microsoft.com/office/drawing/2014/main" id="{7320291C-132D-4A42-91B9-EF5CE8144C14}"/>
              </a:ext>
            </a:extLst>
          </p:cNvPr>
          <p:cNvSpPr txBox="1"/>
          <p:nvPr/>
        </p:nvSpPr>
        <p:spPr>
          <a:xfrm>
            <a:off x="86346" y="5684495"/>
            <a:ext cx="9263064" cy="276999"/>
          </a:xfrm>
          <a:prstGeom prst="rect">
            <a:avLst/>
          </a:prstGeom>
          <a:noFill/>
          <a:ln cap="flat">
            <a:noFill/>
          </a:ln>
        </p:spPr>
        <p:txBody>
          <a:bodyPr vert="horz" wrap="square" lIns="91440" tIns="45720" rIns="91440" bIns="45720" anchor="t" anchorCtr="0" compatLnSpc="1">
            <a:spAutoFit/>
          </a:bodyPr>
          <a:lstStyle/>
          <a:p>
            <a:pPr marL="0" marR="0" lvl="0" indent="0" algn="l" defTabSz="1828434"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600" b="0" i="0" u="none" strike="noStrike" kern="1200" cap="none" spc="0" baseline="0">
                <a:solidFill>
                  <a:srgbClr val="392E3B"/>
                </a:solidFill>
                <a:uFillTx/>
                <a:latin typeface="Lato Regular"/>
              </a:rPr>
              <a:t>Quelle: Eigene Darstellung, in Anlehnung an: </a:t>
            </a:r>
          </a:p>
          <a:p>
            <a:pPr marL="0" marR="0" lvl="0" indent="0" algn="l" defTabSz="1828434"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600" b="0" i="0" u="none" strike="noStrike" kern="1200" cap="none" spc="0" baseline="0">
                <a:solidFill>
                  <a:srgbClr val="392E3B"/>
                </a:solidFill>
                <a:uFillTx/>
                <a:latin typeface="Lato Regular"/>
              </a:rPr>
              <a:t>https://www.innovations-wissen.de/index.php?id=92</a:t>
            </a:r>
          </a:p>
        </p:txBody>
      </p:sp>
    </p:spTree>
    <p:extLst>
      <p:ext uri="{BB962C8B-B14F-4D97-AF65-F5344CB8AC3E}">
        <p14:creationId xmlns:p14="http://schemas.microsoft.com/office/powerpoint/2010/main" val="3900016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feld 47">
            <a:extLst>
              <a:ext uri="{FF2B5EF4-FFF2-40B4-BE49-F238E27FC236}">
                <a16:creationId xmlns:a16="http://schemas.microsoft.com/office/drawing/2014/main" id="{8FB10BD5-244F-45FB-A620-E967C2DF0C52}"/>
              </a:ext>
            </a:extLst>
          </p:cNvPr>
          <p:cNvSpPr txBox="1"/>
          <p:nvPr/>
        </p:nvSpPr>
        <p:spPr>
          <a:xfrm>
            <a:off x="3244814" y="255208"/>
            <a:ext cx="7459537" cy="769441"/>
          </a:xfrm>
          <a:prstGeom prst="rect">
            <a:avLst/>
          </a:prstGeom>
          <a:noFill/>
        </p:spPr>
        <p:txBody>
          <a:bodyPr wrap="square" rtlCol="0">
            <a:spAutoFit/>
          </a:bodyPr>
          <a:lstStyle/>
          <a:p>
            <a:r>
              <a:rPr lang="de-DE" sz="4400" b="1" dirty="0">
                <a:solidFill>
                  <a:srgbClr val="5CB600"/>
                </a:solidFill>
                <a:latin typeface="Raleway"/>
              </a:rPr>
              <a:t>Morphologischer Kasten</a:t>
            </a:r>
          </a:p>
        </p:txBody>
      </p:sp>
      <p:pic>
        <p:nvPicPr>
          <p:cNvPr id="49" name="Grafik 48">
            <a:extLst>
              <a:ext uri="{FF2B5EF4-FFF2-40B4-BE49-F238E27FC236}">
                <a16:creationId xmlns:a16="http://schemas.microsoft.com/office/drawing/2014/main" id="{45908F80-FA1C-4FD2-9C47-06F989932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602" y="-48831"/>
            <a:ext cx="1490719" cy="976933"/>
          </a:xfrm>
          <a:prstGeom prst="rect">
            <a:avLst/>
          </a:prstGeom>
        </p:spPr>
      </p:pic>
      <p:sp>
        <p:nvSpPr>
          <p:cNvPr id="50" name="Rechteck 49">
            <a:extLst>
              <a:ext uri="{FF2B5EF4-FFF2-40B4-BE49-F238E27FC236}">
                <a16:creationId xmlns:a16="http://schemas.microsoft.com/office/drawing/2014/main" id="{B1D85913-5CF1-4E52-BACC-5A20DF2F4F63}"/>
              </a:ext>
            </a:extLst>
          </p:cNvPr>
          <p:cNvSpPr/>
          <p:nvPr/>
        </p:nvSpPr>
        <p:spPr>
          <a:xfrm>
            <a:off x="31682" y="66346"/>
            <a:ext cx="12122218" cy="1148583"/>
          </a:xfrm>
          <a:prstGeom prst="rect">
            <a:avLst/>
          </a:prstGeom>
          <a:noFill/>
          <a:ln w="5715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51" name="Textfeld 50">
            <a:extLst>
              <a:ext uri="{FF2B5EF4-FFF2-40B4-BE49-F238E27FC236}">
                <a16:creationId xmlns:a16="http://schemas.microsoft.com/office/drawing/2014/main" id="{CA257C00-7F5A-4521-AC96-4516AEB02C9E}"/>
              </a:ext>
            </a:extLst>
          </p:cNvPr>
          <p:cNvSpPr txBox="1"/>
          <p:nvPr/>
        </p:nvSpPr>
        <p:spPr>
          <a:xfrm>
            <a:off x="129624" y="876290"/>
            <a:ext cx="2021503" cy="338554"/>
          </a:xfrm>
          <a:prstGeom prst="rect">
            <a:avLst/>
          </a:prstGeom>
          <a:noFill/>
        </p:spPr>
        <p:txBody>
          <a:bodyPr wrap="square" rtlCol="0">
            <a:spAutoFit/>
          </a:bodyPr>
          <a:lstStyle/>
          <a:p>
            <a:r>
              <a:rPr lang="de-DE" sz="1600" b="1" dirty="0">
                <a:solidFill>
                  <a:srgbClr val="5CB600"/>
                </a:solidFill>
              </a:rPr>
              <a:t>Innovation Tool-Box</a:t>
            </a:r>
          </a:p>
        </p:txBody>
      </p:sp>
      <p:sp>
        <p:nvSpPr>
          <p:cNvPr id="7" name="Rechteck 6">
            <a:extLst>
              <a:ext uri="{FF2B5EF4-FFF2-40B4-BE49-F238E27FC236}">
                <a16:creationId xmlns:a16="http://schemas.microsoft.com/office/drawing/2014/main" id="{0B8CF3CE-3101-465B-AD0A-8AC431CC76C8}"/>
              </a:ext>
            </a:extLst>
          </p:cNvPr>
          <p:cNvSpPr/>
          <p:nvPr/>
        </p:nvSpPr>
        <p:spPr>
          <a:xfrm>
            <a:off x="31683" y="1329936"/>
            <a:ext cx="12122218" cy="5461718"/>
          </a:xfrm>
          <a:prstGeom prst="rect">
            <a:avLst/>
          </a:prstGeom>
          <a:noFill/>
          <a:ln w="38100">
            <a:solidFill>
              <a:srgbClr val="5C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8234C62-ED36-4747-A7E6-376DE1F82B64}"/>
              </a:ext>
            </a:extLst>
          </p:cNvPr>
          <p:cNvSpPr/>
          <p:nvPr/>
        </p:nvSpPr>
        <p:spPr>
          <a:xfrm>
            <a:off x="3810000" y="2808599"/>
            <a:ext cx="390525" cy="5325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E520929B-FC38-43B4-97C9-B05376BBC8D2}"/>
              </a:ext>
            </a:extLst>
          </p:cNvPr>
          <p:cNvSpPr txBox="1"/>
          <p:nvPr/>
        </p:nvSpPr>
        <p:spPr>
          <a:xfrm>
            <a:off x="2667000" y="6225985"/>
            <a:ext cx="756938" cy="307777"/>
          </a:xfrm>
          <a:prstGeom prst="rect">
            <a:avLst/>
          </a:prstGeom>
          <a:noFill/>
        </p:spPr>
        <p:txBody>
          <a:bodyPr wrap="none" rtlCol="0">
            <a:spAutoFit/>
          </a:bodyPr>
          <a:lstStyle/>
          <a:p>
            <a:r>
              <a:rPr lang="de-DE" sz="1400" dirty="0">
                <a:solidFill>
                  <a:schemeClr val="bg1"/>
                </a:solidFill>
              </a:rPr>
              <a:t>A-Ideen</a:t>
            </a:r>
          </a:p>
        </p:txBody>
      </p:sp>
      <p:sp>
        <p:nvSpPr>
          <p:cNvPr id="39" name="Textfeld 38">
            <a:extLst>
              <a:ext uri="{FF2B5EF4-FFF2-40B4-BE49-F238E27FC236}">
                <a16:creationId xmlns:a16="http://schemas.microsoft.com/office/drawing/2014/main" id="{1E4C492B-E4C6-4831-A476-4A779664D807}"/>
              </a:ext>
            </a:extLst>
          </p:cNvPr>
          <p:cNvSpPr txBox="1"/>
          <p:nvPr/>
        </p:nvSpPr>
        <p:spPr>
          <a:xfrm>
            <a:off x="4911756" y="6233336"/>
            <a:ext cx="750526" cy="307777"/>
          </a:xfrm>
          <a:prstGeom prst="rect">
            <a:avLst/>
          </a:prstGeom>
          <a:noFill/>
        </p:spPr>
        <p:txBody>
          <a:bodyPr wrap="none" rtlCol="0">
            <a:spAutoFit/>
          </a:bodyPr>
          <a:lstStyle/>
          <a:p>
            <a:r>
              <a:rPr lang="de-DE" sz="1400" dirty="0">
                <a:solidFill>
                  <a:schemeClr val="bg1"/>
                </a:solidFill>
              </a:rPr>
              <a:t>B-Ideen</a:t>
            </a:r>
          </a:p>
        </p:txBody>
      </p:sp>
      <p:sp>
        <p:nvSpPr>
          <p:cNvPr id="40" name="Textfeld 39">
            <a:extLst>
              <a:ext uri="{FF2B5EF4-FFF2-40B4-BE49-F238E27FC236}">
                <a16:creationId xmlns:a16="http://schemas.microsoft.com/office/drawing/2014/main" id="{51E36E3A-AD5D-49CF-86A6-5074EF50B238}"/>
              </a:ext>
            </a:extLst>
          </p:cNvPr>
          <p:cNvSpPr txBox="1"/>
          <p:nvPr/>
        </p:nvSpPr>
        <p:spPr>
          <a:xfrm>
            <a:off x="8065190" y="6225985"/>
            <a:ext cx="748923" cy="307777"/>
          </a:xfrm>
          <a:prstGeom prst="rect">
            <a:avLst/>
          </a:prstGeom>
          <a:noFill/>
        </p:spPr>
        <p:txBody>
          <a:bodyPr wrap="none" rtlCol="0">
            <a:spAutoFit/>
          </a:bodyPr>
          <a:lstStyle/>
          <a:p>
            <a:r>
              <a:rPr lang="de-DE" sz="1400" dirty="0">
                <a:solidFill>
                  <a:schemeClr val="bg1"/>
                </a:solidFill>
              </a:rPr>
              <a:t>C-Ideen</a:t>
            </a:r>
          </a:p>
        </p:txBody>
      </p:sp>
      <p:graphicFrame>
        <p:nvGraphicFramePr>
          <p:cNvPr id="2" name="Tabelle 3">
            <a:extLst>
              <a:ext uri="{FF2B5EF4-FFF2-40B4-BE49-F238E27FC236}">
                <a16:creationId xmlns:a16="http://schemas.microsoft.com/office/drawing/2014/main" id="{138C637E-73A2-41A9-88BD-6045798578C4}"/>
              </a:ext>
            </a:extLst>
          </p:cNvPr>
          <p:cNvGraphicFramePr>
            <a:graphicFrameLocks noGrp="1"/>
          </p:cNvGraphicFramePr>
          <p:nvPr>
            <p:extLst>
              <p:ext uri="{D42A27DB-BD31-4B8C-83A1-F6EECF244321}">
                <p14:modId xmlns:p14="http://schemas.microsoft.com/office/powerpoint/2010/main" val="4225692609"/>
              </p:ext>
            </p:extLst>
          </p:nvPr>
        </p:nvGraphicFramePr>
        <p:xfrm>
          <a:off x="473041" y="1505770"/>
          <a:ext cx="10692130" cy="5100533"/>
        </p:xfrm>
        <a:graphic>
          <a:graphicData uri="http://schemas.openxmlformats.org/drawingml/2006/table">
            <a:tbl>
              <a:tblPr firstRow="1" bandRow="1">
                <a:tableStyleId>{93296810-A885-4BE3-A3E7-6D5BEEA58F35}</a:tableStyleId>
              </a:tblPr>
              <a:tblGrid>
                <a:gridCol w="1325880">
                  <a:extLst>
                    <a:ext uri="{9D8B030D-6E8A-4147-A177-3AD203B41FA5}">
                      <a16:colId xmlns:a16="http://schemas.microsoft.com/office/drawing/2014/main" val="1498442695"/>
                    </a:ext>
                  </a:extLst>
                </a:gridCol>
                <a:gridCol w="1873250">
                  <a:extLst>
                    <a:ext uri="{9D8B030D-6E8A-4147-A177-3AD203B41FA5}">
                      <a16:colId xmlns:a16="http://schemas.microsoft.com/office/drawing/2014/main" val="2921617937"/>
                    </a:ext>
                  </a:extLst>
                </a:gridCol>
                <a:gridCol w="1873250">
                  <a:extLst>
                    <a:ext uri="{9D8B030D-6E8A-4147-A177-3AD203B41FA5}">
                      <a16:colId xmlns:a16="http://schemas.microsoft.com/office/drawing/2014/main" val="2755484925"/>
                    </a:ext>
                  </a:extLst>
                </a:gridCol>
                <a:gridCol w="1873250">
                  <a:extLst>
                    <a:ext uri="{9D8B030D-6E8A-4147-A177-3AD203B41FA5}">
                      <a16:colId xmlns:a16="http://schemas.microsoft.com/office/drawing/2014/main" val="2644408318"/>
                    </a:ext>
                  </a:extLst>
                </a:gridCol>
                <a:gridCol w="1873250">
                  <a:extLst>
                    <a:ext uri="{9D8B030D-6E8A-4147-A177-3AD203B41FA5}">
                      <a16:colId xmlns:a16="http://schemas.microsoft.com/office/drawing/2014/main" val="3350452635"/>
                    </a:ext>
                  </a:extLst>
                </a:gridCol>
                <a:gridCol w="1873250">
                  <a:extLst>
                    <a:ext uri="{9D8B030D-6E8A-4147-A177-3AD203B41FA5}">
                      <a16:colId xmlns:a16="http://schemas.microsoft.com/office/drawing/2014/main" val="2819537996"/>
                    </a:ext>
                  </a:extLst>
                </a:gridCol>
              </a:tblGrid>
              <a:tr h="628499">
                <a:tc>
                  <a:txBody>
                    <a:bodyPr/>
                    <a:lstStyle/>
                    <a:p>
                      <a:r>
                        <a:rPr lang="de-DE" sz="2000" dirty="0"/>
                        <a:t>Problem/</a:t>
                      </a:r>
                    </a:p>
                    <a:p>
                      <a:r>
                        <a:rPr lang="de-DE" sz="2000" dirty="0"/>
                        <a:t>Merkmale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CB600"/>
                    </a:solidFill>
                  </a:tcPr>
                </a:tc>
                <a:tc gridSpan="5">
                  <a:txBody>
                    <a:bodyPr/>
                    <a:lstStyle/>
                    <a:p>
                      <a:pPr algn="ctr"/>
                      <a:r>
                        <a:rPr lang="de-DE" sz="2400" dirty="0"/>
                        <a:t>Lösungsansätze/Ausprägungen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CB600"/>
                    </a:solidFill>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3403591286"/>
                  </a:ext>
                </a:extLst>
              </a:tr>
              <a:tr h="628499">
                <a:tc>
                  <a:txBody>
                    <a:bodyPr/>
                    <a:lstStyle/>
                    <a:p>
                      <a:r>
                        <a:rPr lang="de-DE" sz="1000" dirty="0"/>
                        <a:t>Teilproblem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dirty="0"/>
                        <a:t>Ansatz 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dirty="0"/>
                        <a:t>Ansatz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dirty="0"/>
                        <a:t>Ansatz 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dirty="0"/>
                        <a:t>Ansatz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dirty="0"/>
                        <a:t>Ansatz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8519880"/>
                  </a:ext>
                </a:extLst>
              </a:tr>
              <a:tr h="628499">
                <a:tc>
                  <a:txBody>
                    <a:bodyPr/>
                    <a:lstStyle/>
                    <a:p>
                      <a:r>
                        <a:rPr lang="de-DE" sz="1000" dirty="0"/>
                        <a:t>Teilproblem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9085096"/>
                  </a:ext>
                </a:extLst>
              </a:tr>
              <a:tr h="628499">
                <a:tc>
                  <a:txBody>
                    <a:bodyPr/>
                    <a:lstStyle/>
                    <a:p>
                      <a:r>
                        <a:rPr lang="de-DE" sz="1000" dirty="0"/>
                        <a:t>Teilproblem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778434"/>
                  </a:ext>
                </a:extLst>
              </a:tr>
              <a:tr h="628499">
                <a:tc>
                  <a:txBody>
                    <a:bodyPr/>
                    <a:lstStyle/>
                    <a:p>
                      <a:r>
                        <a:rPr lang="de-DE" sz="1000" dirty="0"/>
                        <a:t>Teilproblem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6962246"/>
                  </a:ext>
                </a:extLst>
              </a:tr>
              <a:tr h="628499">
                <a:tc>
                  <a:txBody>
                    <a:bodyPr/>
                    <a:lstStyle/>
                    <a:p>
                      <a:r>
                        <a:rPr lang="de-DE" sz="1000" dirty="0"/>
                        <a:t>Teilproblem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3774632"/>
                  </a:ext>
                </a:extLst>
              </a:tr>
              <a:tr h="628499">
                <a:tc>
                  <a:txBody>
                    <a:bodyPr/>
                    <a:lstStyle/>
                    <a:p>
                      <a:r>
                        <a:rPr lang="de-DE" sz="1000" dirty="0"/>
                        <a:t>Teilproblem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985463"/>
                  </a:ext>
                </a:extLst>
              </a:tr>
              <a:tr h="628499">
                <a:tc>
                  <a:txBody>
                    <a:bodyPr/>
                    <a:lstStyle/>
                    <a:p>
                      <a:r>
                        <a:rPr lang="de-DE" sz="1000" dirty="0"/>
                        <a:t>Teilproblem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5121861"/>
                  </a:ext>
                </a:extLst>
              </a:tr>
            </a:tbl>
          </a:graphicData>
        </a:graphic>
      </p:graphicFrame>
    </p:spTree>
    <p:extLst>
      <p:ext uri="{BB962C8B-B14F-4D97-AF65-F5344CB8AC3E}">
        <p14:creationId xmlns:p14="http://schemas.microsoft.com/office/powerpoint/2010/main" val="248773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7">
            <a:extLst>
              <a:ext uri="{FF2B5EF4-FFF2-40B4-BE49-F238E27FC236}">
                <a16:creationId xmlns:a16="http://schemas.microsoft.com/office/drawing/2014/main" id="{C35BC493-2BDC-4F67-8015-1C9E9FD8D707}"/>
              </a:ext>
            </a:extLst>
          </p:cNvPr>
          <p:cNvGrpSpPr/>
          <p:nvPr/>
        </p:nvGrpSpPr>
        <p:grpSpPr>
          <a:xfrm>
            <a:off x="63358" y="-48828"/>
            <a:ext cx="12213229" cy="6871101"/>
            <a:chOff x="63358" y="-48828"/>
            <a:chExt cx="12213229" cy="6871101"/>
          </a:xfrm>
        </p:grpSpPr>
        <p:sp>
          <p:nvSpPr>
            <p:cNvPr id="3" name="Textfeld 4">
              <a:extLst>
                <a:ext uri="{FF2B5EF4-FFF2-40B4-BE49-F238E27FC236}">
                  <a16:creationId xmlns:a16="http://schemas.microsoft.com/office/drawing/2014/main" id="{3DB870A3-6AB4-427F-82BA-D1230B5BEBA3}"/>
                </a:ext>
              </a:extLst>
            </p:cNvPr>
            <p:cNvSpPr txBox="1"/>
            <p:nvPr/>
          </p:nvSpPr>
          <p:spPr>
            <a:xfrm>
              <a:off x="3572816" y="310694"/>
              <a:ext cx="6691167"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4400" b="1" i="0" u="none" strike="noStrike" kern="1200" cap="none" spc="0" baseline="0">
                  <a:solidFill>
                    <a:srgbClr val="5CB600"/>
                  </a:solidFill>
                  <a:uFillTx/>
                  <a:latin typeface="Raleway"/>
                </a:rPr>
                <a:t>6-3-5 Brainwriting</a:t>
              </a:r>
            </a:p>
          </p:txBody>
        </p:sp>
        <p:grpSp>
          <p:nvGrpSpPr>
            <p:cNvPr id="4" name="Gruppieren 15">
              <a:extLst>
                <a:ext uri="{FF2B5EF4-FFF2-40B4-BE49-F238E27FC236}">
                  <a16:creationId xmlns:a16="http://schemas.microsoft.com/office/drawing/2014/main" id="{B67BEEFD-4C1E-4ED9-B715-2234B84D57C8}"/>
                </a:ext>
              </a:extLst>
            </p:cNvPr>
            <p:cNvGrpSpPr/>
            <p:nvPr/>
          </p:nvGrpSpPr>
          <p:grpSpPr>
            <a:xfrm>
              <a:off x="63358" y="-48828"/>
              <a:ext cx="12213229" cy="6871101"/>
              <a:chOff x="63358" y="-48828"/>
              <a:chExt cx="12213229" cy="6871101"/>
            </a:xfrm>
          </p:grpSpPr>
          <p:sp>
            <p:nvSpPr>
              <p:cNvPr id="5" name="Rechteck 40">
                <a:extLst>
                  <a:ext uri="{FF2B5EF4-FFF2-40B4-BE49-F238E27FC236}">
                    <a16:creationId xmlns:a16="http://schemas.microsoft.com/office/drawing/2014/main" id="{823CCBD6-E362-444D-AF9E-7334CDFA7A1C}"/>
                  </a:ext>
                </a:extLst>
              </p:cNvPr>
              <p:cNvSpPr/>
              <p:nvPr/>
            </p:nvSpPr>
            <p:spPr>
              <a:xfrm>
                <a:off x="63358" y="1338343"/>
                <a:ext cx="591845" cy="531184"/>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6" name="Rechteck 42">
                <a:extLst>
                  <a:ext uri="{FF2B5EF4-FFF2-40B4-BE49-F238E27FC236}">
                    <a16:creationId xmlns:a16="http://schemas.microsoft.com/office/drawing/2014/main" id="{4B8F918D-689A-4011-96C8-320E9A680AAF}"/>
                  </a:ext>
                </a:extLst>
              </p:cNvPr>
              <p:cNvSpPr/>
              <p:nvPr/>
            </p:nvSpPr>
            <p:spPr>
              <a:xfrm>
                <a:off x="8916671" y="1883673"/>
                <a:ext cx="3195809"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7" name="Rechteck 39">
                <a:extLst>
                  <a:ext uri="{FF2B5EF4-FFF2-40B4-BE49-F238E27FC236}">
                    <a16:creationId xmlns:a16="http://schemas.microsoft.com/office/drawing/2014/main" id="{1219C075-70C3-4BEC-9442-18DA91A8C7C8}"/>
                  </a:ext>
                </a:extLst>
              </p:cNvPr>
              <p:cNvSpPr/>
              <p:nvPr/>
            </p:nvSpPr>
            <p:spPr>
              <a:xfrm>
                <a:off x="63358" y="1884587"/>
                <a:ext cx="3272866" cy="4907155"/>
              </a:xfrm>
              <a:prstGeom prst="rect">
                <a:avLst/>
              </a:prstGeom>
              <a:noFill/>
              <a:ln w="76196" cap="flat">
                <a:solidFill>
                  <a:srgbClr val="5CB600"/>
                </a:solidFill>
                <a:prstDash val="solid"/>
                <a:miter/>
              </a:ln>
            </p:spPr>
            <p:txBody>
              <a:bodyPr vert="horz" wrap="square" lIns="91440" tIns="45720" rIns="91440" bIns="45720" anchor="t" anchorCtr="0" compatLnSpc="1">
                <a:noAutofit/>
              </a:bodyPr>
              <a:lstStyle/>
              <a:p>
                <a:pPr marL="17999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34"/>
                  <a:cs typeface="Arial" pitchFamily="34"/>
                </a:endParaRPr>
              </a:p>
            </p:txBody>
          </p:sp>
          <p:sp>
            <p:nvSpPr>
              <p:cNvPr id="8" name="Rechteck 41">
                <a:extLst>
                  <a:ext uri="{FF2B5EF4-FFF2-40B4-BE49-F238E27FC236}">
                    <a16:creationId xmlns:a16="http://schemas.microsoft.com/office/drawing/2014/main" id="{87E52D8D-E06E-47CD-8DBF-CE95D5B82377}"/>
                  </a:ext>
                </a:extLst>
              </p:cNvPr>
              <p:cNvSpPr/>
              <p:nvPr/>
            </p:nvSpPr>
            <p:spPr>
              <a:xfrm>
                <a:off x="3330272" y="1883673"/>
                <a:ext cx="5596173"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9" name="Rechteck 43">
                <a:extLst>
                  <a:ext uri="{FF2B5EF4-FFF2-40B4-BE49-F238E27FC236}">
                    <a16:creationId xmlns:a16="http://schemas.microsoft.com/office/drawing/2014/main" id="{BA96B94E-3B18-4455-B4B3-CC612958EF97}"/>
                  </a:ext>
                </a:extLst>
              </p:cNvPr>
              <p:cNvSpPr/>
              <p:nvPr/>
            </p:nvSpPr>
            <p:spPr>
              <a:xfrm>
                <a:off x="8926445" y="4204411"/>
                <a:ext cx="3186043" cy="2587331"/>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grpSp>
            <p:nvGrpSpPr>
              <p:cNvPr id="10" name="Gruppieren 12">
                <a:extLst>
                  <a:ext uri="{FF2B5EF4-FFF2-40B4-BE49-F238E27FC236}">
                    <a16:creationId xmlns:a16="http://schemas.microsoft.com/office/drawing/2014/main" id="{7B37C929-75A6-4D98-8589-F4BEEBAA4FD2}"/>
                  </a:ext>
                </a:extLst>
              </p:cNvPr>
              <p:cNvGrpSpPr/>
              <p:nvPr/>
            </p:nvGrpSpPr>
            <p:grpSpPr>
              <a:xfrm>
                <a:off x="63358" y="-48828"/>
                <a:ext cx="12213229" cy="6871101"/>
                <a:chOff x="63358" y="-48828"/>
                <a:chExt cx="12213229" cy="6871101"/>
              </a:xfrm>
            </p:grpSpPr>
            <p:pic>
              <p:nvPicPr>
                <p:cNvPr id="11" name="Grafik 31">
                  <a:extLst>
                    <a:ext uri="{FF2B5EF4-FFF2-40B4-BE49-F238E27FC236}">
                      <a16:creationId xmlns:a16="http://schemas.microsoft.com/office/drawing/2014/main" id="{C27FB693-76C1-44F4-A334-03153E4F279E}"/>
                    </a:ext>
                  </a:extLst>
                </p:cNvPr>
                <p:cNvPicPr>
                  <a:picLocks noChangeAspect="1"/>
                </p:cNvPicPr>
                <p:nvPr/>
              </p:nvPicPr>
              <p:blipFill>
                <a:blip r:embed="rId2"/>
                <a:stretch>
                  <a:fillRect/>
                </a:stretch>
              </p:blipFill>
              <p:spPr>
                <a:xfrm>
                  <a:off x="233601" y="-48828"/>
                  <a:ext cx="1490718" cy="976935"/>
                </a:xfrm>
                <a:prstGeom prst="rect">
                  <a:avLst/>
                </a:prstGeom>
                <a:noFill/>
                <a:ln cap="flat">
                  <a:noFill/>
                </a:ln>
              </p:spPr>
            </p:pic>
            <p:sp>
              <p:nvSpPr>
                <p:cNvPr id="12" name="Rechteck 32">
                  <a:extLst>
                    <a:ext uri="{FF2B5EF4-FFF2-40B4-BE49-F238E27FC236}">
                      <a16:creationId xmlns:a16="http://schemas.microsoft.com/office/drawing/2014/main" id="{9B31E258-D615-476B-B177-CAB7D0C92289}"/>
                    </a:ext>
                  </a:extLst>
                </p:cNvPr>
                <p:cNvSpPr/>
                <p:nvPr/>
              </p:nvSpPr>
              <p:spPr>
                <a:xfrm>
                  <a:off x="3370798" y="1329912"/>
                  <a:ext cx="5555647" cy="523219"/>
                </a:xfrm>
                <a:prstGeom prst="rect">
                  <a:avLst/>
                </a:prstGeom>
                <a:solidFill>
                  <a:srgbClr val="5CB600"/>
                </a:solidFill>
                <a:ln w="28575"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Durchführung</a:t>
                  </a:r>
                </a:p>
              </p:txBody>
            </p:sp>
            <p:sp>
              <p:nvSpPr>
                <p:cNvPr id="13" name="Rechteck 37">
                  <a:extLst>
                    <a:ext uri="{FF2B5EF4-FFF2-40B4-BE49-F238E27FC236}">
                      <a16:creationId xmlns:a16="http://schemas.microsoft.com/office/drawing/2014/main" id="{D5544F63-AF95-4F11-B7CD-9609DB92BDE1}"/>
                    </a:ext>
                  </a:extLst>
                </p:cNvPr>
                <p:cNvSpPr/>
                <p:nvPr/>
              </p:nvSpPr>
              <p:spPr>
                <a:xfrm>
                  <a:off x="63358" y="1329912"/>
                  <a:ext cx="3404457" cy="523219"/>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Anlass / Situation</a:t>
                  </a:r>
                </a:p>
              </p:txBody>
            </p:sp>
            <p:sp>
              <p:nvSpPr>
                <p:cNvPr id="14" name="Rechteck 29">
                  <a:extLst>
                    <a:ext uri="{FF2B5EF4-FFF2-40B4-BE49-F238E27FC236}">
                      <a16:creationId xmlns:a16="http://schemas.microsoft.com/office/drawing/2014/main" id="{B747B7D9-3C09-4722-9DE1-AFF81B10D948}"/>
                    </a:ext>
                  </a:extLst>
                </p:cNvPr>
                <p:cNvSpPr/>
                <p:nvPr/>
              </p:nvSpPr>
              <p:spPr>
                <a:xfrm>
                  <a:off x="63358" y="66257"/>
                  <a:ext cx="12049121" cy="1263655"/>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5" name="Rechteck 30">
                  <a:extLst>
                    <a:ext uri="{FF2B5EF4-FFF2-40B4-BE49-F238E27FC236}">
                      <a16:creationId xmlns:a16="http://schemas.microsoft.com/office/drawing/2014/main" id="{8DFB48E9-3C06-44C2-A765-BAADBB99D569}"/>
                    </a:ext>
                  </a:extLst>
                </p:cNvPr>
                <p:cNvSpPr/>
                <p:nvPr/>
              </p:nvSpPr>
              <p:spPr>
                <a:xfrm>
                  <a:off x="8961010" y="1353385"/>
                  <a:ext cx="3151470" cy="516151"/>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Pros &amp; Cons</a:t>
                  </a:r>
                </a:p>
              </p:txBody>
            </p:sp>
            <p:sp>
              <p:nvSpPr>
                <p:cNvPr id="16" name="Textfeld 1">
                  <a:extLst>
                    <a:ext uri="{FF2B5EF4-FFF2-40B4-BE49-F238E27FC236}">
                      <a16:creationId xmlns:a16="http://schemas.microsoft.com/office/drawing/2014/main" id="{FB5C0B49-384B-4865-BBEA-5264D82EBBAD}"/>
                    </a:ext>
                  </a:extLst>
                </p:cNvPr>
                <p:cNvSpPr txBox="1"/>
                <p:nvPr/>
              </p:nvSpPr>
              <p:spPr>
                <a:xfrm>
                  <a:off x="129625" y="876287"/>
                  <a:ext cx="2021500"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1" i="0" u="none" strike="noStrike" kern="1200" cap="none" spc="0" baseline="0">
                      <a:solidFill>
                        <a:srgbClr val="5CB600"/>
                      </a:solidFill>
                      <a:uFillTx/>
                      <a:latin typeface="Calibri"/>
                    </a:rPr>
                    <a:t>Innovation Tool-Box</a:t>
                  </a:r>
                </a:p>
              </p:txBody>
            </p:sp>
            <p:sp>
              <p:nvSpPr>
                <p:cNvPr id="17" name="Rechteck 3">
                  <a:extLst>
                    <a:ext uri="{FF2B5EF4-FFF2-40B4-BE49-F238E27FC236}">
                      <a16:creationId xmlns:a16="http://schemas.microsoft.com/office/drawing/2014/main" id="{3C96C7DF-C21E-4047-907A-9C48E6CA8EE2}"/>
                    </a:ext>
                  </a:extLst>
                </p:cNvPr>
                <p:cNvSpPr/>
                <p:nvPr/>
              </p:nvSpPr>
              <p:spPr>
                <a:xfrm>
                  <a:off x="11642031" y="1809561"/>
                  <a:ext cx="470449" cy="2434498"/>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8" name="Rechteck 44">
                  <a:extLst>
                    <a:ext uri="{FF2B5EF4-FFF2-40B4-BE49-F238E27FC236}">
                      <a16:creationId xmlns:a16="http://schemas.microsoft.com/office/drawing/2014/main" id="{172F84E0-DEAD-4947-96E5-5670D6D32B2C}"/>
                    </a:ext>
                  </a:extLst>
                </p:cNvPr>
                <p:cNvSpPr/>
                <p:nvPr/>
              </p:nvSpPr>
              <p:spPr>
                <a:xfrm>
                  <a:off x="11642040" y="4230782"/>
                  <a:ext cx="470449" cy="2591491"/>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19" name="Grafik 6">
                  <a:extLst>
                    <a:ext uri="{FF2B5EF4-FFF2-40B4-BE49-F238E27FC236}">
                      <a16:creationId xmlns:a16="http://schemas.microsoft.com/office/drawing/2014/main" id="{54F549A4-90C5-4BA0-AF20-5CB7B6260006}"/>
                    </a:ext>
                  </a:extLst>
                </p:cNvPr>
                <p:cNvPicPr>
                  <a:picLocks noChangeAspect="1"/>
                </p:cNvPicPr>
                <p:nvPr/>
              </p:nvPicPr>
              <p:blipFill>
                <a:blip r:embed="rId3"/>
                <a:stretch>
                  <a:fillRect/>
                </a:stretch>
              </p:blipFill>
              <p:spPr>
                <a:xfrm>
                  <a:off x="11582585" y="2508436"/>
                  <a:ext cx="694002" cy="694002"/>
                </a:xfrm>
                <a:prstGeom prst="rect">
                  <a:avLst/>
                </a:prstGeom>
                <a:noFill/>
                <a:ln cap="flat">
                  <a:noFill/>
                </a:ln>
              </p:spPr>
            </p:pic>
            <p:pic>
              <p:nvPicPr>
                <p:cNvPr id="20" name="Grafik 45">
                  <a:extLst>
                    <a:ext uri="{FF2B5EF4-FFF2-40B4-BE49-F238E27FC236}">
                      <a16:creationId xmlns:a16="http://schemas.microsoft.com/office/drawing/2014/main" id="{309317C6-1957-48A1-8681-0813D3F71650}"/>
                    </a:ext>
                  </a:extLst>
                </p:cNvPr>
                <p:cNvPicPr>
                  <a:picLocks noChangeAspect="1"/>
                </p:cNvPicPr>
                <p:nvPr/>
              </p:nvPicPr>
              <p:blipFill>
                <a:blip r:embed="rId3"/>
                <a:stretch>
                  <a:fillRect/>
                </a:stretch>
              </p:blipFill>
              <p:spPr>
                <a:xfrm rot="10799991">
                  <a:off x="11573414" y="5201929"/>
                  <a:ext cx="694002" cy="694002"/>
                </a:xfrm>
                <a:prstGeom prst="rect">
                  <a:avLst/>
                </a:prstGeom>
                <a:noFill/>
                <a:ln cap="flat">
                  <a:noFill/>
                </a:ln>
              </p:spPr>
            </p:pic>
            <p:pic>
              <p:nvPicPr>
                <p:cNvPr id="21" name="Grafik 8">
                  <a:extLst>
                    <a:ext uri="{FF2B5EF4-FFF2-40B4-BE49-F238E27FC236}">
                      <a16:creationId xmlns:a16="http://schemas.microsoft.com/office/drawing/2014/main" id="{D8C5F45F-1D37-4A43-A980-C64D36552FFE}"/>
                    </a:ext>
                  </a:extLst>
                </p:cNvPr>
                <p:cNvPicPr>
                  <a:picLocks noChangeAspect="1"/>
                </p:cNvPicPr>
                <p:nvPr/>
              </p:nvPicPr>
              <p:blipFill>
                <a:blip r:embed="rId4"/>
                <a:stretch>
                  <a:fillRect/>
                </a:stretch>
              </p:blipFill>
              <p:spPr>
                <a:xfrm>
                  <a:off x="233601" y="1396691"/>
                  <a:ext cx="408398" cy="414497"/>
                </a:xfrm>
                <a:prstGeom prst="rect">
                  <a:avLst/>
                </a:prstGeom>
                <a:noFill/>
                <a:ln cap="flat">
                  <a:noFill/>
                </a:ln>
              </p:spPr>
            </p:pic>
            <p:pic>
              <p:nvPicPr>
                <p:cNvPr id="22" name="Grafik 9">
                  <a:extLst>
                    <a:ext uri="{FF2B5EF4-FFF2-40B4-BE49-F238E27FC236}">
                      <a16:creationId xmlns:a16="http://schemas.microsoft.com/office/drawing/2014/main" id="{7BD231E4-0C50-47CF-965E-88A7D2A49D81}"/>
                    </a:ext>
                  </a:extLst>
                </p:cNvPr>
                <p:cNvPicPr>
                  <a:picLocks noChangeAspect="1"/>
                </p:cNvPicPr>
                <p:nvPr/>
              </p:nvPicPr>
              <p:blipFill>
                <a:blip r:embed="rId5"/>
                <a:stretch>
                  <a:fillRect/>
                </a:stretch>
              </p:blipFill>
              <p:spPr>
                <a:xfrm>
                  <a:off x="4441195" y="1369304"/>
                  <a:ext cx="493739" cy="487640"/>
                </a:xfrm>
                <a:prstGeom prst="rect">
                  <a:avLst/>
                </a:prstGeom>
                <a:noFill/>
                <a:ln cap="flat">
                  <a:noFill/>
                </a:ln>
              </p:spPr>
            </p:pic>
            <p:pic>
              <p:nvPicPr>
                <p:cNvPr id="23" name="Grafik 10">
                  <a:extLst>
                    <a:ext uri="{FF2B5EF4-FFF2-40B4-BE49-F238E27FC236}">
                      <a16:creationId xmlns:a16="http://schemas.microsoft.com/office/drawing/2014/main" id="{920E868D-DF24-491F-ADCE-2FB1050FE747}"/>
                    </a:ext>
                  </a:extLst>
                </p:cNvPr>
                <p:cNvPicPr>
                  <a:picLocks noChangeAspect="1"/>
                </p:cNvPicPr>
                <p:nvPr/>
              </p:nvPicPr>
              <p:blipFill>
                <a:blip r:embed="rId6"/>
                <a:stretch>
                  <a:fillRect/>
                </a:stretch>
              </p:blipFill>
              <p:spPr>
                <a:xfrm>
                  <a:off x="9129973" y="1413351"/>
                  <a:ext cx="438875" cy="396209"/>
                </a:xfrm>
                <a:prstGeom prst="rect">
                  <a:avLst/>
                </a:prstGeom>
                <a:noFill/>
                <a:ln cap="flat">
                  <a:noFill/>
                </a:ln>
              </p:spPr>
            </p:pic>
          </p:grpSp>
        </p:grpSp>
      </p:grpSp>
      <p:sp>
        <p:nvSpPr>
          <p:cNvPr id="24" name="Textfeld 2">
            <a:extLst>
              <a:ext uri="{FF2B5EF4-FFF2-40B4-BE49-F238E27FC236}">
                <a16:creationId xmlns:a16="http://schemas.microsoft.com/office/drawing/2014/main" id="{477DD426-AA4A-42FD-9ACA-AD3EB048FB6B}"/>
              </a:ext>
            </a:extLst>
          </p:cNvPr>
          <p:cNvSpPr txBox="1"/>
          <p:nvPr/>
        </p:nvSpPr>
        <p:spPr>
          <a:xfrm>
            <a:off x="9047338" y="1996574"/>
            <a:ext cx="2594692" cy="2031321"/>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Viele Ideen in kurzer Zeit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Automatische Protokollerstellung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1"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Ideen können den Teilnehmern zugeordnet werden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Sehr einfache Durchführung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25" name="Textfeld 5">
            <a:extLst>
              <a:ext uri="{FF2B5EF4-FFF2-40B4-BE49-F238E27FC236}">
                <a16:creationId xmlns:a16="http://schemas.microsoft.com/office/drawing/2014/main" id="{56144EE1-8FE0-4871-BADB-EE687BE27ED6}"/>
              </a:ext>
            </a:extLst>
          </p:cNvPr>
          <p:cNvSpPr txBox="1"/>
          <p:nvPr/>
        </p:nvSpPr>
        <p:spPr>
          <a:xfrm>
            <a:off x="9047338" y="4310152"/>
            <a:ext cx="2439756" cy="1569659"/>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Mehrfachnennungen fast garantiert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Zeitvorgabe wirkt restriktiv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Manche Ideen eignen sich nicht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p:txBody>
      </p:sp>
      <p:sp>
        <p:nvSpPr>
          <p:cNvPr id="26" name="Textfeld 7">
            <a:extLst>
              <a:ext uri="{FF2B5EF4-FFF2-40B4-BE49-F238E27FC236}">
                <a16:creationId xmlns:a16="http://schemas.microsoft.com/office/drawing/2014/main" id="{AC6A38AB-CA9B-411A-B03C-ED2A75CC5A8B}"/>
              </a:ext>
            </a:extLst>
          </p:cNvPr>
          <p:cNvSpPr txBox="1"/>
          <p:nvPr/>
        </p:nvSpPr>
        <p:spPr>
          <a:xfrm>
            <a:off x="128098" y="1996574"/>
            <a:ext cx="3079744" cy="1846659"/>
          </a:xfrm>
          <a:prstGeom prst="rect">
            <a:avLst/>
          </a:prstGeom>
          <a:noFill/>
          <a:ln cap="flat">
            <a:noFill/>
          </a:ln>
        </p:spPr>
        <p:txBody>
          <a:bodyPr vert="horz" wrap="square" lIns="91440" tIns="45720" rIns="91440" bIns="45720" anchor="t" anchorCtr="0" compatLnSpc="1">
            <a:spAutoFit/>
          </a:bodyPr>
          <a:lstStyle/>
          <a:p>
            <a:pPr marL="171450" indent="-171450">
              <a:buSzPct val="100000"/>
              <a:buFont typeface="Arial" pitchFamily="34"/>
              <a:buChar char="•"/>
              <a:defRPr sz="1800" b="0" i="0" u="none" strike="noStrike" kern="0" cap="none" spc="0" baseline="0">
                <a:solidFill>
                  <a:srgbClr val="000000"/>
                </a:solidFill>
                <a:uFillTx/>
              </a:defRPr>
            </a:pPr>
            <a:r>
              <a:rPr lang="de-DE" sz="1200" b="1" dirty="0">
                <a:solidFill>
                  <a:srgbClr val="000000"/>
                </a:solidFill>
                <a:latin typeface="Arial" pitchFamily="34"/>
                <a:cs typeface="Arial" pitchFamily="34"/>
              </a:rPr>
              <a:t>Kreativitätstechnik</a:t>
            </a:r>
            <a:r>
              <a:rPr lang="de-DE" sz="1200" dirty="0">
                <a:solidFill>
                  <a:srgbClr val="000000"/>
                </a:solidFill>
                <a:latin typeface="Arial" pitchFamily="34"/>
                <a:cs typeface="Arial" pitchFamily="34"/>
              </a:rPr>
              <a:t> auf Basis des </a:t>
            </a:r>
            <a:r>
              <a:rPr lang="de-DE" sz="1200" dirty="0" smtClean="0">
                <a:solidFill>
                  <a:srgbClr val="000000"/>
                </a:solidFill>
                <a:latin typeface="Arial" pitchFamily="34"/>
                <a:cs typeface="Arial" pitchFamily="34"/>
              </a:rPr>
              <a:t>Brainstormings</a:t>
            </a:r>
            <a:endParaRPr lang="de-DE" sz="1200" b="0" i="0" u="none" strike="noStrike" kern="1200" cap="none" spc="0" baseline="0" dirty="0" smtClean="0">
              <a:solidFill>
                <a:srgbClr val="000000"/>
              </a:solidFill>
              <a:uFillTx/>
              <a:latin typeface="Arial" pitchFamily="34"/>
              <a:cs typeface="Arial" pitchFamily="34"/>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dirty="0">
              <a:solidFill>
                <a:srgbClr val="000000"/>
              </a:solidFill>
              <a:latin typeface="Arial" pitchFamily="34"/>
              <a:cs typeface="Arial" pitchFamily="34"/>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dirty="0" smtClean="0">
                <a:solidFill>
                  <a:srgbClr val="000000"/>
                </a:solidFill>
                <a:uFillTx/>
                <a:latin typeface="Arial" pitchFamily="34"/>
                <a:cs typeface="Arial" pitchFamily="34"/>
              </a:rPr>
              <a:t>Entwicklung </a:t>
            </a:r>
            <a:r>
              <a:rPr lang="de-DE" sz="1200" b="1" i="0" u="none" strike="noStrike" kern="1200" cap="none" spc="0" baseline="0" dirty="0">
                <a:solidFill>
                  <a:srgbClr val="000000"/>
                </a:solidFill>
                <a:uFillTx/>
                <a:latin typeface="Arial" pitchFamily="34"/>
                <a:cs typeface="Arial" pitchFamily="34"/>
              </a:rPr>
              <a:t>neue</a:t>
            </a:r>
            <a:r>
              <a:rPr lang="de-DE" sz="1200" b="0" i="0" u="none" strike="noStrike" kern="1200" cap="none" spc="0" baseline="0" dirty="0">
                <a:solidFill>
                  <a:srgbClr val="000000"/>
                </a:solidFill>
                <a:uFillTx/>
                <a:latin typeface="Arial" pitchFamily="34"/>
                <a:cs typeface="Arial" pitchFamily="34"/>
              </a:rPr>
              <a:t>r </a:t>
            </a:r>
            <a:r>
              <a:rPr lang="de-DE" sz="1200" b="1" i="0" u="none" strike="noStrike" kern="1200" cap="none" spc="0" baseline="0" dirty="0">
                <a:solidFill>
                  <a:srgbClr val="000000"/>
                </a:solidFill>
                <a:uFillTx/>
                <a:latin typeface="Arial" pitchFamily="34"/>
                <a:cs typeface="Arial" pitchFamily="34"/>
              </a:rPr>
              <a:t>Produktideen</a:t>
            </a:r>
            <a:r>
              <a:rPr lang="de-DE" sz="1200" b="0" i="0" u="none" strike="noStrike" kern="1200" cap="none" spc="0" baseline="0" dirty="0">
                <a:solidFill>
                  <a:srgbClr val="000000"/>
                </a:solidFill>
                <a:uFillTx/>
                <a:latin typeface="Arial" pitchFamily="34"/>
                <a:cs typeface="Arial" pitchFamily="34"/>
              </a:rPr>
              <a:t> oder    </a:t>
            </a:r>
            <a:r>
              <a:rPr lang="de-DE" sz="1200" b="1" i="0" u="none" strike="noStrike" kern="1200" cap="none" spc="0" baseline="0" dirty="0">
                <a:solidFill>
                  <a:srgbClr val="000000"/>
                </a:solidFill>
                <a:uFillTx/>
                <a:latin typeface="Arial" pitchFamily="34"/>
                <a:cs typeface="Arial" pitchFamily="34"/>
              </a:rPr>
              <a:t>-verbesserungen</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1" i="0" u="none" strike="noStrike" kern="1200" cap="none" spc="0" baseline="0" dirty="0">
                <a:solidFill>
                  <a:srgbClr val="000000"/>
                </a:solidFill>
                <a:uFillTx/>
                <a:latin typeface="Arial" pitchFamily="34"/>
                <a:cs typeface="Arial" pitchFamily="34"/>
              </a:rPr>
              <a:t>Transformation</a:t>
            </a:r>
            <a:r>
              <a:rPr lang="de-DE" sz="1200" b="0" i="0" u="none" strike="noStrike" kern="1200" cap="none" spc="0" baseline="0" dirty="0">
                <a:solidFill>
                  <a:srgbClr val="000000"/>
                </a:solidFill>
                <a:uFillTx/>
                <a:latin typeface="Arial" pitchFamily="34"/>
                <a:cs typeface="Arial" pitchFamily="34"/>
              </a:rPr>
              <a:t> der Brainstorming-Idee </a:t>
            </a:r>
            <a:r>
              <a:rPr lang="de-DE" sz="1200" b="1" i="0" u="none" strike="noStrike" kern="1200" cap="none" spc="0" baseline="0" dirty="0">
                <a:solidFill>
                  <a:srgbClr val="000000"/>
                </a:solidFill>
                <a:uFillTx/>
                <a:latin typeface="Arial" pitchFamily="34"/>
                <a:cs typeface="Arial" pitchFamily="34"/>
              </a:rPr>
              <a:t>in schriftliche Form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000000"/>
              </a:solidFill>
              <a:uFillTx/>
              <a:latin typeface="Calibri"/>
            </a:endParaRPr>
          </a:p>
        </p:txBody>
      </p:sp>
      <p:sp>
        <p:nvSpPr>
          <p:cNvPr id="27" name="Textfeld 14">
            <a:extLst>
              <a:ext uri="{FF2B5EF4-FFF2-40B4-BE49-F238E27FC236}">
                <a16:creationId xmlns:a16="http://schemas.microsoft.com/office/drawing/2014/main" id="{22E39FAF-337A-4C36-98D9-BE9A5DAED2C3}"/>
              </a:ext>
            </a:extLst>
          </p:cNvPr>
          <p:cNvSpPr txBox="1"/>
          <p:nvPr/>
        </p:nvSpPr>
        <p:spPr>
          <a:xfrm>
            <a:off x="3476978" y="1619009"/>
            <a:ext cx="5292986" cy="378565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1"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Bei Anwendung der Methode 635 erhalten </a:t>
            </a:r>
            <a:r>
              <a:rPr lang="de-DE" sz="1200" b="1" i="0" u="none" strike="noStrike" kern="1200" cap="none" spc="0" baseline="0">
                <a:solidFill>
                  <a:srgbClr val="000000"/>
                </a:solidFill>
                <a:uFillTx/>
                <a:latin typeface="Arial" pitchFamily="34"/>
                <a:cs typeface="Arial" pitchFamily="34"/>
              </a:rPr>
              <a:t>sechs Teilnehmer</a:t>
            </a:r>
            <a:r>
              <a:rPr lang="de-DE" sz="1200" b="0" i="0" u="none" strike="noStrike" kern="1200" cap="none" spc="0" baseline="0">
                <a:solidFill>
                  <a:srgbClr val="000000"/>
                </a:solidFill>
                <a:uFillTx/>
                <a:latin typeface="Arial" pitchFamily="34"/>
                <a:cs typeface="Arial" pitchFamily="34"/>
              </a:rPr>
              <a:t> ein jeweils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gleich großes Blatt Papier. Dieses wird mit </a:t>
            </a:r>
            <a:r>
              <a:rPr lang="de-DE" sz="1200" b="1" i="0" u="none" strike="noStrike" kern="1200" cap="none" spc="0" baseline="0">
                <a:solidFill>
                  <a:srgbClr val="000000"/>
                </a:solidFill>
                <a:uFillTx/>
                <a:latin typeface="Arial" pitchFamily="34"/>
                <a:cs typeface="Arial" pitchFamily="34"/>
              </a:rPr>
              <a:t>drei Spalten</a:t>
            </a:r>
            <a:r>
              <a:rPr lang="de-DE" sz="1200" b="0" i="0" u="none" strike="noStrike" kern="1200" cap="none" spc="0" baseline="0">
                <a:solidFill>
                  <a:srgbClr val="000000"/>
                </a:solidFill>
                <a:uFillTx/>
                <a:latin typeface="Arial" pitchFamily="34"/>
                <a:cs typeface="Arial" pitchFamily="34"/>
              </a:rPr>
              <a:t> und </a:t>
            </a:r>
            <a:r>
              <a:rPr lang="de-DE" sz="1200" b="1" i="0" u="none" strike="noStrike" kern="1200" cap="none" spc="0" baseline="0">
                <a:solidFill>
                  <a:srgbClr val="000000"/>
                </a:solidFill>
                <a:uFillTx/>
                <a:latin typeface="Arial" pitchFamily="34"/>
                <a:cs typeface="Arial" pitchFamily="34"/>
              </a:rPr>
              <a:t>sechs Zeilen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in </a:t>
            </a:r>
            <a:r>
              <a:rPr lang="de-DE" sz="1200" b="1" i="0" u="none" strike="noStrike" kern="1200" cap="none" spc="0" baseline="0">
                <a:solidFill>
                  <a:srgbClr val="000000"/>
                </a:solidFill>
                <a:uFillTx/>
                <a:latin typeface="Arial" pitchFamily="34"/>
                <a:cs typeface="Arial" pitchFamily="34"/>
              </a:rPr>
              <a:t>18 Kästchen </a:t>
            </a:r>
            <a:r>
              <a:rPr lang="de-DE" sz="1200" b="0" i="0" u="none" strike="noStrike" kern="1200" cap="none" spc="0" baseline="0">
                <a:solidFill>
                  <a:srgbClr val="000000"/>
                </a:solidFill>
                <a:uFillTx/>
                <a:latin typeface="Arial" pitchFamily="34"/>
                <a:cs typeface="Arial" pitchFamily="34"/>
              </a:rPr>
              <a:t>aufgeteilt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Jeder Teilnehmer wird aufgefordert, in der </a:t>
            </a:r>
            <a:r>
              <a:rPr lang="de-DE" sz="1200" b="1" i="0" u="none" strike="noStrike" kern="1200" cap="none" spc="0" baseline="0">
                <a:solidFill>
                  <a:srgbClr val="000000"/>
                </a:solidFill>
                <a:uFillTx/>
                <a:latin typeface="Arial" pitchFamily="34"/>
                <a:cs typeface="Arial" pitchFamily="34"/>
              </a:rPr>
              <a:t>ersten Zeile</a:t>
            </a:r>
            <a:r>
              <a:rPr lang="de-DE" sz="1200" b="0" i="0" u="none" strike="noStrike" kern="1200" cap="none" spc="0" baseline="0">
                <a:solidFill>
                  <a:srgbClr val="000000"/>
                </a:solidFill>
                <a:uFillTx/>
                <a:latin typeface="Arial" pitchFamily="34"/>
                <a:cs typeface="Arial" pitchFamily="34"/>
              </a:rPr>
              <a:t> zu einer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gegebenen Fragestellung </a:t>
            </a:r>
            <a:r>
              <a:rPr lang="de-DE" sz="1200" b="1" i="0" u="none" strike="noStrike" kern="1200" cap="none" spc="0" baseline="0">
                <a:solidFill>
                  <a:srgbClr val="000000"/>
                </a:solidFill>
                <a:uFillTx/>
                <a:latin typeface="Arial" pitchFamily="34"/>
                <a:cs typeface="Arial" pitchFamily="34"/>
              </a:rPr>
              <a:t>drei Ideen</a:t>
            </a:r>
            <a:r>
              <a:rPr lang="de-DE" sz="1200" b="0" i="0" u="none" strike="noStrike" kern="1200" cap="none" spc="0" baseline="0">
                <a:solidFill>
                  <a:srgbClr val="000000"/>
                </a:solidFill>
                <a:uFillTx/>
                <a:latin typeface="Arial" pitchFamily="34"/>
                <a:cs typeface="Arial" pitchFamily="34"/>
              </a:rPr>
              <a:t> (je Spalte eine) zu formulieren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Jedes Blatt wird nach angemessener Zeit – je nach Schwierigkeitsgrad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der Problemstellung etwa </a:t>
            </a:r>
            <a:r>
              <a:rPr lang="de-DE" sz="1200" b="1" i="0" u="none" strike="noStrike" kern="1200" cap="none" spc="0" baseline="0">
                <a:solidFill>
                  <a:srgbClr val="000000"/>
                </a:solidFill>
                <a:uFillTx/>
                <a:latin typeface="Arial" pitchFamily="34"/>
                <a:cs typeface="Arial" pitchFamily="34"/>
              </a:rPr>
              <a:t>drei bis fünf Minuten </a:t>
            </a:r>
            <a:r>
              <a:rPr lang="de-DE" sz="1200" b="0" i="0" u="none" strike="noStrike" kern="1200" cap="none" spc="0" baseline="0">
                <a:solidFill>
                  <a:srgbClr val="000000"/>
                </a:solidFill>
                <a:uFillTx/>
                <a:latin typeface="Arial" pitchFamily="34"/>
                <a:cs typeface="Arial" pitchFamily="34"/>
              </a:rPr>
              <a:t>– von allen gleichzeitig,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im Uhrzeigersinn weitergereicht. Der Nächste soll versuchen, die bereits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genannten Ideen aufzugreifen, zu ergänzen und weiterzuentwickeln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Mit dieser Methode können üblicherweise </a:t>
            </a:r>
            <a:r>
              <a:rPr lang="de-DE" sz="1200" b="1" i="0" u="none" strike="noStrike" kern="1200" cap="none" spc="0" baseline="0">
                <a:solidFill>
                  <a:srgbClr val="000000"/>
                </a:solidFill>
                <a:uFillTx/>
                <a:latin typeface="Arial" pitchFamily="34"/>
                <a:cs typeface="Arial" pitchFamily="34"/>
              </a:rPr>
              <a:t>innerhalb</a:t>
            </a:r>
            <a:r>
              <a:rPr lang="de-DE" sz="1200" b="0" i="0" u="none" strike="noStrike" kern="1200" cap="none" spc="0" baseline="0">
                <a:solidFill>
                  <a:srgbClr val="000000"/>
                </a:solidFill>
                <a:uFillTx/>
                <a:latin typeface="Arial" pitchFamily="34"/>
                <a:cs typeface="Arial" pitchFamily="34"/>
              </a:rPr>
              <a:t> von </a:t>
            </a:r>
            <a:r>
              <a:rPr lang="de-DE" sz="1200" b="1" i="0" u="none" strike="noStrike" kern="1200" cap="none" spc="0" baseline="0">
                <a:solidFill>
                  <a:srgbClr val="000000"/>
                </a:solidFill>
                <a:uFillTx/>
                <a:latin typeface="Arial" pitchFamily="34"/>
                <a:cs typeface="Arial" pitchFamily="34"/>
              </a:rPr>
              <a:t>30 Minuten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maximal </a:t>
            </a:r>
            <a:r>
              <a:rPr lang="de-DE" sz="1200" b="1" i="0" u="none" strike="noStrike" kern="1200" cap="none" spc="0" baseline="0">
                <a:solidFill>
                  <a:srgbClr val="000000"/>
                </a:solidFill>
                <a:uFillTx/>
                <a:latin typeface="Arial" pitchFamily="34"/>
                <a:cs typeface="Arial" pitchFamily="34"/>
              </a:rPr>
              <a:t>108 Ideen</a:t>
            </a:r>
            <a:r>
              <a:rPr lang="de-DE" sz="1200" b="0" i="0" u="none" strike="noStrike" kern="1200" cap="none" spc="0" baseline="0">
                <a:solidFill>
                  <a:srgbClr val="000000"/>
                </a:solidFill>
                <a:uFillTx/>
                <a:latin typeface="Arial" pitchFamily="34"/>
                <a:cs typeface="Arial" pitchFamily="34"/>
              </a:rPr>
              <a:t> entstehen: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6</a:t>
            </a:r>
            <a:r>
              <a:rPr lang="de-DE" sz="1200" b="0" i="0" u="none" strike="noStrike" kern="1200" cap="none" spc="0" baseline="0">
                <a:solidFill>
                  <a:srgbClr val="000000"/>
                </a:solidFill>
                <a:uFillTx/>
                <a:latin typeface="Arial" pitchFamily="34"/>
                <a:cs typeface="Arial" pitchFamily="34"/>
              </a:rPr>
              <a:t> Teilnehmer × </a:t>
            </a:r>
            <a:r>
              <a:rPr lang="de-DE" sz="1200" b="1" i="0" u="none" strike="noStrike" kern="1200" cap="none" spc="0" baseline="0">
                <a:solidFill>
                  <a:srgbClr val="000000"/>
                </a:solidFill>
                <a:uFillTx/>
                <a:latin typeface="Arial" pitchFamily="34"/>
                <a:cs typeface="Arial" pitchFamily="34"/>
              </a:rPr>
              <a:t>3</a:t>
            </a:r>
            <a:r>
              <a:rPr lang="de-DE" sz="1200" b="0" i="0" u="none" strike="noStrike" kern="1200" cap="none" spc="0" baseline="0">
                <a:solidFill>
                  <a:srgbClr val="000000"/>
                </a:solidFill>
                <a:uFillTx/>
                <a:latin typeface="Arial" pitchFamily="34"/>
                <a:cs typeface="Arial" pitchFamily="34"/>
              </a:rPr>
              <a:t> Ideen × </a:t>
            </a:r>
            <a:r>
              <a:rPr lang="de-DE" sz="1200" b="1" i="0" u="none" strike="noStrike" kern="1200" cap="none" spc="0" baseline="0">
                <a:solidFill>
                  <a:srgbClr val="000000"/>
                </a:solidFill>
                <a:uFillTx/>
                <a:latin typeface="Arial" pitchFamily="34"/>
                <a:cs typeface="Arial" pitchFamily="34"/>
              </a:rPr>
              <a:t>6</a:t>
            </a:r>
            <a:r>
              <a:rPr lang="de-DE" sz="1200" b="0" i="0" u="none" strike="noStrike" kern="1200" cap="none" spc="0" baseline="0">
                <a:solidFill>
                  <a:srgbClr val="000000"/>
                </a:solidFill>
                <a:uFillTx/>
                <a:latin typeface="Arial" pitchFamily="34"/>
                <a:cs typeface="Arial" pitchFamily="34"/>
              </a:rPr>
              <a:t> Durchläufe (bzw. </a:t>
            </a:r>
            <a:r>
              <a:rPr lang="de-DE" sz="1200" b="1" i="0" u="none" strike="noStrike" kern="1200" cap="none" spc="0" baseline="0">
                <a:solidFill>
                  <a:srgbClr val="000000"/>
                </a:solidFill>
                <a:uFillTx/>
                <a:latin typeface="Arial" pitchFamily="34"/>
                <a:cs typeface="Arial" pitchFamily="34"/>
              </a:rPr>
              <a:t>5</a:t>
            </a:r>
            <a:r>
              <a:rPr lang="de-DE" sz="1200" b="0" i="0" u="none" strike="noStrike" kern="1200" cap="none" spc="0" baseline="0">
                <a:solidFill>
                  <a:srgbClr val="000000"/>
                </a:solidFill>
                <a:uFillTx/>
                <a:latin typeface="Arial" pitchFamily="34"/>
                <a:cs typeface="Arial" pitchFamily="34"/>
              </a:rPr>
              <a:t> Weitergaben)</a:t>
            </a:r>
          </a:p>
        </p:txBody>
      </p:sp>
      <p:pic>
        <p:nvPicPr>
          <p:cNvPr id="28" name="Grafik 13">
            <a:extLst>
              <a:ext uri="{FF2B5EF4-FFF2-40B4-BE49-F238E27FC236}">
                <a16:creationId xmlns:a16="http://schemas.microsoft.com/office/drawing/2014/main" id="{BB10BE00-548A-49FD-9F00-E0ADB877B238}"/>
              </a:ext>
            </a:extLst>
          </p:cNvPr>
          <p:cNvPicPr>
            <a:picLocks noChangeAspect="1"/>
          </p:cNvPicPr>
          <p:nvPr/>
        </p:nvPicPr>
        <p:blipFill>
          <a:blip r:embed="rId7"/>
          <a:stretch>
            <a:fillRect/>
          </a:stretch>
        </p:blipFill>
        <p:spPr>
          <a:xfrm>
            <a:off x="123288" y="3900674"/>
            <a:ext cx="3171331" cy="2214841"/>
          </a:xfrm>
          <a:prstGeom prst="rect">
            <a:avLst/>
          </a:prstGeom>
          <a:noFill/>
          <a:ln cap="flat">
            <a:noFill/>
          </a:ln>
        </p:spPr>
      </p:pic>
      <p:sp>
        <p:nvSpPr>
          <p:cNvPr id="29" name="Textfeld 29">
            <a:extLst>
              <a:ext uri="{FF2B5EF4-FFF2-40B4-BE49-F238E27FC236}">
                <a16:creationId xmlns:a16="http://schemas.microsoft.com/office/drawing/2014/main" id="{B57340AE-D31A-4C29-83F9-A0C91E51B4A1}"/>
              </a:ext>
            </a:extLst>
          </p:cNvPr>
          <p:cNvSpPr txBox="1"/>
          <p:nvPr/>
        </p:nvSpPr>
        <p:spPr>
          <a:xfrm>
            <a:off x="3370798" y="6547305"/>
            <a:ext cx="6138906" cy="18466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 b="0" i="0" u="none" strike="noStrike" kern="1200" cap="none" spc="0" baseline="0">
                <a:solidFill>
                  <a:srgbClr val="000000"/>
                </a:solidFill>
                <a:uFillTx/>
                <a:latin typeface="Calibri"/>
              </a:rPr>
              <a:t>Quelle: stacey: 635 Brainwriting Method for Ideas Generation in Content Marketing</a:t>
            </a:r>
            <a:endParaRPr lang="de-DE" sz="600" b="0" i="0" u="none" strike="noStrike" kern="1200" cap="none" spc="0" baseline="0">
              <a:solidFill>
                <a:srgbClr val="000000"/>
              </a:solidFill>
              <a:uFillTx/>
              <a:latin typeface="Calibri"/>
            </a:endParaRPr>
          </a:p>
        </p:txBody>
      </p:sp>
      <p:sp>
        <p:nvSpPr>
          <p:cNvPr id="30" name="Textfeld 31">
            <a:extLst>
              <a:ext uri="{FF2B5EF4-FFF2-40B4-BE49-F238E27FC236}">
                <a16:creationId xmlns:a16="http://schemas.microsoft.com/office/drawing/2014/main" id="{9988CE16-2E18-46DA-A4B6-CE289D4642FF}"/>
              </a:ext>
            </a:extLst>
          </p:cNvPr>
          <p:cNvSpPr txBox="1"/>
          <p:nvPr/>
        </p:nvSpPr>
        <p:spPr>
          <a:xfrm>
            <a:off x="69997" y="6140177"/>
            <a:ext cx="6138906"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600" b="0" i="0" u="none" strike="noStrike" kern="1200" cap="none" spc="0" baseline="0">
                <a:solidFill>
                  <a:srgbClr val="000000"/>
                </a:solidFill>
                <a:uFillTx/>
                <a:latin typeface="Calibri"/>
              </a:rPr>
              <a:t>Quelle: https://www.zhaw.ch/de/engineering/institute-zentren/ine/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600" b="0" i="0" u="none" strike="noStrike" kern="1200" cap="none" spc="0" baseline="0">
                <a:solidFill>
                  <a:srgbClr val="000000"/>
                </a:solidFill>
                <a:uFillTx/>
                <a:latin typeface="Calibri"/>
              </a:rPr>
              <a:t>smart-city-leitfaden/werkzeug-ideengenerierung/brainwriting/</a:t>
            </a:r>
          </a:p>
        </p:txBody>
      </p:sp>
    </p:spTree>
    <p:extLst>
      <p:ext uri="{BB962C8B-B14F-4D97-AF65-F5344CB8AC3E}">
        <p14:creationId xmlns:p14="http://schemas.microsoft.com/office/powerpoint/2010/main" val="3429796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feld 47">
            <a:extLst>
              <a:ext uri="{FF2B5EF4-FFF2-40B4-BE49-F238E27FC236}">
                <a16:creationId xmlns:a16="http://schemas.microsoft.com/office/drawing/2014/main" id="{8FB10BD5-244F-45FB-A620-E967C2DF0C52}"/>
              </a:ext>
            </a:extLst>
          </p:cNvPr>
          <p:cNvSpPr txBox="1"/>
          <p:nvPr/>
        </p:nvSpPr>
        <p:spPr>
          <a:xfrm>
            <a:off x="3997660" y="255208"/>
            <a:ext cx="6706691" cy="769441"/>
          </a:xfrm>
          <a:prstGeom prst="rect">
            <a:avLst/>
          </a:prstGeom>
          <a:noFill/>
        </p:spPr>
        <p:txBody>
          <a:bodyPr wrap="square" rtlCol="0">
            <a:spAutoFit/>
          </a:bodyPr>
          <a:lstStyle/>
          <a:p>
            <a:r>
              <a:rPr lang="de-DE" sz="4400" b="1" dirty="0">
                <a:solidFill>
                  <a:srgbClr val="5CB600"/>
                </a:solidFill>
                <a:latin typeface="Raleway"/>
              </a:rPr>
              <a:t>6-3-5 Brainwriting</a:t>
            </a:r>
          </a:p>
        </p:txBody>
      </p:sp>
      <p:pic>
        <p:nvPicPr>
          <p:cNvPr id="49" name="Grafik 48">
            <a:extLst>
              <a:ext uri="{FF2B5EF4-FFF2-40B4-BE49-F238E27FC236}">
                <a16:creationId xmlns:a16="http://schemas.microsoft.com/office/drawing/2014/main" id="{45908F80-FA1C-4FD2-9C47-06F989932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602" y="-48831"/>
            <a:ext cx="1490719" cy="976933"/>
          </a:xfrm>
          <a:prstGeom prst="rect">
            <a:avLst/>
          </a:prstGeom>
        </p:spPr>
      </p:pic>
      <p:sp>
        <p:nvSpPr>
          <p:cNvPr id="50" name="Rechteck 49">
            <a:extLst>
              <a:ext uri="{FF2B5EF4-FFF2-40B4-BE49-F238E27FC236}">
                <a16:creationId xmlns:a16="http://schemas.microsoft.com/office/drawing/2014/main" id="{B1D85913-5CF1-4E52-BACC-5A20DF2F4F63}"/>
              </a:ext>
            </a:extLst>
          </p:cNvPr>
          <p:cNvSpPr/>
          <p:nvPr/>
        </p:nvSpPr>
        <p:spPr>
          <a:xfrm>
            <a:off x="31682" y="66346"/>
            <a:ext cx="12122218" cy="1148583"/>
          </a:xfrm>
          <a:prstGeom prst="rect">
            <a:avLst/>
          </a:prstGeom>
          <a:noFill/>
          <a:ln w="5715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51" name="Textfeld 50">
            <a:extLst>
              <a:ext uri="{FF2B5EF4-FFF2-40B4-BE49-F238E27FC236}">
                <a16:creationId xmlns:a16="http://schemas.microsoft.com/office/drawing/2014/main" id="{CA257C00-7F5A-4521-AC96-4516AEB02C9E}"/>
              </a:ext>
            </a:extLst>
          </p:cNvPr>
          <p:cNvSpPr txBox="1"/>
          <p:nvPr/>
        </p:nvSpPr>
        <p:spPr>
          <a:xfrm>
            <a:off x="129624" y="876290"/>
            <a:ext cx="2021503" cy="338554"/>
          </a:xfrm>
          <a:prstGeom prst="rect">
            <a:avLst/>
          </a:prstGeom>
          <a:noFill/>
        </p:spPr>
        <p:txBody>
          <a:bodyPr wrap="square" rtlCol="0">
            <a:spAutoFit/>
          </a:bodyPr>
          <a:lstStyle/>
          <a:p>
            <a:r>
              <a:rPr lang="de-DE" sz="1600" b="1" dirty="0">
                <a:solidFill>
                  <a:srgbClr val="5CB600"/>
                </a:solidFill>
              </a:rPr>
              <a:t>Innovation Tool-Box</a:t>
            </a:r>
          </a:p>
        </p:txBody>
      </p:sp>
      <p:sp>
        <p:nvSpPr>
          <p:cNvPr id="7" name="Rechteck 6">
            <a:extLst>
              <a:ext uri="{FF2B5EF4-FFF2-40B4-BE49-F238E27FC236}">
                <a16:creationId xmlns:a16="http://schemas.microsoft.com/office/drawing/2014/main" id="{0B8CF3CE-3101-465B-AD0A-8AC431CC76C8}"/>
              </a:ext>
            </a:extLst>
          </p:cNvPr>
          <p:cNvSpPr/>
          <p:nvPr/>
        </p:nvSpPr>
        <p:spPr>
          <a:xfrm>
            <a:off x="31683" y="1329936"/>
            <a:ext cx="12122218" cy="5461718"/>
          </a:xfrm>
          <a:prstGeom prst="rect">
            <a:avLst/>
          </a:prstGeom>
          <a:noFill/>
          <a:ln w="38100">
            <a:solidFill>
              <a:srgbClr val="5C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8234C62-ED36-4747-A7E6-376DE1F82B64}"/>
              </a:ext>
            </a:extLst>
          </p:cNvPr>
          <p:cNvSpPr/>
          <p:nvPr/>
        </p:nvSpPr>
        <p:spPr>
          <a:xfrm>
            <a:off x="3810000" y="2808599"/>
            <a:ext cx="390525" cy="5325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E520929B-FC38-43B4-97C9-B05376BBC8D2}"/>
              </a:ext>
            </a:extLst>
          </p:cNvPr>
          <p:cNvSpPr txBox="1"/>
          <p:nvPr/>
        </p:nvSpPr>
        <p:spPr>
          <a:xfrm>
            <a:off x="2667000" y="6225985"/>
            <a:ext cx="756938" cy="307777"/>
          </a:xfrm>
          <a:prstGeom prst="rect">
            <a:avLst/>
          </a:prstGeom>
          <a:noFill/>
        </p:spPr>
        <p:txBody>
          <a:bodyPr wrap="none" rtlCol="0">
            <a:spAutoFit/>
          </a:bodyPr>
          <a:lstStyle/>
          <a:p>
            <a:r>
              <a:rPr lang="de-DE" sz="1400" dirty="0">
                <a:solidFill>
                  <a:schemeClr val="bg1"/>
                </a:solidFill>
              </a:rPr>
              <a:t>A-Ideen</a:t>
            </a:r>
          </a:p>
        </p:txBody>
      </p:sp>
      <p:sp>
        <p:nvSpPr>
          <p:cNvPr id="39" name="Textfeld 38">
            <a:extLst>
              <a:ext uri="{FF2B5EF4-FFF2-40B4-BE49-F238E27FC236}">
                <a16:creationId xmlns:a16="http://schemas.microsoft.com/office/drawing/2014/main" id="{1E4C492B-E4C6-4831-A476-4A779664D807}"/>
              </a:ext>
            </a:extLst>
          </p:cNvPr>
          <p:cNvSpPr txBox="1"/>
          <p:nvPr/>
        </p:nvSpPr>
        <p:spPr>
          <a:xfrm>
            <a:off x="4911756" y="6233336"/>
            <a:ext cx="750526" cy="307777"/>
          </a:xfrm>
          <a:prstGeom prst="rect">
            <a:avLst/>
          </a:prstGeom>
          <a:noFill/>
        </p:spPr>
        <p:txBody>
          <a:bodyPr wrap="none" rtlCol="0">
            <a:spAutoFit/>
          </a:bodyPr>
          <a:lstStyle/>
          <a:p>
            <a:r>
              <a:rPr lang="de-DE" sz="1400" dirty="0">
                <a:solidFill>
                  <a:schemeClr val="bg1"/>
                </a:solidFill>
              </a:rPr>
              <a:t>B-Ideen</a:t>
            </a:r>
          </a:p>
        </p:txBody>
      </p:sp>
      <p:sp>
        <p:nvSpPr>
          <p:cNvPr id="40" name="Textfeld 39">
            <a:extLst>
              <a:ext uri="{FF2B5EF4-FFF2-40B4-BE49-F238E27FC236}">
                <a16:creationId xmlns:a16="http://schemas.microsoft.com/office/drawing/2014/main" id="{51E36E3A-AD5D-49CF-86A6-5074EF50B238}"/>
              </a:ext>
            </a:extLst>
          </p:cNvPr>
          <p:cNvSpPr txBox="1"/>
          <p:nvPr/>
        </p:nvSpPr>
        <p:spPr>
          <a:xfrm>
            <a:off x="8065190" y="6225985"/>
            <a:ext cx="748923" cy="307777"/>
          </a:xfrm>
          <a:prstGeom prst="rect">
            <a:avLst/>
          </a:prstGeom>
          <a:noFill/>
        </p:spPr>
        <p:txBody>
          <a:bodyPr wrap="none" rtlCol="0">
            <a:spAutoFit/>
          </a:bodyPr>
          <a:lstStyle/>
          <a:p>
            <a:r>
              <a:rPr lang="de-DE" sz="1400" dirty="0">
                <a:solidFill>
                  <a:schemeClr val="bg1"/>
                </a:solidFill>
              </a:rPr>
              <a:t>C-Ideen</a:t>
            </a:r>
          </a:p>
        </p:txBody>
      </p:sp>
      <p:graphicFrame>
        <p:nvGraphicFramePr>
          <p:cNvPr id="2" name="Tabelle 3">
            <a:extLst>
              <a:ext uri="{FF2B5EF4-FFF2-40B4-BE49-F238E27FC236}">
                <a16:creationId xmlns:a16="http://schemas.microsoft.com/office/drawing/2014/main" id="{8D8E9EC2-B65C-4059-970F-17317F88CAFB}"/>
              </a:ext>
            </a:extLst>
          </p:cNvPr>
          <p:cNvGraphicFramePr>
            <a:graphicFrameLocks noGrp="1"/>
          </p:cNvGraphicFramePr>
          <p:nvPr>
            <p:extLst/>
          </p:nvPr>
        </p:nvGraphicFramePr>
        <p:xfrm>
          <a:off x="3051484" y="1366862"/>
          <a:ext cx="9000816" cy="5387865"/>
        </p:xfrm>
        <a:graphic>
          <a:graphicData uri="http://schemas.openxmlformats.org/drawingml/2006/table">
            <a:tbl>
              <a:tblPr firstRow="1" bandRow="1">
                <a:tableStyleId>{93296810-A885-4BE3-A3E7-6D5BEEA58F35}</a:tableStyleId>
              </a:tblPr>
              <a:tblGrid>
                <a:gridCol w="1593668">
                  <a:extLst>
                    <a:ext uri="{9D8B030D-6E8A-4147-A177-3AD203B41FA5}">
                      <a16:colId xmlns:a16="http://schemas.microsoft.com/office/drawing/2014/main" val="283292148"/>
                    </a:ext>
                  </a:extLst>
                </a:gridCol>
                <a:gridCol w="2906740">
                  <a:extLst>
                    <a:ext uri="{9D8B030D-6E8A-4147-A177-3AD203B41FA5}">
                      <a16:colId xmlns:a16="http://schemas.microsoft.com/office/drawing/2014/main" val="3767334218"/>
                    </a:ext>
                  </a:extLst>
                </a:gridCol>
                <a:gridCol w="2250204">
                  <a:extLst>
                    <a:ext uri="{9D8B030D-6E8A-4147-A177-3AD203B41FA5}">
                      <a16:colId xmlns:a16="http://schemas.microsoft.com/office/drawing/2014/main" val="290128546"/>
                    </a:ext>
                  </a:extLst>
                </a:gridCol>
                <a:gridCol w="2250204">
                  <a:extLst>
                    <a:ext uri="{9D8B030D-6E8A-4147-A177-3AD203B41FA5}">
                      <a16:colId xmlns:a16="http://schemas.microsoft.com/office/drawing/2014/main" val="3440072282"/>
                    </a:ext>
                  </a:extLst>
                </a:gridCol>
              </a:tblGrid>
              <a:tr h="769695">
                <a:tc>
                  <a:txBody>
                    <a:bodyPr/>
                    <a:lstStyle/>
                    <a:p>
                      <a:r>
                        <a:rPr lang="de-DE" dirty="0"/>
                        <a:t>Teilnehmer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B600"/>
                    </a:solidFill>
                  </a:tcPr>
                </a:tc>
                <a:tc>
                  <a:txBody>
                    <a:bodyPr/>
                    <a:lstStyle/>
                    <a:p>
                      <a:r>
                        <a:rPr lang="de-DE" dirty="0"/>
                        <a:t>Idee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B600"/>
                    </a:solidFill>
                  </a:tcPr>
                </a:tc>
                <a:tc>
                  <a:txBody>
                    <a:bodyPr/>
                    <a:lstStyle/>
                    <a:p>
                      <a:r>
                        <a:rPr lang="de-DE" dirty="0"/>
                        <a:t>Idee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B600"/>
                    </a:solidFill>
                  </a:tcPr>
                </a:tc>
                <a:tc>
                  <a:txBody>
                    <a:bodyPr/>
                    <a:lstStyle/>
                    <a:p>
                      <a:r>
                        <a:rPr lang="de-DE" dirty="0"/>
                        <a:t>Idee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B600"/>
                    </a:solidFill>
                  </a:tcPr>
                </a:tc>
                <a:extLst>
                  <a:ext uri="{0D108BD9-81ED-4DB2-BD59-A6C34878D82A}">
                    <a16:rowId xmlns:a16="http://schemas.microsoft.com/office/drawing/2014/main" val="2378010138"/>
                  </a:ext>
                </a:extLst>
              </a:tr>
              <a:tr h="769695">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1900903"/>
                  </a:ext>
                </a:extLst>
              </a:tr>
              <a:tr h="769695">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8115186"/>
                  </a:ext>
                </a:extLst>
              </a:tr>
              <a:tr h="769695">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1409638"/>
                  </a:ext>
                </a:extLst>
              </a:tr>
              <a:tr h="769695">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2646796"/>
                  </a:ext>
                </a:extLst>
              </a:tr>
              <a:tr h="769695">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1953833"/>
                  </a:ext>
                </a:extLst>
              </a:tr>
              <a:tr h="769695">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4828863"/>
                  </a:ext>
                </a:extLst>
              </a:tr>
            </a:tbl>
          </a:graphicData>
        </a:graphic>
      </p:graphicFrame>
      <p:sp>
        <p:nvSpPr>
          <p:cNvPr id="19" name="Textfeld 18">
            <a:extLst>
              <a:ext uri="{FF2B5EF4-FFF2-40B4-BE49-F238E27FC236}">
                <a16:creationId xmlns:a16="http://schemas.microsoft.com/office/drawing/2014/main" id="{6678C75D-CCE7-491D-8CCC-526A928DBBD6}"/>
              </a:ext>
            </a:extLst>
          </p:cNvPr>
          <p:cNvSpPr txBox="1"/>
          <p:nvPr/>
        </p:nvSpPr>
        <p:spPr>
          <a:xfrm>
            <a:off x="125919" y="1443778"/>
            <a:ext cx="3009167" cy="5262979"/>
          </a:xfrm>
          <a:prstGeom prst="rect">
            <a:avLst/>
          </a:prstGeom>
          <a:noFill/>
        </p:spPr>
        <p:txBody>
          <a:bodyPr wrap="square">
            <a:spAutoFit/>
          </a:bodyPr>
          <a:lstStyle/>
          <a:p>
            <a:pPr>
              <a:defRPr sz="1800" b="0" i="0" u="none" strike="noStrike" kern="0" cap="none" spc="0" baseline="0">
                <a:solidFill>
                  <a:srgbClr val="000000"/>
                </a:solidFill>
                <a:uFillTx/>
              </a:defRPr>
            </a:pPr>
            <a:r>
              <a:rPr lang="de-DE" sz="1600" dirty="0">
                <a:solidFill>
                  <a:srgbClr val="5CB600"/>
                </a:solidFill>
                <a:latin typeface="Arial" pitchFamily="34"/>
                <a:cs typeface="Arial" pitchFamily="34"/>
              </a:rPr>
              <a:t>Jeder Teilnehmer formuliert in der ersten Zeile zu einer gegebenen Fragestellung </a:t>
            </a:r>
            <a:r>
              <a:rPr lang="de-DE" sz="1600" b="1" dirty="0">
                <a:solidFill>
                  <a:srgbClr val="5CB600"/>
                </a:solidFill>
                <a:latin typeface="Arial" pitchFamily="34"/>
                <a:cs typeface="Arial" pitchFamily="34"/>
              </a:rPr>
              <a:t>drei Ideen</a:t>
            </a:r>
            <a:r>
              <a:rPr lang="de-DE" sz="1600" dirty="0">
                <a:solidFill>
                  <a:srgbClr val="5CB600"/>
                </a:solidFill>
                <a:latin typeface="Arial" pitchFamily="34"/>
                <a:cs typeface="Arial" pitchFamily="34"/>
              </a:rPr>
              <a:t> (</a:t>
            </a:r>
            <a:r>
              <a:rPr lang="de-DE" sz="1600" i="1" dirty="0">
                <a:solidFill>
                  <a:srgbClr val="5CB600"/>
                </a:solidFill>
                <a:latin typeface="Arial" pitchFamily="34"/>
                <a:cs typeface="Arial" pitchFamily="34"/>
              </a:rPr>
              <a:t>je Spalte eine</a:t>
            </a:r>
            <a:r>
              <a:rPr lang="de-DE" sz="1600" dirty="0">
                <a:solidFill>
                  <a:srgbClr val="5CB600"/>
                </a:solidFill>
                <a:latin typeface="Arial" pitchFamily="34"/>
                <a:cs typeface="Arial" pitchFamily="34"/>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600" b="0" i="0" u="none" strike="noStrike" kern="1200" cap="none" spc="0" baseline="0" dirty="0" smtClean="0">
              <a:solidFill>
                <a:srgbClr val="5CB6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600" dirty="0">
              <a:solidFill>
                <a:srgbClr val="5CB600"/>
              </a:solidFill>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1200" cap="none" spc="0" baseline="0" dirty="0" smtClean="0">
                <a:solidFill>
                  <a:srgbClr val="5CB600"/>
                </a:solidFill>
                <a:uFillTx/>
                <a:latin typeface="Arial" pitchFamily="34"/>
                <a:cs typeface="Arial" pitchFamily="34"/>
              </a:rPr>
              <a:t>Jedes </a:t>
            </a:r>
            <a:r>
              <a:rPr lang="de-DE" sz="1600" b="0" i="0" u="none" strike="noStrike" kern="1200" cap="none" spc="0" baseline="0" dirty="0">
                <a:solidFill>
                  <a:srgbClr val="5CB600"/>
                </a:solidFill>
                <a:uFillTx/>
                <a:latin typeface="Arial" pitchFamily="34"/>
                <a:cs typeface="Arial" pitchFamily="34"/>
              </a:rPr>
              <a:t>Blatt wird nach angemessener Zeit –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1200" cap="none" spc="0" baseline="0" dirty="0">
                <a:solidFill>
                  <a:srgbClr val="5CB600"/>
                </a:solidFill>
                <a:uFillTx/>
                <a:latin typeface="Arial" pitchFamily="34"/>
                <a:cs typeface="Arial" pitchFamily="34"/>
              </a:rPr>
              <a:t>je nach Schwierigkeitsgrad der Problemstellung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1200" cap="none" spc="0" baseline="0" dirty="0">
                <a:solidFill>
                  <a:srgbClr val="5CB600"/>
                </a:solidFill>
                <a:uFillTx/>
                <a:latin typeface="Arial" pitchFamily="34"/>
                <a:cs typeface="Arial" pitchFamily="34"/>
              </a:rPr>
              <a:t>etwa </a:t>
            </a:r>
            <a:r>
              <a:rPr lang="de-DE" sz="1600" b="1" i="0" u="none" strike="noStrike" kern="1200" cap="none" spc="0" baseline="0" dirty="0">
                <a:solidFill>
                  <a:srgbClr val="5CB600"/>
                </a:solidFill>
                <a:uFillTx/>
                <a:latin typeface="Arial" pitchFamily="34"/>
                <a:cs typeface="Arial" pitchFamily="34"/>
              </a:rPr>
              <a:t>drei bis fünf Minuten </a:t>
            </a:r>
            <a:r>
              <a:rPr lang="de-DE" sz="1600" b="0" i="0" u="none" strike="noStrike" kern="1200" cap="none" spc="0" baseline="0" dirty="0">
                <a:solidFill>
                  <a:srgbClr val="5CB600"/>
                </a:solidFill>
                <a:uFillTx/>
                <a:latin typeface="Arial" pitchFamily="34"/>
                <a:cs typeface="Arial" pitchFamily="34"/>
              </a:rPr>
              <a:t>– von allen gleichzeitig,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1200" cap="none" spc="0" baseline="0" dirty="0">
                <a:solidFill>
                  <a:srgbClr val="5CB600"/>
                </a:solidFill>
                <a:uFillTx/>
                <a:latin typeface="Arial" pitchFamily="34"/>
                <a:cs typeface="Arial" pitchFamily="34"/>
              </a:rPr>
              <a:t>im Uhrzeigersinn weitergereicht.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600" dirty="0" smtClean="0">
              <a:solidFill>
                <a:srgbClr val="5CB600"/>
              </a:solidFill>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600" dirty="0">
              <a:solidFill>
                <a:srgbClr val="5CB600"/>
              </a:solidFill>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1200" cap="none" spc="0" baseline="0" dirty="0">
                <a:solidFill>
                  <a:srgbClr val="5CB600"/>
                </a:solidFill>
                <a:uFillTx/>
                <a:latin typeface="Arial" pitchFamily="34"/>
                <a:cs typeface="Arial" pitchFamily="34"/>
              </a:rPr>
              <a:t>Der Nächste soll versuchen, die bereits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1200" cap="none" spc="0" baseline="0" dirty="0">
                <a:solidFill>
                  <a:srgbClr val="5CB600"/>
                </a:solidFill>
                <a:uFillTx/>
                <a:latin typeface="Arial" pitchFamily="34"/>
                <a:cs typeface="Arial" pitchFamily="34"/>
              </a:rPr>
              <a:t>genannten </a:t>
            </a:r>
            <a:r>
              <a:rPr lang="de-DE" sz="1600" b="1" i="0" u="none" strike="noStrike" kern="1200" cap="none" spc="0" baseline="0" dirty="0">
                <a:solidFill>
                  <a:srgbClr val="5CB600"/>
                </a:solidFill>
                <a:uFillTx/>
                <a:latin typeface="Arial" pitchFamily="34"/>
                <a:cs typeface="Arial" pitchFamily="34"/>
              </a:rPr>
              <a:t>Ideen aufzugreifen, zu ergänzen und weiterzuentwickeln</a:t>
            </a:r>
          </a:p>
        </p:txBody>
      </p:sp>
    </p:spTree>
    <p:extLst>
      <p:ext uri="{BB962C8B-B14F-4D97-AF65-F5344CB8AC3E}">
        <p14:creationId xmlns:p14="http://schemas.microsoft.com/office/powerpoint/2010/main" val="3641532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7">
            <a:extLst>
              <a:ext uri="{FF2B5EF4-FFF2-40B4-BE49-F238E27FC236}">
                <a16:creationId xmlns:a16="http://schemas.microsoft.com/office/drawing/2014/main" id="{9703F3EA-8951-4671-8E85-0FA8F97E0D9F}"/>
              </a:ext>
            </a:extLst>
          </p:cNvPr>
          <p:cNvGrpSpPr/>
          <p:nvPr/>
        </p:nvGrpSpPr>
        <p:grpSpPr>
          <a:xfrm>
            <a:off x="63358" y="-48828"/>
            <a:ext cx="12213229" cy="6871101"/>
            <a:chOff x="63358" y="-48828"/>
            <a:chExt cx="12213229" cy="6871101"/>
          </a:xfrm>
        </p:grpSpPr>
        <p:sp>
          <p:nvSpPr>
            <p:cNvPr id="3" name="Textfeld 4">
              <a:extLst>
                <a:ext uri="{FF2B5EF4-FFF2-40B4-BE49-F238E27FC236}">
                  <a16:creationId xmlns:a16="http://schemas.microsoft.com/office/drawing/2014/main" id="{B1088F83-FA9E-4A27-B809-CFB1BBE0840B}"/>
                </a:ext>
              </a:extLst>
            </p:cNvPr>
            <p:cNvSpPr txBox="1"/>
            <p:nvPr/>
          </p:nvSpPr>
          <p:spPr>
            <a:xfrm>
              <a:off x="3589303" y="277502"/>
              <a:ext cx="6309707"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4400" b="1" i="0" u="none" strike="noStrike" kern="1200" cap="none" spc="0" baseline="0">
                  <a:solidFill>
                    <a:srgbClr val="5CB600"/>
                  </a:solidFill>
                  <a:uFillTx/>
                  <a:latin typeface="Raleway"/>
                </a:rPr>
                <a:t>Walt-Disney-Methode</a:t>
              </a:r>
            </a:p>
          </p:txBody>
        </p:sp>
        <p:grpSp>
          <p:nvGrpSpPr>
            <p:cNvPr id="4" name="Gruppieren 15">
              <a:extLst>
                <a:ext uri="{FF2B5EF4-FFF2-40B4-BE49-F238E27FC236}">
                  <a16:creationId xmlns:a16="http://schemas.microsoft.com/office/drawing/2014/main" id="{4D981E2B-5B7A-4357-88F1-BEF8C8145B78}"/>
                </a:ext>
              </a:extLst>
            </p:cNvPr>
            <p:cNvGrpSpPr/>
            <p:nvPr/>
          </p:nvGrpSpPr>
          <p:grpSpPr>
            <a:xfrm>
              <a:off x="63358" y="-48828"/>
              <a:ext cx="12213229" cy="6871101"/>
              <a:chOff x="63358" y="-48828"/>
              <a:chExt cx="12213229" cy="6871101"/>
            </a:xfrm>
          </p:grpSpPr>
          <p:sp>
            <p:nvSpPr>
              <p:cNvPr id="5" name="Rechteck 40">
                <a:extLst>
                  <a:ext uri="{FF2B5EF4-FFF2-40B4-BE49-F238E27FC236}">
                    <a16:creationId xmlns:a16="http://schemas.microsoft.com/office/drawing/2014/main" id="{C115FCF7-A605-4196-908C-69407B11A4BD}"/>
                  </a:ext>
                </a:extLst>
              </p:cNvPr>
              <p:cNvSpPr/>
              <p:nvPr/>
            </p:nvSpPr>
            <p:spPr>
              <a:xfrm>
                <a:off x="63358" y="1338343"/>
                <a:ext cx="591845" cy="531184"/>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6" name="Rechteck 42">
                <a:extLst>
                  <a:ext uri="{FF2B5EF4-FFF2-40B4-BE49-F238E27FC236}">
                    <a16:creationId xmlns:a16="http://schemas.microsoft.com/office/drawing/2014/main" id="{1B5BDC0D-FB67-464F-B4EB-9447B2E07731}"/>
                  </a:ext>
                </a:extLst>
              </p:cNvPr>
              <p:cNvSpPr/>
              <p:nvPr/>
            </p:nvSpPr>
            <p:spPr>
              <a:xfrm>
                <a:off x="8916671" y="1883673"/>
                <a:ext cx="3195809"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7" name="Rechteck 39">
                <a:extLst>
                  <a:ext uri="{FF2B5EF4-FFF2-40B4-BE49-F238E27FC236}">
                    <a16:creationId xmlns:a16="http://schemas.microsoft.com/office/drawing/2014/main" id="{15B8867A-15F1-463F-972E-77D00D7FE70F}"/>
                  </a:ext>
                </a:extLst>
              </p:cNvPr>
              <p:cNvSpPr/>
              <p:nvPr/>
            </p:nvSpPr>
            <p:spPr>
              <a:xfrm>
                <a:off x="63358" y="1884587"/>
                <a:ext cx="3272866" cy="4907155"/>
              </a:xfrm>
              <a:prstGeom prst="rect">
                <a:avLst/>
              </a:prstGeom>
              <a:noFill/>
              <a:ln w="76196" cap="flat">
                <a:solidFill>
                  <a:srgbClr val="5CB600"/>
                </a:solidFill>
                <a:prstDash val="solid"/>
                <a:miter/>
              </a:ln>
            </p:spPr>
            <p:txBody>
              <a:bodyPr vert="horz" wrap="square" lIns="91440" tIns="45720" rIns="91440" bIns="45720" anchor="t" anchorCtr="0" compatLnSpc="1">
                <a:noAutofit/>
              </a:bodyPr>
              <a:lstStyle/>
              <a:p>
                <a:pPr marL="17999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34"/>
                  <a:cs typeface="Arial" pitchFamily="34"/>
                </a:endParaRPr>
              </a:p>
            </p:txBody>
          </p:sp>
          <p:sp>
            <p:nvSpPr>
              <p:cNvPr id="8" name="Rechteck 41">
                <a:extLst>
                  <a:ext uri="{FF2B5EF4-FFF2-40B4-BE49-F238E27FC236}">
                    <a16:creationId xmlns:a16="http://schemas.microsoft.com/office/drawing/2014/main" id="{68ADE4F9-8407-4435-AA28-0120F492791A}"/>
                  </a:ext>
                </a:extLst>
              </p:cNvPr>
              <p:cNvSpPr/>
              <p:nvPr/>
            </p:nvSpPr>
            <p:spPr>
              <a:xfrm>
                <a:off x="3330272" y="1883673"/>
                <a:ext cx="5596173"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9" name="Rechteck 43">
                <a:extLst>
                  <a:ext uri="{FF2B5EF4-FFF2-40B4-BE49-F238E27FC236}">
                    <a16:creationId xmlns:a16="http://schemas.microsoft.com/office/drawing/2014/main" id="{1F54E386-00BB-4E9E-8CA3-B5350953563D}"/>
                  </a:ext>
                </a:extLst>
              </p:cNvPr>
              <p:cNvSpPr/>
              <p:nvPr/>
            </p:nvSpPr>
            <p:spPr>
              <a:xfrm>
                <a:off x="8926445" y="4204411"/>
                <a:ext cx="3186043" cy="2587331"/>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grpSp>
            <p:nvGrpSpPr>
              <p:cNvPr id="10" name="Gruppieren 12">
                <a:extLst>
                  <a:ext uri="{FF2B5EF4-FFF2-40B4-BE49-F238E27FC236}">
                    <a16:creationId xmlns:a16="http://schemas.microsoft.com/office/drawing/2014/main" id="{8D7575EB-4473-40F1-A778-C32F7494E779}"/>
                  </a:ext>
                </a:extLst>
              </p:cNvPr>
              <p:cNvGrpSpPr/>
              <p:nvPr/>
            </p:nvGrpSpPr>
            <p:grpSpPr>
              <a:xfrm>
                <a:off x="63358" y="-48828"/>
                <a:ext cx="12213229" cy="6871101"/>
                <a:chOff x="63358" y="-48828"/>
                <a:chExt cx="12213229" cy="6871101"/>
              </a:xfrm>
            </p:grpSpPr>
            <p:pic>
              <p:nvPicPr>
                <p:cNvPr id="11" name="Grafik 31">
                  <a:extLst>
                    <a:ext uri="{FF2B5EF4-FFF2-40B4-BE49-F238E27FC236}">
                      <a16:creationId xmlns:a16="http://schemas.microsoft.com/office/drawing/2014/main" id="{BF47EFDF-FC73-4092-BCF1-6FF661CB728A}"/>
                    </a:ext>
                  </a:extLst>
                </p:cNvPr>
                <p:cNvPicPr>
                  <a:picLocks noChangeAspect="1"/>
                </p:cNvPicPr>
                <p:nvPr/>
              </p:nvPicPr>
              <p:blipFill>
                <a:blip r:embed="rId2"/>
                <a:stretch>
                  <a:fillRect/>
                </a:stretch>
              </p:blipFill>
              <p:spPr>
                <a:xfrm>
                  <a:off x="233601" y="-48828"/>
                  <a:ext cx="1490718" cy="976935"/>
                </a:xfrm>
                <a:prstGeom prst="rect">
                  <a:avLst/>
                </a:prstGeom>
                <a:noFill/>
                <a:ln cap="flat">
                  <a:noFill/>
                </a:ln>
              </p:spPr>
            </p:pic>
            <p:sp>
              <p:nvSpPr>
                <p:cNvPr id="12" name="Rechteck 32">
                  <a:extLst>
                    <a:ext uri="{FF2B5EF4-FFF2-40B4-BE49-F238E27FC236}">
                      <a16:creationId xmlns:a16="http://schemas.microsoft.com/office/drawing/2014/main" id="{909C99A7-FB47-4C2B-A779-07036BAEC2CC}"/>
                    </a:ext>
                  </a:extLst>
                </p:cNvPr>
                <p:cNvSpPr/>
                <p:nvPr/>
              </p:nvSpPr>
              <p:spPr>
                <a:xfrm>
                  <a:off x="3370798" y="1329912"/>
                  <a:ext cx="5555647" cy="523219"/>
                </a:xfrm>
                <a:prstGeom prst="rect">
                  <a:avLst/>
                </a:prstGeom>
                <a:solidFill>
                  <a:srgbClr val="5CB600"/>
                </a:solidFill>
                <a:ln w="28575"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Durchführung</a:t>
                  </a:r>
                </a:p>
              </p:txBody>
            </p:sp>
            <p:sp>
              <p:nvSpPr>
                <p:cNvPr id="13" name="Rechteck 37">
                  <a:extLst>
                    <a:ext uri="{FF2B5EF4-FFF2-40B4-BE49-F238E27FC236}">
                      <a16:creationId xmlns:a16="http://schemas.microsoft.com/office/drawing/2014/main" id="{974DE6AE-06D6-410B-85A3-37E93CC900C9}"/>
                    </a:ext>
                  </a:extLst>
                </p:cNvPr>
                <p:cNvSpPr/>
                <p:nvPr/>
              </p:nvSpPr>
              <p:spPr>
                <a:xfrm>
                  <a:off x="63358" y="1329912"/>
                  <a:ext cx="3404457" cy="523219"/>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Anlass / Situation</a:t>
                  </a:r>
                </a:p>
              </p:txBody>
            </p:sp>
            <p:sp>
              <p:nvSpPr>
                <p:cNvPr id="14" name="Rechteck 29">
                  <a:extLst>
                    <a:ext uri="{FF2B5EF4-FFF2-40B4-BE49-F238E27FC236}">
                      <a16:creationId xmlns:a16="http://schemas.microsoft.com/office/drawing/2014/main" id="{70367EE1-3DB9-433F-8C87-7D4E6DEC7D85}"/>
                    </a:ext>
                  </a:extLst>
                </p:cNvPr>
                <p:cNvSpPr/>
                <p:nvPr/>
              </p:nvSpPr>
              <p:spPr>
                <a:xfrm>
                  <a:off x="63358" y="66257"/>
                  <a:ext cx="12049121" cy="1263655"/>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5" name="Rechteck 30">
                  <a:extLst>
                    <a:ext uri="{FF2B5EF4-FFF2-40B4-BE49-F238E27FC236}">
                      <a16:creationId xmlns:a16="http://schemas.microsoft.com/office/drawing/2014/main" id="{4C7C340D-CC2A-41FA-BC1E-3FB8019D11A1}"/>
                    </a:ext>
                  </a:extLst>
                </p:cNvPr>
                <p:cNvSpPr/>
                <p:nvPr/>
              </p:nvSpPr>
              <p:spPr>
                <a:xfrm>
                  <a:off x="8961010" y="1353385"/>
                  <a:ext cx="3151470" cy="516151"/>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Pros &amp; Cons</a:t>
                  </a:r>
                </a:p>
              </p:txBody>
            </p:sp>
            <p:sp>
              <p:nvSpPr>
                <p:cNvPr id="16" name="Textfeld 1">
                  <a:extLst>
                    <a:ext uri="{FF2B5EF4-FFF2-40B4-BE49-F238E27FC236}">
                      <a16:creationId xmlns:a16="http://schemas.microsoft.com/office/drawing/2014/main" id="{918891F0-BE10-4C3E-A6D2-2BF6D192201B}"/>
                    </a:ext>
                  </a:extLst>
                </p:cNvPr>
                <p:cNvSpPr txBox="1"/>
                <p:nvPr/>
              </p:nvSpPr>
              <p:spPr>
                <a:xfrm>
                  <a:off x="129625" y="876287"/>
                  <a:ext cx="2021500"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1" i="0" u="none" strike="noStrike" kern="1200" cap="none" spc="0" baseline="0">
                      <a:solidFill>
                        <a:srgbClr val="5CB600"/>
                      </a:solidFill>
                      <a:uFillTx/>
                      <a:latin typeface="Calibri"/>
                    </a:rPr>
                    <a:t>Innovation Tool-Box</a:t>
                  </a:r>
                </a:p>
              </p:txBody>
            </p:sp>
            <p:sp>
              <p:nvSpPr>
                <p:cNvPr id="17" name="Rechteck 3">
                  <a:extLst>
                    <a:ext uri="{FF2B5EF4-FFF2-40B4-BE49-F238E27FC236}">
                      <a16:creationId xmlns:a16="http://schemas.microsoft.com/office/drawing/2014/main" id="{D546742B-A418-4B9C-87DB-C23B526FE56B}"/>
                    </a:ext>
                  </a:extLst>
                </p:cNvPr>
                <p:cNvSpPr/>
                <p:nvPr/>
              </p:nvSpPr>
              <p:spPr>
                <a:xfrm>
                  <a:off x="11642031" y="1809561"/>
                  <a:ext cx="470449" cy="2434498"/>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8" name="Rechteck 44">
                  <a:extLst>
                    <a:ext uri="{FF2B5EF4-FFF2-40B4-BE49-F238E27FC236}">
                      <a16:creationId xmlns:a16="http://schemas.microsoft.com/office/drawing/2014/main" id="{DF9C230D-E6CA-4B99-8407-BC5E802EA891}"/>
                    </a:ext>
                  </a:extLst>
                </p:cNvPr>
                <p:cNvSpPr/>
                <p:nvPr/>
              </p:nvSpPr>
              <p:spPr>
                <a:xfrm>
                  <a:off x="11642040" y="4230782"/>
                  <a:ext cx="470449" cy="2591491"/>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19" name="Grafik 6">
                  <a:extLst>
                    <a:ext uri="{FF2B5EF4-FFF2-40B4-BE49-F238E27FC236}">
                      <a16:creationId xmlns:a16="http://schemas.microsoft.com/office/drawing/2014/main" id="{F336C50F-F7ED-4EDD-ABA0-E2B8AA47738A}"/>
                    </a:ext>
                  </a:extLst>
                </p:cNvPr>
                <p:cNvPicPr>
                  <a:picLocks noChangeAspect="1"/>
                </p:cNvPicPr>
                <p:nvPr/>
              </p:nvPicPr>
              <p:blipFill>
                <a:blip r:embed="rId3"/>
                <a:stretch>
                  <a:fillRect/>
                </a:stretch>
              </p:blipFill>
              <p:spPr>
                <a:xfrm>
                  <a:off x="11582585" y="2508436"/>
                  <a:ext cx="694002" cy="694002"/>
                </a:xfrm>
                <a:prstGeom prst="rect">
                  <a:avLst/>
                </a:prstGeom>
                <a:noFill/>
                <a:ln cap="flat">
                  <a:noFill/>
                </a:ln>
              </p:spPr>
            </p:pic>
            <p:pic>
              <p:nvPicPr>
                <p:cNvPr id="20" name="Grafik 45">
                  <a:extLst>
                    <a:ext uri="{FF2B5EF4-FFF2-40B4-BE49-F238E27FC236}">
                      <a16:creationId xmlns:a16="http://schemas.microsoft.com/office/drawing/2014/main" id="{3E578EC9-9C62-4A59-A0E5-AD29420680C2}"/>
                    </a:ext>
                  </a:extLst>
                </p:cNvPr>
                <p:cNvPicPr>
                  <a:picLocks noChangeAspect="1"/>
                </p:cNvPicPr>
                <p:nvPr/>
              </p:nvPicPr>
              <p:blipFill>
                <a:blip r:embed="rId3"/>
                <a:stretch>
                  <a:fillRect/>
                </a:stretch>
              </p:blipFill>
              <p:spPr>
                <a:xfrm rot="10799991">
                  <a:off x="11573414" y="5201929"/>
                  <a:ext cx="694002" cy="694002"/>
                </a:xfrm>
                <a:prstGeom prst="rect">
                  <a:avLst/>
                </a:prstGeom>
                <a:noFill/>
                <a:ln cap="flat">
                  <a:noFill/>
                </a:ln>
              </p:spPr>
            </p:pic>
            <p:pic>
              <p:nvPicPr>
                <p:cNvPr id="21" name="Grafik 8">
                  <a:extLst>
                    <a:ext uri="{FF2B5EF4-FFF2-40B4-BE49-F238E27FC236}">
                      <a16:creationId xmlns:a16="http://schemas.microsoft.com/office/drawing/2014/main" id="{A343A082-B32D-4A2F-8AC7-583804DE5786}"/>
                    </a:ext>
                  </a:extLst>
                </p:cNvPr>
                <p:cNvPicPr>
                  <a:picLocks noChangeAspect="1"/>
                </p:cNvPicPr>
                <p:nvPr/>
              </p:nvPicPr>
              <p:blipFill>
                <a:blip r:embed="rId4"/>
                <a:stretch>
                  <a:fillRect/>
                </a:stretch>
              </p:blipFill>
              <p:spPr>
                <a:xfrm>
                  <a:off x="233601" y="1396691"/>
                  <a:ext cx="408398" cy="414497"/>
                </a:xfrm>
                <a:prstGeom prst="rect">
                  <a:avLst/>
                </a:prstGeom>
                <a:noFill/>
                <a:ln cap="flat">
                  <a:noFill/>
                </a:ln>
              </p:spPr>
            </p:pic>
            <p:pic>
              <p:nvPicPr>
                <p:cNvPr id="22" name="Grafik 9">
                  <a:extLst>
                    <a:ext uri="{FF2B5EF4-FFF2-40B4-BE49-F238E27FC236}">
                      <a16:creationId xmlns:a16="http://schemas.microsoft.com/office/drawing/2014/main" id="{6469B728-44D1-49A4-9104-EE598A508D86}"/>
                    </a:ext>
                  </a:extLst>
                </p:cNvPr>
                <p:cNvPicPr>
                  <a:picLocks noChangeAspect="1"/>
                </p:cNvPicPr>
                <p:nvPr/>
              </p:nvPicPr>
              <p:blipFill>
                <a:blip r:embed="rId5"/>
                <a:stretch>
                  <a:fillRect/>
                </a:stretch>
              </p:blipFill>
              <p:spPr>
                <a:xfrm>
                  <a:off x="4441195" y="1369304"/>
                  <a:ext cx="493739" cy="487640"/>
                </a:xfrm>
                <a:prstGeom prst="rect">
                  <a:avLst/>
                </a:prstGeom>
                <a:noFill/>
                <a:ln cap="flat">
                  <a:noFill/>
                </a:ln>
              </p:spPr>
            </p:pic>
            <p:pic>
              <p:nvPicPr>
                <p:cNvPr id="23" name="Grafik 10">
                  <a:extLst>
                    <a:ext uri="{FF2B5EF4-FFF2-40B4-BE49-F238E27FC236}">
                      <a16:creationId xmlns:a16="http://schemas.microsoft.com/office/drawing/2014/main" id="{B9E2286C-082D-4D00-9ED8-6FC5193FF787}"/>
                    </a:ext>
                  </a:extLst>
                </p:cNvPr>
                <p:cNvPicPr>
                  <a:picLocks noChangeAspect="1"/>
                </p:cNvPicPr>
                <p:nvPr/>
              </p:nvPicPr>
              <p:blipFill>
                <a:blip r:embed="rId6"/>
                <a:stretch>
                  <a:fillRect/>
                </a:stretch>
              </p:blipFill>
              <p:spPr>
                <a:xfrm>
                  <a:off x="9129973" y="1413351"/>
                  <a:ext cx="438875" cy="396209"/>
                </a:xfrm>
                <a:prstGeom prst="rect">
                  <a:avLst/>
                </a:prstGeom>
                <a:noFill/>
                <a:ln cap="flat">
                  <a:noFill/>
                </a:ln>
              </p:spPr>
            </p:pic>
          </p:grpSp>
        </p:grpSp>
      </p:grpSp>
      <p:sp>
        <p:nvSpPr>
          <p:cNvPr id="24" name="Textfeld 2">
            <a:extLst>
              <a:ext uri="{FF2B5EF4-FFF2-40B4-BE49-F238E27FC236}">
                <a16:creationId xmlns:a16="http://schemas.microsoft.com/office/drawing/2014/main" id="{4D348B67-F3AB-4E84-BB35-4641FE96C33B}"/>
              </a:ext>
            </a:extLst>
          </p:cNvPr>
          <p:cNvSpPr txBox="1"/>
          <p:nvPr/>
        </p:nvSpPr>
        <p:spPr>
          <a:xfrm>
            <a:off x="9047338" y="1996574"/>
            <a:ext cx="2526084" cy="2215993"/>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Einfache Durchführung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       (digital &amp; analog)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Mit Einzelpersonen oder Gruppen möglich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Problembetrachtung aus verschiedenen Blickwinkeln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25" name="Textfeld 5">
            <a:extLst>
              <a:ext uri="{FF2B5EF4-FFF2-40B4-BE49-F238E27FC236}">
                <a16:creationId xmlns:a16="http://schemas.microsoft.com/office/drawing/2014/main" id="{0AF0B1CC-CA79-42D8-87F8-B6FA68A426DC}"/>
              </a:ext>
            </a:extLst>
          </p:cNvPr>
          <p:cNvSpPr txBox="1"/>
          <p:nvPr/>
        </p:nvSpPr>
        <p:spPr>
          <a:xfrm>
            <a:off x="9047338" y="4310152"/>
            <a:ext cx="2439756" cy="1200332"/>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Hohes Abstraktionsvermögen notwendig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Konsequente Einhaltung der Rollen manchmal schwierig</a:t>
            </a:r>
          </a:p>
        </p:txBody>
      </p:sp>
      <p:sp>
        <p:nvSpPr>
          <p:cNvPr id="26" name="Textfeld 7">
            <a:extLst>
              <a:ext uri="{FF2B5EF4-FFF2-40B4-BE49-F238E27FC236}">
                <a16:creationId xmlns:a16="http://schemas.microsoft.com/office/drawing/2014/main" id="{0060491D-10CD-40B3-B930-7B99B74140CD}"/>
              </a:ext>
            </a:extLst>
          </p:cNvPr>
          <p:cNvSpPr txBox="1"/>
          <p:nvPr/>
        </p:nvSpPr>
        <p:spPr>
          <a:xfrm>
            <a:off x="128098" y="1996574"/>
            <a:ext cx="3079744" cy="1846658"/>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1" i="0" u="none" strike="noStrike" kern="1200" cap="none" spc="0" baseline="0" dirty="0">
                <a:solidFill>
                  <a:srgbClr val="000000"/>
                </a:solidFill>
                <a:uFillTx/>
                <a:latin typeface="Arial" pitchFamily="34"/>
                <a:cs typeface="Arial" pitchFamily="34"/>
              </a:rPr>
              <a:t>Kreativitätstechnik </a:t>
            </a:r>
            <a:r>
              <a:rPr lang="de-DE" sz="1200" i="0" u="none" strike="noStrike" kern="1200" cap="none" spc="0" baseline="0" dirty="0">
                <a:solidFill>
                  <a:srgbClr val="000000"/>
                </a:solidFill>
                <a:uFillTx/>
                <a:latin typeface="Arial" pitchFamily="34"/>
                <a:cs typeface="Arial" pitchFamily="34"/>
              </a:rPr>
              <a:t>auf Basis eines Rollenspiels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dirty="0">
                <a:solidFill>
                  <a:srgbClr val="000000"/>
                </a:solidFill>
                <a:uFillTx/>
                <a:latin typeface="Arial" pitchFamily="34"/>
                <a:cs typeface="Arial" pitchFamily="34"/>
              </a:rPr>
              <a:t>Auswertung von Stärken &amp; Schwächen einzelner Ideen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000000"/>
              </a:solidFill>
              <a:uFillTx/>
              <a:latin typeface="Calibri"/>
            </a:endParaRPr>
          </a:p>
        </p:txBody>
      </p:sp>
      <p:pic>
        <p:nvPicPr>
          <p:cNvPr id="27" name="Grafik 13">
            <a:extLst>
              <a:ext uri="{FF2B5EF4-FFF2-40B4-BE49-F238E27FC236}">
                <a16:creationId xmlns:a16="http://schemas.microsoft.com/office/drawing/2014/main" id="{B959514E-3CF4-455C-8020-3917F2A08588}"/>
              </a:ext>
            </a:extLst>
          </p:cNvPr>
          <p:cNvPicPr>
            <a:picLocks noChangeAspect="1"/>
          </p:cNvPicPr>
          <p:nvPr/>
        </p:nvPicPr>
        <p:blipFill>
          <a:blip r:embed="rId7"/>
          <a:stretch>
            <a:fillRect/>
          </a:stretch>
        </p:blipFill>
        <p:spPr>
          <a:xfrm>
            <a:off x="118213" y="3454941"/>
            <a:ext cx="3143451" cy="2442188"/>
          </a:xfrm>
          <a:prstGeom prst="rect">
            <a:avLst/>
          </a:prstGeom>
          <a:noFill/>
          <a:ln cap="flat">
            <a:noFill/>
          </a:ln>
        </p:spPr>
      </p:pic>
      <p:sp>
        <p:nvSpPr>
          <p:cNvPr id="28" name="Textfeld 14">
            <a:extLst>
              <a:ext uri="{FF2B5EF4-FFF2-40B4-BE49-F238E27FC236}">
                <a16:creationId xmlns:a16="http://schemas.microsoft.com/office/drawing/2014/main" id="{11C03F4F-A489-47A9-AC68-3F2692679540}"/>
              </a:ext>
            </a:extLst>
          </p:cNvPr>
          <p:cNvSpPr txBox="1"/>
          <p:nvPr/>
        </p:nvSpPr>
        <p:spPr>
          <a:xfrm>
            <a:off x="3690618" y="1996574"/>
            <a:ext cx="5040163" cy="397031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Nachdem die zu bewertende Idee ausgewählt wurde, durchlauft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ihr </a:t>
            </a:r>
            <a:r>
              <a:rPr lang="de-DE" sz="1200" b="1" i="0" u="none" strike="noStrike" kern="1200" cap="none" spc="0" baseline="0">
                <a:solidFill>
                  <a:srgbClr val="000000"/>
                </a:solidFill>
                <a:uFillTx/>
                <a:latin typeface="Arial" pitchFamily="34"/>
                <a:cs typeface="Arial" pitchFamily="34"/>
              </a:rPr>
              <a:t>3 Phasen </a:t>
            </a:r>
            <a:r>
              <a:rPr lang="de-DE" sz="1200" b="0" i="0" u="none" strike="noStrike" kern="1200" cap="none" spc="0" baseline="0">
                <a:solidFill>
                  <a:srgbClr val="000000"/>
                </a:solidFill>
                <a:uFillTx/>
                <a:latin typeface="Arial" pitchFamily="34"/>
                <a:cs typeface="Arial" pitchFamily="34"/>
              </a:rPr>
              <a:t>und schlüpft dabei abwechselnd in </a:t>
            </a:r>
            <a:r>
              <a:rPr lang="de-DE" sz="1200" b="1" i="0" u="none" strike="noStrike" kern="1200" cap="none" spc="0" baseline="0">
                <a:solidFill>
                  <a:srgbClr val="000000"/>
                </a:solidFill>
                <a:uFillTx/>
                <a:latin typeface="Arial" pitchFamily="34"/>
                <a:cs typeface="Arial" pitchFamily="34"/>
              </a:rPr>
              <a:t>verschiedene Rollen</a:t>
            </a:r>
            <a:r>
              <a:rPr lang="de-DE" sz="1200" b="0" i="0" u="none" strike="noStrike" kern="1200" cap="none" spc="0" baseline="0">
                <a:solidFill>
                  <a:srgbClr val="000000"/>
                </a:solidFill>
                <a:uFillTx/>
                <a:latin typeface="Arial" pitchFamily="34"/>
                <a:cs typeface="Arial" pitchFamily="34"/>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Der Träumer </a:t>
            </a:r>
            <a:r>
              <a:rPr lang="de-DE" sz="1200" b="0" i="0" u="none" strike="noStrike" kern="1200" cap="none" spc="0" baseline="0">
                <a:solidFill>
                  <a:srgbClr val="000000"/>
                </a:solidFill>
                <a:uFillTx/>
                <a:latin typeface="Arial" pitchFamily="34"/>
                <a:cs typeface="Arial" pitchFamily="34"/>
              </a:rPr>
              <a:t>als </a:t>
            </a:r>
            <a:r>
              <a:rPr lang="de-DE" sz="1200" b="0" i="1" u="none" strike="noStrike" kern="1200" cap="none" spc="0" baseline="0">
                <a:solidFill>
                  <a:srgbClr val="000000"/>
                </a:solidFill>
                <a:uFillTx/>
                <a:latin typeface="Arial" pitchFamily="34"/>
                <a:cs typeface="Arial" pitchFamily="34"/>
              </a:rPr>
              <a:t>Visionär &amp; Ideenlieferant:</a:t>
            </a: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ist subjektiv orientiert und enthusiastisch, enthält sich aber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eines praktischen Urteils zu einer Idee oder Analyse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Der Realist </a:t>
            </a:r>
            <a:r>
              <a:rPr lang="de-DE" sz="1200" b="0" i="0" u="none" strike="noStrike" kern="1200" cap="none" spc="0" baseline="0">
                <a:solidFill>
                  <a:srgbClr val="000000"/>
                </a:solidFill>
                <a:uFillTx/>
                <a:latin typeface="Arial" pitchFamily="34"/>
                <a:cs typeface="Arial" pitchFamily="34"/>
              </a:rPr>
              <a:t>als </a:t>
            </a:r>
            <a:r>
              <a:rPr lang="de-DE" sz="1200" b="0" i="1" u="none" strike="noStrike" kern="1200" cap="none" spc="0" baseline="0">
                <a:solidFill>
                  <a:srgbClr val="000000"/>
                </a:solidFill>
                <a:uFillTx/>
                <a:latin typeface="Arial" pitchFamily="34"/>
                <a:cs typeface="Arial" pitchFamily="34"/>
              </a:rPr>
              <a:t>Macher:</a:t>
            </a: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nimmt einen pragmatisch-praktischen Standpunkt ein,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entwickelt Aktivitätenpläne und untersucht die notwendigen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Arbeitsschritte, -mechanismen und Voraussetzungen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Der Kritiker </a:t>
            </a:r>
            <a:r>
              <a:rPr lang="de-DE" sz="1200" b="0" i="0" u="none" strike="noStrike" kern="1200" cap="none" spc="0" baseline="0">
                <a:solidFill>
                  <a:srgbClr val="000000"/>
                </a:solidFill>
                <a:uFillTx/>
                <a:latin typeface="Arial" pitchFamily="34"/>
                <a:cs typeface="Arial" pitchFamily="34"/>
              </a:rPr>
              <a:t>als</a:t>
            </a:r>
            <a:r>
              <a:rPr lang="de-DE" sz="1200" b="1" i="0" u="none" strike="noStrike" kern="1200" cap="none" spc="0" baseline="0">
                <a:solidFill>
                  <a:srgbClr val="000000"/>
                </a:solidFill>
                <a:uFillTx/>
                <a:latin typeface="Arial" pitchFamily="34"/>
                <a:cs typeface="Arial" pitchFamily="34"/>
              </a:rPr>
              <a:t> </a:t>
            </a:r>
            <a:r>
              <a:rPr lang="de-DE" sz="1200" b="0" i="1" u="none" strike="noStrike" kern="1200" cap="none" spc="0" baseline="0">
                <a:solidFill>
                  <a:srgbClr val="000000"/>
                </a:solidFill>
                <a:uFillTx/>
                <a:latin typeface="Arial" pitchFamily="34"/>
                <a:cs typeface="Arial" pitchFamily="34"/>
              </a:rPr>
              <a:t>Qualitäts-Manager &amp; Fragensteller: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fordert heraus und prüft die Vorgaben der anderen.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Ziel ist konstruktive und positive Kritik, die hilft, mögliche Fehlerquellen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zu identifizieren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Tipp: Eine vierte Rolle (</a:t>
            </a:r>
            <a:r>
              <a:rPr lang="de-DE" sz="1200" b="1" i="0" u="none" strike="noStrike" kern="1200" cap="none" spc="0" baseline="0">
                <a:solidFill>
                  <a:srgbClr val="000000"/>
                </a:solidFill>
                <a:uFillTx/>
                <a:latin typeface="Arial" pitchFamily="34"/>
                <a:cs typeface="Arial" pitchFamily="34"/>
              </a:rPr>
              <a:t>neutral</a:t>
            </a:r>
            <a:r>
              <a:rPr lang="de-DE" sz="1200" b="0" i="0" u="none" strike="noStrike" kern="1200" cap="none" spc="0" baseline="0">
                <a:solidFill>
                  <a:srgbClr val="000000"/>
                </a:solidFill>
                <a:uFillTx/>
                <a:latin typeface="Arial" pitchFamily="34"/>
                <a:cs typeface="Arial" pitchFamily="34"/>
              </a:rPr>
              <a:t>) zur Moderation hinzuziehen</a:t>
            </a:r>
          </a:p>
        </p:txBody>
      </p:sp>
      <p:sp>
        <p:nvSpPr>
          <p:cNvPr id="29" name="Textfeld 29">
            <a:extLst>
              <a:ext uri="{FF2B5EF4-FFF2-40B4-BE49-F238E27FC236}">
                <a16:creationId xmlns:a16="http://schemas.microsoft.com/office/drawing/2014/main" id="{56E3396D-F625-4A84-9056-C19AFBBF2487}"/>
              </a:ext>
            </a:extLst>
          </p:cNvPr>
          <p:cNvSpPr txBox="1"/>
          <p:nvPr/>
        </p:nvSpPr>
        <p:spPr>
          <a:xfrm>
            <a:off x="3330272" y="6571518"/>
            <a:ext cx="6138906" cy="20005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700" b="0" i="0" u="none" strike="noStrike" kern="1200" cap="none" spc="0" baseline="0">
                <a:solidFill>
                  <a:srgbClr val="000000"/>
                </a:solidFill>
                <a:uFillTx/>
                <a:latin typeface="Calibri"/>
              </a:rPr>
              <a:t>Quelle: Robert B. Dilts, Todd Epstein, Robert W. Dilts: Know-how für Träumer: Strategien der Kreativität, NLP &amp; modelling, Struktur der Innovation.</a:t>
            </a:r>
          </a:p>
        </p:txBody>
      </p:sp>
      <p:sp>
        <p:nvSpPr>
          <p:cNvPr id="30" name="Textfeld 31">
            <a:extLst>
              <a:ext uri="{FF2B5EF4-FFF2-40B4-BE49-F238E27FC236}">
                <a16:creationId xmlns:a16="http://schemas.microsoft.com/office/drawing/2014/main" id="{1BE0E98B-5C34-4FB5-965A-D17E9A562D58}"/>
              </a:ext>
            </a:extLst>
          </p:cNvPr>
          <p:cNvSpPr txBox="1"/>
          <p:nvPr/>
        </p:nvSpPr>
        <p:spPr>
          <a:xfrm>
            <a:off x="87206" y="5856329"/>
            <a:ext cx="6138906" cy="18466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600" b="0" i="0" u="none" strike="noStrike" kern="1200" cap="none" spc="0" baseline="0">
                <a:solidFill>
                  <a:srgbClr val="000000"/>
                </a:solidFill>
                <a:uFillTx/>
                <a:latin typeface="Calibri"/>
              </a:rPr>
              <a:t>Quelle: https://rast.be/wp-content/uploads/2012/10/4-Kreativtechniken.pdf</a:t>
            </a:r>
          </a:p>
        </p:txBody>
      </p:sp>
    </p:spTree>
    <p:extLst>
      <p:ext uri="{BB962C8B-B14F-4D97-AF65-F5344CB8AC3E}">
        <p14:creationId xmlns:p14="http://schemas.microsoft.com/office/powerpoint/2010/main" val="387879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21" name="Google Shape;42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422" name="Google Shape;422;p22"/>
          <p:cNvSpPr/>
          <p:nvPr/>
        </p:nvSpPr>
        <p:spPr>
          <a:xfrm>
            <a:off x="0" y="0"/>
            <a:ext cx="12192000" cy="6974006"/>
          </a:xfrm>
          <a:prstGeom prst="rect">
            <a:avLst/>
          </a:prstGeom>
          <a:solidFill>
            <a:srgbClr val="5EB130"/>
          </a:solidFill>
          <a:ln>
            <a:noFill/>
          </a:ln>
        </p:spPr>
        <p:txBody>
          <a:bodyPr spcFirstLastPara="1" wrap="square" lIns="91425" tIns="45700" rIns="91425" bIns="45700" anchor="ctr" anchorCtr="0">
            <a:noAutofit/>
          </a:bodyPr>
          <a:lstStyle/>
          <a:p>
            <a:pPr lvl="0" algn="ctr">
              <a:buClr>
                <a:schemeClr val="dk1"/>
              </a:buClr>
              <a:buSzPts val="1800"/>
            </a:pPr>
            <a:endParaRPr lang="de-DE" sz="3600" dirty="0" smtClean="0">
              <a:solidFill>
                <a:schemeClr val="lt1"/>
              </a:solidFill>
              <a:latin typeface="Poppins" panose="020B0604020202020204" charset="0"/>
              <a:ea typeface="Calibri"/>
              <a:cs typeface="Poppins" panose="020B0604020202020204" charset="0"/>
              <a:sym typeface="Calibri"/>
            </a:endParaRPr>
          </a:p>
          <a:p>
            <a:pPr lvl="0" algn="ctr">
              <a:buClr>
                <a:schemeClr val="dk1"/>
              </a:buClr>
              <a:buSzPts val="1800"/>
            </a:pPr>
            <a:endParaRPr lang="de-DE" sz="2800" b="1" dirty="0" smtClean="0">
              <a:solidFill>
                <a:schemeClr val="lt1"/>
              </a:solidFill>
              <a:latin typeface="Poppins" panose="020B0604020202020204" charset="0"/>
              <a:ea typeface="Calibri"/>
              <a:cs typeface="Poppins" panose="020B0604020202020204" charset="0"/>
              <a:sym typeface="Calibri"/>
            </a:endParaRPr>
          </a:p>
          <a:p>
            <a:pPr lvl="0" algn="ctr">
              <a:buClr>
                <a:schemeClr val="dk1"/>
              </a:buClr>
              <a:buSzPts val="1800"/>
            </a:pPr>
            <a:endParaRPr lang="de-DE" sz="2800" b="1" dirty="0" smtClean="0">
              <a:solidFill>
                <a:schemeClr val="lt1"/>
              </a:solidFill>
              <a:latin typeface="Poppins" panose="020B0604020202020204" charset="0"/>
              <a:ea typeface="Calibri"/>
              <a:cs typeface="Poppins" panose="020B0604020202020204" charset="0"/>
              <a:sym typeface="Calibri"/>
            </a:endParaRPr>
          </a:p>
          <a:p>
            <a:pPr lvl="0" algn="ctr">
              <a:buClr>
                <a:schemeClr val="dk1"/>
              </a:buClr>
              <a:buSzPts val="1800"/>
            </a:pPr>
            <a:endParaRPr lang="de-DE" sz="2800" dirty="0" smtClean="0">
              <a:solidFill>
                <a:schemeClr val="lt1"/>
              </a:solidFill>
              <a:ea typeface="Calibri"/>
              <a:cs typeface="Poppins" panose="020B0604020202020204" charset="0"/>
              <a:sym typeface="Calibri"/>
            </a:endParaRPr>
          </a:p>
          <a:p>
            <a:pPr lvl="0" algn="ctr">
              <a:buClr>
                <a:schemeClr val="dk1"/>
              </a:buClr>
              <a:buSzPts val="1800"/>
            </a:pPr>
            <a:r>
              <a:rPr lang="de-DE" sz="2800" dirty="0" smtClean="0">
                <a:solidFill>
                  <a:schemeClr val="lt1"/>
                </a:solidFill>
                <a:ea typeface="Calibri"/>
                <a:cs typeface="Poppins" panose="020B0604020202020204" charset="0"/>
                <a:sym typeface="Calibri"/>
              </a:rPr>
              <a:t/>
            </a:r>
            <a:br>
              <a:rPr lang="de-DE" sz="2800" dirty="0" smtClean="0">
                <a:solidFill>
                  <a:schemeClr val="lt1"/>
                </a:solidFill>
                <a:ea typeface="Calibri"/>
                <a:cs typeface="Poppins" panose="020B0604020202020204" charset="0"/>
                <a:sym typeface="Calibri"/>
              </a:rPr>
            </a:br>
            <a:r>
              <a:rPr lang="de-DE" sz="2400" dirty="0" smtClean="0">
                <a:solidFill>
                  <a:schemeClr val="lt1"/>
                </a:solidFill>
                <a:ea typeface="Calibri"/>
                <a:cs typeface="Poppins" panose="020B0604020202020204" charset="0"/>
                <a:sym typeface="Calibri"/>
              </a:rPr>
              <a:t>Beim Problemlösungsprozess entstehen meist </a:t>
            </a:r>
          </a:p>
          <a:p>
            <a:pPr lvl="0" algn="ctr">
              <a:buClr>
                <a:schemeClr val="dk1"/>
              </a:buClr>
              <a:buSzPts val="1800"/>
            </a:pPr>
            <a:r>
              <a:rPr lang="de-DE" sz="2400" dirty="0" smtClean="0">
                <a:solidFill>
                  <a:schemeClr val="lt1"/>
                </a:solidFill>
                <a:ea typeface="Calibri"/>
                <a:cs typeface="Poppins" panose="020B0604020202020204" charset="0"/>
                <a:sym typeface="Calibri"/>
              </a:rPr>
              <a:t>sehr viele Lösungen oder Lösungsmöglichkeiten. </a:t>
            </a:r>
          </a:p>
          <a:p>
            <a:pPr lvl="0" algn="ctr">
              <a:buClr>
                <a:schemeClr val="dk1"/>
              </a:buClr>
              <a:buSzPts val="1800"/>
            </a:pPr>
            <a:r>
              <a:rPr lang="de-DE" sz="2400" dirty="0" smtClean="0">
                <a:solidFill>
                  <a:schemeClr val="lt1"/>
                </a:solidFill>
                <a:ea typeface="Calibri"/>
                <a:cs typeface="Poppins" panose="020B0604020202020204" charset="0"/>
                <a:sym typeface="Calibri"/>
              </a:rPr>
              <a:t>Um sich dennoch für die beste Lösungsoption zu entscheiden helfen verschiedene Methoden.</a:t>
            </a:r>
          </a:p>
          <a:p>
            <a:pPr lvl="0" algn="ctr">
              <a:buClr>
                <a:schemeClr val="dk1"/>
              </a:buClr>
              <a:buSzPts val="1800"/>
            </a:pPr>
            <a:r>
              <a:rPr lang="de-DE" sz="2400" dirty="0" smtClean="0">
                <a:solidFill>
                  <a:schemeClr val="lt1"/>
                </a:solidFill>
                <a:ea typeface="Calibri"/>
                <a:cs typeface="Poppins" panose="020B0604020202020204" charset="0"/>
                <a:sym typeface="Calibri"/>
              </a:rPr>
              <a:t>Diese Methoden lernt ihr in diesem Abschnitt kennen.</a:t>
            </a:r>
          </a:p>
          <a:p>
            <a:pPr lvl="0" algn="ctr">
              <a:buClr>
                <a:schemeClr val="dk1"/>
              </a:buClr>
              <a:buSzPts val="1800"/>
            </a:pPr>
            <a:endParaRPr lang="de-DE" sz="1200" dirty="0" smtClean="0">
              <a:solidFill>
                <a:schemeClr val="lt1"/>
              </a:solidFill>
              <a:ea typeface="Calibri"/>
              <a:cs typeface="Poppins" panose="020B0604020202020204" charset="0"/>
              <a:sym typeface="Calibri"/>
            </a:endParaRPr>
          </a:p>
        </p:txBody>
      </p:sp>
      <p:sp>
        <p:nvSpPr>
          <p:cNvPr id="423" name="Google Shape;423;p22"/>
          <p:cNvSpPr/>
          <p:nvPr/>
        </p:nvSpPr>
        <p:spPr>
          <a:xfrm>
            <a:off x="387007" y="1825625"/>
            <a:ext cx="11570651"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2800"/>
              <a:buFont typeface="Arial"/>
              <a:buNone/>
            </a:pPr>
            <a:r>
              <a:rPr lang="de-DE" sz="6600" b="1" i="0" u="none" strike="noStrike" cap="none" dirty="0" smtClean="0">
                <a:solidFill>
                  <a:schemeClr val="lt1"/>
                </a:solidFill>
                <a:ea typeface="Poppins"/>
                <a:cs typeface="Poppins"/>
                <a:sym typeface="Poppins"/>
              </a:rPr>
              <a:t>Ideenbewertung</a:t>
            </a:r>
            <a:endParaRPr lang="de-DE" sz="6600" b="1" dirty="0" smtClean="0">
              <a:solidFill>
                <a:schemeClr val="lt1"/>
              </a:solidFill>
              <a:sym typeface="Poppins"/>
            </a:endParaRPr>
          </a:p>
        </p:txBody>
      </p:sp>
      <p:sp>
        <p:nvSpPr>
          <p:cNvPr id="7" name="Textfeld 6"/>
          <p:cNvSpPr txBox="1"/>
          <p:nvPr/>
        </p:nvSpPr>
        <p:spPr>
          <a:xfrm>
            <a:off x="129624" y="876290"/>
            <a:ext cx="2021503" cy="338554"/>
          </a:xfrm>
          <a:prstGeom prst="rect">
            <a:avLst/>
          </a:prstGeom>
          <a:noFill/>
        </p:spPr>
        <p:txBody>
          <a:bodyPr wrap="square" rtlCol="0">
            <a:spAutoFit/>
          </a:bodyPr>
          <a:lstStyle/>
          <a:p>
            <a:r>
              <a:rPr lang="de-DE" sz="1600" b="1" dirty="0">
                <a:solidFill>
                  <a:schemeClr val="bg1"/>
                </a:solidFill>
              </a:rPr>
              <a:t>Innovation </a:t>
            </a:r>
            <a:r>
              <a:rPr lang="de-DE" sz="1600" b="1" dirty="0" err="1">
                <a:solidFill>
                  <a:schemeClr val="bg1"/>
                </a:solidFill>
              </a:rPr>
              <a:t>ToolBox</a:t>
            </a:r>
            <a:endParaRPr lang="de-DE" sz="1600" b="1" dirty="0">
              <a:solidFill>
                <a:schemeClr val="bg1"/>
              </a:solidFill>
            </a:endParaRPr>
          </a:p>
        </p:txBody>
      </p:sp>
      <p:pic>
        <p:nvPicPr>
          <p:cNvPr id="8" name="Google Shape;424;p22" descr="Ein Bild, das Zeichnung enthält.&#10;&#10;Automatisch generierte Beschreibung"/>
          <p:cNvPicPr preferRelativeResize="0">
            <a:picLocks noChangeAspect="1"/>
          </p:cNvPicPr>
          <p:nvPr/>
        </p:nvPicPr>
        <p:blipFill rotWithShape="1">
          <a:blip r:embed="rId3">
            <a:alphaModFix/>
          </a:blip>
          <a:srcRect t="19054" b="9945"/>
          <a:stretch/>
        </p:blipFill>
        <p:spPr>
          <a:xfrm>
            <a:off x="220168" y="134728"/>
            <a:ext cx="1528702" cy="758295"/>
          </a:xfrm>
          <a:prstGeom prst="rect">
            <a:avLst/>
          </a:prstGeom>
          <a:noFill/>
          <a:ln>
            <a:noFill/>
          </a:ln>
        </p:spPr>
      </p:pic>
    </p:spTree>
    <p:extLst>
      <p:ext uri="{BB962C8B-B14F-4D97-AF65-F5344CB8AC3E}">
        <p14:creationId xmlns:p14="http://schemas.microsoft.com/office/powerpoint/2010/main" val="3233092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A3D514A3-971B-4485-96A1-35DE9A8D0563}"/>
              </a:ext>
            </a:extLst>
          </p:cNvPr>
          <p:cNvGrpSpPr/>
          <p:nvPr/>
        </p:nvGrpSpPr>
        <p:grpSpPr>
          <a:xfrm>
            <a:off x="52518" y="-48831"/>
            <a:ext cx="12224071" cy="6871110"/>
            <a:chOff x="52518" y="-48831"/>
            <a:chExt cx="12224071" cy="6871110"/>
          </a:xfrm>
        </p:grpSpPr>
        <p:grpSp>
          <p:nvGrpSpPr>
            <p:cNvPr id="18" name="Gruppieren 17"/>
            <p:cNvGrpSpPr/>
            <p:nvPr/>
          </p:nvGrpSpPr>
          <p:grpSpPr>
            <a:xfrm>
              <a:off x="63360" y="-48831"/>
              <a:ext cx="12213229" cy="6871110"/>
              <a:chOff x="63360" y="-48831"/>
              <a:chExt cx="12213229" cy="6871110"/>
            </a:xfrm>
          </p:grpSpPr>
          <p:sp>
            <p:nvSpPr>
              <p:cNvPr id="5" name="Textfeld 4">
                <a:extLst>
                  <a:ext uri="{FF2B5EF4-FFF2-40B4-BE49-F238E27FC236}">
                    <a16:creationId xmlns:a16="http://schemas.microsoft.com/office/drawing/2014/main" id="{9165D3B5-9ECB-4AA1-BFBE-D146BFADBE22}"/>
                  </a:ext>
                </a:extLst>
              </p:cNvPr>
              <p:cNvSpPr txBox="1"/>
              <p:nvPr/>
            </p:nvSpPr>
            <p:spPr>
              <a:xfrm>
                <a:off x="3589305" y="277499"/>
                <a:ext cx="4967056" cy="769441"/>
              </a:xfrm>
              <a:prstGeom prst="rect">
                <a:avLst/>
              </a:prstGeom>
              <a:noFill/>
            </p:spPr>
            <p:txBody>
              <a:bodyPr wrap="square" rtlCol="0">
                <a:spAutoFit/>
              </a:bodyPr>
              <a:lstStyle/>
              <a:p>
                <a:r>
                  <a:rPr lang="de-DE" sz="4400" b="1" dirty="0">
                    <a:solidFill>
                      <a:srgbClr val="5CB600"/>
                    </a:solidFill>
                    <a:latin typeface="Raleway"/>
                  </a:rPr>
                  <a:t>2x2 Matrix</a:t>
                </a:r>
              </a:p>
            </p:txBody>
          </p:sp>
          <p:grpSp>
            <p:nvGrpSpPr>
              <p:cNvPr id="16" name="Gruppieren 15"/>
              <p:cNvGrpSpPr/>
              <p:nvPr/>
            </p:nvGrpSpPr>
            <p:grpSpPr>
              <a:xfrm>
                <a:off x="63360" y="-48831"/>
                <a:ext cx="12213229" cy="6871110"/>
                <a:chOff x="83238" y="-48831"/>
                <a:chExt cx="12213229" cy="6871110"/>
              </a:xfrm>
            </p:grpSpPr>
            <p:sp>
              <p:nvSpPr>
                <p:cNvPr id="41" name="Rechteck 40">
                  <a:extLst>
                    <a:ext uri="{FF2B5EF4-FFF2-40B4-BE49-F238E27FC236}">
                      <a16:creationId xmlns:a16="http://schemas.microsoft.com/office/drawing/2014/main" id="{E7B5B36F-DC77-4B80-8E94-DDE2A31EA6F9}"/>
                    </a:ext>
                  </a:extLst>
                </p:cNvPr>
                <p:cNvSpPr/>
                <p:nvPr/>
              </p:nvSpPr>
              <p:spPr>
                <a:xfrm>
                  <a:off x="83238" y="1338346"/>
                  <a:ext cx="591847" cy="531185"/>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43" name="Rechteck 42">
                  <a:extLst>
                    <a:ext uri="{FF2B5EF4-FFF2-40B4-BE49-F238E27FC236}">
                      <a16:creationId xmlns:a16="http://schemas.microsoft.com/office/drawing/2014/main" id="{3A1404F5-A04F-45ED-B67A-6347B439B0BD}"/>
                    </a:ext>
                  </a:extLst>
                </p:cNvPr>
                <p:cNvSpPr/>
                <p:nvPr/>
              </p:nvSpPr>
              <p:spPr>
                <a:xfrm>
                  <a:off x="8946320" y="1883674"/>
                  <a:ext cx="3186044" cy="4237349"/>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40" name="Rechteck 39">
                  <a:extLst>
                    <a:ext uri="{FF2B5EF4-FFF2-40B4-BE49-F238E27FC236}">
                      <a16:creationId xmlns:a16="http://schemas.microsoft.com/office/drawing/2014/main" id="{3A1404F5-A04F-45ED-B67A-6347B439B0BD}"/>
                    </a:ext>
                  </a:extLst>
                </p:cNvPr>
                <p:cNvSpPr/>
                <p:nvPr/>
              </p:nvSpPr>
              <p:spPr>
                <a:xfrm>
                  <a:off x="83238" y="1884588"/>
                  <a:ext cx="3211969" cy="4237349"/>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180000"/>
                  <a:endParaRPr lang="de-DE" dirty="0">
                    <a:solidFill>
                      <a:schemeClr val="tx1"/>
                    </a:solidFill>
                    <a:latin typeface="Arial" panose="020B0604020202020204" pitchFamily="34" charset="0"/>
                    <a:cs typeface="Arial" panose="020B0604020202020204" pitchFamily="34" charset="0"/>
                  </a:endParaRPr>
                </a:p>
              </p:txBody>
            </p:sp>
            <p:sp>
              <p:nvSpPr>
                <p:cNvPr id="42" name="Rechteck 41">
                  <a:extLst>
                    <a:ext uri="{FF2B5EF4-FFF2-40B4-BE49-F238E27FC236}">
                      <a16:creationId xmlns:a16="http://schemas.microsoft.com/office/drawing/2014/main" id="{3A1404F5-A04F-45ED-B67A-6347B439B0BD}"/>
                    </a:ext>
                  </a:extLst>
                </p:cNvPr>
                <p:cNvSpPr/>
                <p:nvPr/>
              </p:nvSpPr>
              <p:spPr>
                <a:xfrm>
                  <a:off x="3295208" y="1883674"/>
                  <a:ext cx="5651114" cy="4234451"/>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44" name="Rechteck 43">
                  <a:extLst>
                    <a:ext uri="{FF2B5EF4-FFF2-40B4-BE49-F238E27FC236}">
                      <a16:creationId xmlns:a16="http://schemas.microsoft.com/office/drawing/2014/main" id="{3A1404F5-A04F-45ED-B67A-6347B439B0BD}"/>
                    </a:ext>
                  </a:extLst>
                </p:cNvPr>
                <p:cNvSpPr/>
                <p:nvPr/>
              </p:nvSpPr>
              <p:spPr>
                <a:xfrm>
                  <a:off x="8946321" y="3962400"/>
                  <a:ext cx="3186044" cy="2159537"/>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grpSp>
              <p:nvGrpSpPr>
                <p:cNvPr id="13" name="Gruppieren 12"/>
                <p:cNvGrpSpPr/>
                <p:nvPr/>
              </p:nvGrpSpPr>
              <p:grpSpPr>
                <a:xfrm>
                  <a:off x="83239" y="-48831"/>
                  <a:ext cx="12213228" cy="6871110"/>
                  <a:chOff x="83239" y="-48831"/>
                  <a:chExt cx="12213228" cy="6871110"/>
                </a:xfrm>
              </p:grpSpPr>
              <p:pic>
                <p:nvPicPr>
                  <p:cNvPr id="32" name="Grafik 31">
                    <a:extLst>
                      <a:ext uri="{FF2B5EF4-FFF2-40B4-BE49-F238E27FC236}">
                        <a16:creationId xmlns:a16="http://schemas.microsoft.com/office/drawing/2014/main" id="{BC2B7A0D-D0D1-4E5C-9185-72CA18810C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3480" y="-48831"/>
                    <a:ext cx="1490719" cy="976933"/>
                  </a:xfrm>
                  <a:prstGeom prst="rect">
                    <a:avLst/>
                  </a:prstGeom>
                </p:spPr>
              </p:pic>
              <p:sp>
                <p:nvSpPr>
                  <p:cNvPr id="33" name="Rechteck 32">
                    <a:extLst>
                      <a:ext uri="{FF2B5EF4-FFF2-40B4-BE49-F238E27FC236}">
                        <a16:creationId xmlns:a16="http://schemas.microsoft.com/office/drawing/2014/main" id="{9C31A484-C73B-4926-8890-020397C52173}"/>
                      </a:ext>
                    </a:extLst>
                  </p:cNvPr>
                  <p:cNvSpPr/>
                  <p:nvPr/>
                </p:nvSpPr>
                <p:spPr>
                  <a:xfrm>
                    <a:off x="3390677" y="1329914"/>
                    <a:ext cx="5555644" cy="523220"/>
                  </a:xfrm>
                  <a:prstGeom prst="rect">
                    <a:avLst/>
                  </a:prstGeom>
                  <a:solidFill>
                    <a:srgbClr val="5CB600"/>
                  </a:solidFill>
                  <a:ln w="28575">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2400" b="1" dirty="0">
                        <a:latin typeface="Arial" panose="020B0604020202020204" pitchFamily="34" charset="0"/>
                        <a:cs typeface="Arial" panose="020B0604020202020204" pitchFamily="34" charset="0"/>
                      </a:rPr>
                      <a:t>Durchführung</a:t>
                    </a:r>
                  </a:p>
                </p:txBody>
              </p:sp>
              <p:sp>
                <p:nvSpPr>
                  <p:cNvPr id="38" name="Rechteck 37">
                    <a:extLst>
                      <a:ext uri="{FF2B5EF4-FFF2-40B4-BE49-F238E27FC236}">
                        <a16:creationId xmlns:a16="http://schemas.microsoft.com/office/drawing/2014/main" id="{47260A5F-E2D3-4643-AC62-198266A2F9D5}"/>
                      </a:ext>
                    </a:extLst>
                  </p:cNvPr>
                  <p:cNvSpPr/>
                  <p:nvPr/>
                </p:nvSpPr>
                <p:spPr>
                  <a:xfrm>
                    <a:off x="83239" y="1329914"/>
                    <a:ext cx="3404458" cy="523220"/>
                  </a:xfrm>
                  <a:prstGeom prst="rect">
                    <a:avLst/>
                  </a:prstGeom>
                  <a:solidFill>
                    <a:srgbClr val="5CB600"/>
                  </a:solid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6000"/>
                    <a:r>
                      <a:rPr lang="de-DE" sz="2400" b="1" dirty="0">
                        <a:latin typeface="Arial" panose="020B0604020202020204" pitchFamily="34" charset="0"/>
                        <a:cs typeface="Arial" panose="020B0604020202020204" pitchFamily="34" charset="0"/>
                      </a:rPr>
                      <a:t>Anlass/ Situation</a:t>
                    </a:r>
                  </a:p>
                </p:txBody>
              </p:sp>
              <p:sp>
                <p:nvSpPr>
                  <p:cNvPr id="30" name="Rechteck 29">
                    <a:extLst>
                      <a:ext uri="{FF2B5EF4-FFF2-40B4-BE49-F238E27FC236}">
                        <a16:creationId xmlns:a16="http://schemas.microsoft.com/office/drawing/2014/main" id="{E7B5B36F-DC77-4B80-8E94-DDE2A31EA6F9}"/>
                      </a:ext>
                    </a:extLst>
                  </p:cNvPr>
                  <p:cNvSpPr/>
                  <p:nvPr/>
                </p:nvSpPr>
                <p:spPr>
                  <a:xfrm>
                    <a:off x="83240" y="66261"/>
                    <a:ext cx="12049125" cy="1263654"/>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31" name="Rechteck 30">
                    <a:extLst>
                      <a:ext uri="{FF2B5EF4-FFF2-40B4-BE49-F238E27FC236}">
                        <a16:creationId xmlns:a16="http://schemas.microsoft.com/office/drawing/2014/main" id="{9C31A484-C73B-4926-8890-020397C52173}"/>
                      </a:ext>
                    </a:extLst>
                  </p:cNvPr>
                  <p:cNvSpPr/>
                  <p:nvPr/>
                </p:nvSpPr>
                <p:spPr>
                  <a:xfrm>
                    <a:off x="8980891" y="1353383"/>
                    <a:ext cx="3151473" cy="516147"/>
                  </a:xfrm>
                  <a:prstGeom prst="rect">
                    <a:avLst/>
                  </a:prstGeom>
                  <a:solidFill>
                    <a:srgbClr val="5CB600"/>
                  </a:solid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6000"/>
                    <a:r>
                      <a:rPr lang="de-DE" sz="2400" b="1" dirty="0">
                        <a:latin typeface="Arial" panose="020B0604020202020204" pitchFamily="34" charset="0"/>
                        <a:cs typeface="Arial" panose="020B0604020202020204" pitchFamily="34" charset="0"/>
                      </a:rPr>
                      <a:t>Pros &amp; </a:t>
                    </a:r>
                    <a:r>
                      <a:rPr lang="de-DE" sz="2400" b="1" dirty="0" err="1">
                        <a:latin typeface="Arial" panose="020B0604020202020204" pitchFamily="34" charset="0"/>
                        <a:cs typeface="Arial" panose="020B0604020202020204" pitchFamily="34" charset="0"/>
                      </a:rPr>
                      <a:t>Cons</a:t>
                    </a:r>
                    <a:endParaRPr lang="de-DE" sz="2400" b="1" dirty="0">
                      <a:latin typeface="Arial" panose="020B0604020202020204" pitchFamily="34" charset="0"/>
                      <a:cs typeface="Arial" panose="020B0604020202020204" pitchFamily="34" charset="0"/>
                    </a:endParaRPr>
                  </a:p>
                </p:txBody>
              </p:sp>
              <p:sp>
                <p:nvSpPr>
                  <p:cNvPr id="2" name="Textfeld 1"/>
                  <p:cNvSpPr txBox="1"/>
                  <p:nvPr/>
                </p:nvSpPr>
                <p:spPr>
                  <a:xfrm>
                    <a:off x="149502" y="876290"/>
                    <a:ext cx="2021503" cy="338554"/>
                  </a:xfrm>
                  <a:prstGeom prst="rect">
                    <a:avLst/>
                  </a:prstGeom>
                  <a:noFill/>
                </p:spPr>
                <p:txBody>
                  <a:bodyPr wrap="square" rtlCol="0">
                    <a:spAutoFit/>
                  </a:bodyPr>
                  <a:lstStyle/>
                  <a:p>
                    <a:r>
                      <a:rPr lang="de-DE" sz="1600" b="1" dirty="0">
                        <a:solidFill>
                          <a:srgbClr val="5CB600"/>
                        </a:solidFill>
                      </a:rPr>
                      <a:t>Innovation </a:t>
                    </a:r>
                    <a:r>
                      <a:rPr lang="de-DE" sz="1600" b="1" dirty="0" err="1">
                        <a:solidFill>
                          <a:srgbClr val="5CB600"/>
                        </a:solidFill>
                      </a:rPr>
                      <a:t>ToolBox</a:t>
                    </a:r>
                    <a:endParaRPr lang="de-DE" sz="1600" b="1" dirty="0">
                      <a:solidFill>
                        <a:srgbClr val="5CB600"/>
                      </a:solidFill>
                    </a:endParaRPr>
                  </a:p>
                </p:txBody>
              </p:sp>
              <p:sp>
                <p:nvSpPr>
                  <p:cNvPr id="4" name="Rechteck 3"/>
                  <p:cNvSpPr/>
                  <p:nvPr/>
                </p:nvSpPr>
                <p:spPr>
                  <a:xfrm>
                    <a:off x="11661913" y="1809559"/>
                    <a:ext cx="470451" cy="2434498"/>
                  </a:xfrm>
                  <a:prstGeom prst="rect">
                    <a:avLst/>
                  </a:prstGeom>
                  <a:solidFill>
                    <a:srgbClr val="5C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11661914" y="4230787"/>
                    <a:ext cx="470450" cy="2591492"/>
                  </a:xfrm>
                  <a:prstGeom prst="rect">
                    <a:avLst/>
                  </a:prstGeom>
                  <a:solidFill>
                    <a:srgbClr val="5C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02466" y="2508437"/>
                    <a:ext cx="694001" cy="694001"/>
                  </a:xfrm>
                  <a:prstGeom prst="rect">
                    <a:avLst/>
                  </a:prstGeom>
                </p:spPr>
              </p:pic>
              <p:pic>
                <p:nvPicPr>
                  <p:cNvPr id="46" name="Grafik 4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11570049" y="4521819"/>
                    <a:ext cx="694001" cy="694001"/>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480" y="1396691"/>
                    <a:ext cx="408398" cy="414494"/>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1075" y="1369306"/>
                    <a:ext cx="493735" cy="487640"/>
                  </a:xfrm>
                  <a:prstGeom prst="rect">
                    <a:avLst/>
                  </a:prstGeom>
                </p:spPr>
              </p:pic>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9849" y="1413352"/>
                    <a:ext cx="438876" cy="396207"/>
                  </a:xfrm>
                  <a:prstGeom prst="rect">
                    <a:avLst/>
                  </a:prstGeom>
                </p:spPr>
              </p:pic>
            </p:grpSp>
          </p:grpSp>
        </p:grpSp>
        <p:sp>
          <p:nvSpPr>
            <p:cNvPr id="6" name="Textfeld 5">
              <a:extLst>
                <a:ext uri="{FF2B5EF4-FFF2-40B4-BE49-F238E27FC236}">
                  <a16:creationId xmlns:a16="http://schemas.microsoft.com/office/drawing/2014/main" id="{6DC8EB1A-8FBE-4E72-BA5F-51744FB7C753}"/>
                </a:ext>
              </a:extLst>
            </p:cNvPr>
            <p:cNvSpPr txBox="1"/>
            <p:nvPr/>
          </p:nvSpPr>
          <p:spPr>
            <a:xfrm>
              <a:off x="52518" y="6180283"/>
              <a:ext cx="11530070"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Quellen: </a:t>
              </a:r>
              <a:r>
                <a:rPr lang="de-DE" sz="1200" dirty="0">
                  <a:latin typeface="Arial" panose="020B0604020202020204" pitchFamily="34" charset="0"/>
                  <a:cs typeface="Arial" panose="020B0604020202020204" pitchFamily="34" charset="0"/>
                  <a:hlinkClick r:id="rId7"/>
                </a:rPr>
                <a:t>https://www.digihub-suedbaden.de/digitalnow-expertise/blog/2x2-matrix-methode</a:t>
              </a:r>
              <a:r>
                <a:rPr lang="de-DE" sz="1200" dirty="0">
                  <a:latin typeface="Arial" panose="020B0604020202020204" pitchFamily="34" charset="0"/>
                  <a:cs typeface="Arial" panose="020B0604020202020204" pitchFamily="34" charset="0"/>
                </a:rPr>
                <a:t>; https://www.innofo3d.de/de/tools/testen/testen_howwownowmatrix.html</a:t>
              </a:r>
            </a:p>
          </p:txBody>
        </p:sp>
        <p:sp>
          <p:nvSpPr>
            <p:cNvPr id="26" name="Rechteck 25">
              <a:extLst>
                <a:ext uri="{FF2B5EF4-FFF2-40B4-BE49-F238E27FC236}">
                  <a16:creationId xmlns:a16="http://schemas.microsoft.com/office/drawing/2014/main" id="{5A5C54C2-0D53-4172-8C66-EB21FA4B4A94}"/>
                </a:ext>
              </a:extLst>
            </p:cNvPr>
            <p:cNvSpPr/>
            <p:nvPr/>
          </p:nvSpPr>
          <p:spPr>
            <a:xfrm>
              <a:off x="63359" y="6121937"/>
              <a:ext cx="12049125" cy="669802"/>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grpSp>
      <p:sp>
        <p:nvSpPr>
          <p:cNvPr id="27" name="Textfeld 26">
            <a:extLst>
              <a:ext uri="{FF2B5EF4-FFF2-40B4-BE49-F238E27FC236}">
                <a16:creationId xmlns:a16="http://schemas.microsoft.com/office/drawing/2014/main" id="{B1A9DCE5-15B5-4D6F-A0C8-1910D2A0AD65}"/>
              </a:ext>
            </a:extLst>
          </p:cNvPr>
          <p:cNvSpPr txBox="1"/>
          <p:nvPr/>
        </p:nvSpPr>
        <p:spPr>
          <a:xfrm>
            <a:off x="233602" y="2054736"/>
            <a:ext cx="2932564" cy="1846659"/>
          </a:xfrm>
          <a:prstGeom prst="rect">
            <a:avLst/>
          </a:prstGeom>
          <a:noFill/>
        </p:spPr>
        <p:txBody>
          <a:bodyPr wrap="square" rtlCol="0">
            <a:spAutoFit/>
          </a:bodyPr>
          <a:lstStyle/>
          <a:p>
            <a:pPr marL="285750" indent="-285750">
              <a:buFont typeface="Arial" panose="020B0604020202020204" pitchFamily="34" charset="0"/>
              <a:buChar char="•"/>
            </a:pPr>
            <a:r>
              <a:rPr lang="de-DE" sz="1200" b="0" i="0" u="none" strike="noStrike" cap="none" dirty="0">
                <a:solidFill>
                  <a:srgbClr val="000000"/>
                </a:solidFill>
                <a:latin typeface="Arial"/>
                <a:ea typeface="Arial"/>
                <a:cs typeface="Arial"/>
                <a:sym typeface="Arial"/>
              </a:rPr>
              <a:t>Tool zur Priorisierung/Entscheidungsfindung aus verschiedenen Alternativen</a:t>
            </a:r>
          </a:p>
          <a:p>
            <a:pPr marL="285750" indent="-285750">
              <a:buFont typeface="Arial" panose="020B0604020202020204" pitchFamily="34" charset="0"/>
              <a:buChar char="•"/>
            </a:pPr>
            <a:endParaRPr lang="de-DE" sz="1200" b="0" i="0" u="none" strike="noStrike" cap="none" dirty="0">
              <a:solidFill>
                <a:srgbClr val="000000"/>
              </a:solidFill>
              <a:latin typeface="Arial"/>
              <a:ea typeface="Arial"/>
              <a:cs typeface="Arial"/>
              <a:sym typeface="Arial"/>
            </a:endParaRPr>
          </a:p>
          <a:p>
            <a:pPr marL="285750" indent="-285750">
              <a:buFont typeface="Arial" panose="020B0604020202020204" pitchFamily="34" charset="0"/>
              <a:buChar char="•"/>
            </a:pPr>
            <a:r>
              <a:rPr lang="de-DE" sz="1200" dirty="0">
                <a:solidFill>
                  <a:srgbClr val="000000"/>
                </a:solidFill>
                <a:latin typeface="Arial"/>
                <a:ea typeface="Arial"/>
                <a:cs typeface="Arial"/>
                <a:sym typeface="Arial"/>
              </a:rPr>
              <a:t>Verwendung bei visueller Gegenüberstellung alternativer Geschäftsideen in den Dimensionen Komplexität und Kundenutzen</a:t>
            </a:r>
            <a:endParaRPr lang="de-DE" sz="1200" b="0" i="0" u="none" strike="noStrike" cap="none" dirty="0">
              <a:solidFill>
                <a:srgbClr val="000000"/>
              </a:solidFill>
              <a:latin typeface="Arial"/>
              <a:ea typeface="Arial"/>
              <a:cs typeface="Arial"/>
              <a:sym typeface="Arial"/>
            </a:endParaRPr>
          </a:p>
          <a:p>
            <a:pPr marL="285750" indent="-285750">
              <a:buFont typeface="Arial" panose="020B0604020202020204" pitchFamily="34" charset="0"/>
              <a:buChar char="•"/>
            </a:pPr>
            <a:endParaRPr lang="de-DE" dirty="0"/>
          </a:p>
        </p:txBody>
      </p:sp>
      <p:sp>
        <p:nvSpPr>
          <p:cNvPr id="28" name="Textfeld 27">
            <a:extLst>
              <a:ext uri="{FF2B5EF4-FFF2-40B4-BE49-F238E27FC236}">
                <a16:creationId xmlns:a16="http://schemas.microsoft.com/office/drawing/2014/main" id="{D54C6EC5-5C56-447E-AD2F-5D5FCFD9DB66}"/>
              </a:ext>
            </a:extLst>
          </p:cNvPr>
          <p:cNvSpPr txBox="1"/>
          <p:nvPr/>
        </p:nvSpPr>
        <p:spPr>
          <a:xfrm>
            <a:off x="3432327" y="2054736"/>
            <a:ext cx="5382288" cy="4165243"/>
          </a:xfrm>
          <a:prstGeom prst="rect">
            <a:avLst/>
          </a:prstGeom>
          <a:noFill/>
        </p:spPr>
        <p:txBody>
          <a:bodyPr wrap="square" rtlCol="0">
            <a:spAutoFit/>
          </a:bodyPr>
          <a:lstStyle/>
          <a:p>
            <a:pPr marL="387350" marR="0" lvl="0" indent="-228600" algn="l" rtl="0">
              <a:lnSpc>
                <a:spcPct val="100000"/>
              </a:lnSpc>
              <a:spcBef>
                <a:spcPts val="1000"/>
              </a:spcBef>
              <a:spcAft>
                <a:spcPts val="0"/>
              </a:spcAft>
              <a:buClr>
                <a:srgbClr val="000000"/>
              </a:buClr>
              <a:buSzPts val="1100"/>
              <a:buAutoNum type="arabicPeriod"/>
            </a:pPr>
            <a:r>
              <a:rPr lang="de-DE" sz="1200" b="1" i="0" u="none" strike="noStrike" cap="none" dirty="0">
                <a:solidFill>
                  <a:srgbClr val="000000"/>
                </a:solidFill>
                <a:latin typeface="Arial"/>
                <a:ea typeface="Arial"/>
                <a:cs typeface="Arial"/>
                <a:sym typeface="Arial"/>
              </a:rPr>
              <a:t>Sammlung der Alternativen: </a:t>
            </a:r>
            <a:r>
              <a:rPr lang="de-DE" sz="1200" b="0" i="0" u="none" strike="noStrike" cap="none" dirty="0">
                <a:solidFill>
                  <a:srgbClr val="000000"/>
                </a:solidFill>
                <a:latin typeface="Arial"/>
                <a:ea typeface="Arial"/>
                <a:cs typeface="Arial"/>
                <a:sym typeface="Arial"/>
              </a:rPr>
              <a:t>Die verschiedenen Alternativen werden zusammengestellt (z.B. Geschäftsideen, von denen nur einzelne verfolgt werden können).</a:t>
            </a:r>
          </a:p>
          <a:p>
            <a:pPr marL="387350" marR="0" lvl="0" indent="-228600" algn="l" rtl="0">
              <a:lnSpc>
                <a:spcPct val="100000"/>
              </a:lnSpc>
              <a:spcBef>
                <a:spcPts val="1000"/>
              </a:spcBef>
              <a:spcAft>
                <a:spcPts val="0"/>
              </a:spcAft>
              <a:buClr>
                <a:srgbClr val="000000"/>
              </a:buClr>
              <a:buSzPts val="1100"/>
              <a:buAutoNum type="arabicPeriod"/>
            </a:pPr>
            <a:r>
              <a:rPr lang="de-DE" sz="1200" b="1" i="0" u="none" strike="noStrike" cap="none" dirty="0">
                <a:solidFill>
                  <a:srgbClr val="000000"/>
                </a:solidFill>
                <a:latin typeface="Arial"/>
                <a:ea typeface="Arial"/>
                <a:cs typeface="Arial"/>
                <a:sym typeface="Arial"/>
              </a:rPr>
              <a:t>Definition der Dimensionen</a:t>
            </a:r>
            <a:r>
              <a:rPr lang="de-DE" sz="1200" b="0" i="0" u="none" strike="noStrike" cap="none" dirty="0">
                <a:solidFill>
                  <a:srgbClr val="000000"/>
                </a:solidFill>
                <a:latin typeface="Arial"/>
                <a:ea typeface="Arial"/>
                <a:cs typeface="Arial"/>
                <a:sym typeface="Arial"/>
              </a:rPr>
              <a:t>: Die zwei Dimensionen der Matrix werden festgelegt</a:t>
            </a:r>
          </a:p>
          <a:p>
            <a:pPr marL="914400" marR="0" lvl="1" indent="-298450" algn="l" rtl="0">
              <a:lnSpc>
                <a:spcPct val="100000"/>
              </a:lnSpc>
              <a:spcBef>
                <a:spcPts val="1000"/>
              </a:spcBef>
              <a:spcAft>
                <a:spcPts val="0"/>
              </a:spcAft>
              <a:buClr>
                <a:schemeClr val="dk1"/>
              </a:buClr>
              <a:buSzPts val="1100"/>
              <a:buFont typeface="Arial"/>
              <a:buChar char="○"/>
            </a:pPr>
            <a:r>
              <a:rPr lang="de-DE" sz="1200" b="0" i="0" u="none" strike="noStrike" cap="none" dirty="0">
                <a:solidFill>
                  <a:schemeClr val="dk1"/>
                </a:solidFill>
                <a:latin typeface="Arial"/>
                <a:ea typeface="Arial"/>
                <a:cs typeface="Arial"/>
                <a:sym typeface="Arial"/>
              </a:rPr>
              <a:t>Kundenattraktivität / Kundenzugang (für Auswahl der Zielgruppe)</a:t>
            </a:r>
          </a:p>
          <a:p>
            <a:pPr marL="914400" lvl="1" indent="-298450">
              <a:spcBef>
                <a:spcPts val="1000"/>
              </a:spcBef>
              <a:buClr>
                <a:schemeClr val="dk1"/>
              </a:buClr>
              <a:buSzPts val="1100"/>
              <a:buFont typeface="Arial"/>
              <a:buChar char="○"/>
            </a:pPr>
            <a:r>
              <a:rPr lang="de-DE" sz="1200" b="0" i="0" u="none" strike="noStrike" cap="none" dirty="0">
                <a:solidFill>
                  <a:srgbClr val="000000"/>
                </a:solidFill>
                <a:latin typeface="Arial"/>
                <a:ea typeface="Arial"/>
                <a:cs typeface="Arial"/>
                <a:sym typeface="Arial"/>
              </a:rPr>
              <a:t>Kundennutzen / Komplexität (für Wahl einer Lösung)</a:t>
            </a:r>
          </a:p>
          <a:p>
            <a:pPr marL="914400" lvl="1" indent="-298450">
              <a:spcBef>
                <a:spcPts val="1000"/>
              </a:spcBef>
              <a:buClr>
                <a:schemeClr val="dk1"/>
              </a:buClr>
              <a:buSzPts val="1100"/>
              <a:buFont typeface="Arial"/>
              <a:buChar char="○"/>
            </a:pPr>
            <a:r>
              <a:rPr lang="de-DE" sz="1200" b="0" i="0" u="none" strike="noStrike" cap="none" dirty="0">
                <a:solidFill>
                  <a:srgbClr val="000000"/>
                </a:solidFill>
                <a:latin typeface="Arial"/>
                <a:ea typeface="Arial"/>
                <a:cs typeface="Arial"/>
                <a:sym typeface="Arial"/>
              </a:rPr>
              <a:t>Kundennutzen / Geschäftsnutzen (für Wahl einer Lösung)</a:t>
            </a:r>
          </a:p>
          <a:p>
            <a:pPr marL="914400" lvl="1" indent="-298450">
              <a:spcBef>
                <a:spcPts val="1000"/>
              </a:spcBef>
              <a:buClr>
                <a:schemeClr val="dk1"/>
              </a:buClr>
              <a:buSzPts val="1100"/>
              <a:buFont typeface="Arial"/>
              <a:buChar char="○"/>
            </a:pPr>
            <a:r>
              <a:rPr lang="de-DE" sz="1200" b="0" i="0" u="none" strike="noStrike" cap="none" dirty="0">
                <a:solidFill>
                  <a:srgbClr val="000000"/>
                </a:solidFill>
                <a:latin typeface="Arial"/>
                <a:ea typeface="Arial"/>
                <a:cs typeface="Arial"/>
                <a:sym typeface="Arial"/>
              </a:rPr>
              <a:t>Risiko / Unsicherheit (für Methodenwahl)</a:t>
            </a:r>
          </a:p>
          <a:p>
            <a:pPr marL="501650" marR="0" lvl="0" indent="-342900" algn="l" rtl="0">
              <a:lnSpc>
                <a:spcPct val="100000"/>
              </a:lnSpc>
              <a:spcBef>
                <a:spcPts val="1000"/>
              </a:spcBef>
              <a:spcAft>
                <a:spcPts val="0"/>
              </a:spcAft>
              <a:buClr>
                <a:srgbClr val="000000"/>
              </a:buClr>
              <a:buSzPts val="1100"/>
              <a:buAutoNum type="arabicPeriod"/>
            </a:pPr>
            <a:r>
              <a:rPr lang="de-DE" sz="1200" b="1" dirty="0">
                <a:solidFill>
                  <a:srgbClr val="000000"/>
                </a:solidFill>
                <a:latin typeface="Arial"/>
                <a:ea typeface="Arial"/>
                <a:cs typeface="Arial"/>
                <a:sym typeface="Arial"/>
              </a:rPr>
              <a:t>Aufstellung Matrix: </a:t>
            </a:r>
            <a:r>
              <a:rPr lang="de-DE" sz="1200" dirty="0">
                <a:solidFill>
                  <a:srgbClr val="000000"/>
                </a:solidFill>
                <a:latin typeface="Arial"/>
                <a:ea typeface="Arial"/>
                <a:cs typeface="Arial"/>
                <a:sym typeface="Arial"/>
              </a:rPr>
              <a:t>Hierfür Koordinatensystem aufstellen und Achsen beschriften mit „</a:t>
            </a:r>
            <a:r>
              <a:rPr lang="de-DE" sz="1200" i="1" dirty="0">
                <a:solidFill>
                  <a:srgbClr val="000000"/>
                </a:solidFill>
                <a:latin typeface="Arial"/>
                <a:ea typeface="Arial"/>
                <a:cs typeface="Arial"/>
                <a:sym typeface="Arial"/>
              </a:rPr>
              <a:t>high</a:t>
            </a:r>
            <a:r>
              <a:rPr lang="de-DE" sz="1200" dirty="0">
                <a:solidFill>
                  <a:srgbClr val="000000"/>
                </a:solidFill>
                <a:latin typeface="Arial"/>
                <a:ea typeface="Arial"/>
                <a:cs typeface="Arial"/>
                <a:sym typeface="Arial"/>
              </a:rPr>
              <a:t>“ / „</a:t>
            </a:r>
            <a:r>
              <a:rPr lang="de-DE" sz="1200" i="1" dirty="0" err="1">
                <a:solidFill>
                  <a:srgbClr val="000000"/>
                </a:solidFill>
                <a:latin typeface="Arial"/>
                <a:ea typeface="Arial"/>
                <a:cs typeface="Arial"/>
                <a:sym typeface="Arial"/>
              </a:rPr>
              <a:t>low</a:t>
            </a:r>
            <a:r>
              <a:rPr lang="de-DE" sz="1200" dirty="0">
                <a:solidFill>
                  <a:srgbClr val="000000"/>
                </a:solidFill>
                <a:latin typeface="Arial"/>
                <a:ea typeface="Arial"/>
                <a:cs typeface="Arial"/>
                <a:sym typeface="Arial"/>
              </a:rPr>
              <a:t>“ und den festgelegten Dimensionen</a:t>
            </a:r>
            <a:endParaRPr lang="de-DE" sz="1200" i="1" dirty="0">
              <a:solidFill>
                <a:srgbClr val="000000"/>
              </a:solidFill>
              <a:latin typeface="Arial"/>
              <a:ea typeface="Arial"/>
              <a:cs typeface="Arial"/>
              <a:sym typeface="Arial"/>
            </a:endParaRPr>
          </a:p>
          <a:p>
            <a:pPr marL="501650" marR="0" lvl="0" indent="-342900" algn="l" rtl="0">
              <a:lnSpc>
                <a:spcPct val="100000"/>
              </a:lnSpc>
              <a:spcBef>
                <a:spcPts val="1000"/>
              </a:spcBef>
              <a:spcAft>
                <a:spcPts val="0"/>
              </a:spcAft>
              <a:buClr>
                <a:srgbClr val="000000"/>
              </a:buClr>
              <a:buSzPts val="1100"/>
              <a:buAutoNum type="arabicPeriod"/>
            </a:pPr>
            <a:r>
              <a:rPr lang="de-DE" sz="1200" b="1" dirty="0">
                <a:solidFill>
                  <a:srgbClr val="000000"/>
                </a:solidFill>
                <a:latin typeface="Arial"/>
                <a:ea typeface="Arial"/>
                <a:cs typeface="Arial"/>
                <a:sym typeface="Arial"/>
              </a:rPr>
              <a:t>Bewertung/Zuordnung der Alternativen in Matrix</a:t>
            </a:r>
          </a:p>
          <a:p>
            <a:pPr marL="501650" marR="0" lvl="0" indent="-342900" algn="l" rtl="0">
              <a:lnSpc>
                <a:spcPct val="100000"/>
              </a:lnSpc>
              <a:spcBef>
                <a:spcPts val="1000"/>
              </a:spcBef>
              <a:spcAft>
                <a:spcPts val="0"/>
              </a:spcAft>
              <a:buClr>
                <a:srgbClr val="000000"/>
              </a:buClr>
              <a:buSzPts val="1100"/>
              <a:buAutoNum type="arabicPeriod"/>
            </a:pPr>
            <a:r>
              <a:rPr lang="de-DE" sz="1200" b="1" dirty="0">
                <a:solidFill>
                  <a:srgbClr val="000000"/>
                </a:solidFill>
                <a:latin typeface="Arial"/>
                <a:ea typeface="Arial"/>
                <a:cs typeface="Arial"/>
                <a:sym typeface="Arial"/>
              </a:rPr>
              <a:t>Entscheidung </a:t>
            </a:r>
            <a:r>
              <a:rPr lang="de-DE" sz="1200" dirty="0">
                <a:solidFill>
                  <a:srgbClr val="000000"/>
                </a:solidFill>
                <a:latin typeface="Arial"/>
                <a:ea typeface="Arial"/>
                <a:cs typeface="Arial"/>
                <a:sym typeface="Arial"/>
              </a:rPr>
              <a:t>über beste Alternative</a:t>
            </a:r>
          </a:p>
          <a:p>
            <a:endParaRPr lang="de-DE" dirty="0"/>
          </a:p>
        </p:txBody>
      </p:sp>
      <p:sp>
        <p:nvSpPr>
          <p:cNvPr id="29" name="Textfeld 28">
            <a:extLst>
              <a:ext uri="{FF2B5EF4-FFF2-40B4-BE49-F238E27FC236}">
                <a16:creationId xmlns:a16="http://schemas.microsoft.com/office/drawing/2014/main" id="{DBF6079E-FEF6-4ECA-8E4E-DF7E6A553E62}"/>
              </a:ext>
            </a:extLst>
          </p:cNvPr>
          <p:cNvSpPr txBox="1"/>
          <p:nvPr/>
        </p:nvSpPr>
        <p:spPr>
          <a:xfrm>
            <a:off x="9051570" y="2054736"/>
            <a:ext cx="2560742" cy="1754326"/>
          </a:xfrm>
          <a:prstGeom prst="rect">
            <a:avLst/>
          </a:prstGeom>
          <a:noFill/>
        </p:spPr>
        <p:txBody>
          <a:bodyPr wrap="square" rtlCol="0">
            <a:spAutoFit/>
          </a:bodyPr>
          <a:lstStyle/>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Keine große Vorbereitungszeit</a:t>
            </a: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Entscheidungen rational, strukturiert und nachvollzieh-bar</a:t>
            </a: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Schnell und unkomplizierte Bewertung von Ideen</a:t>
            </a: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Keine Themeneinschränkung</a:t>
            </a: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Vergleichbarkeit zwischen einzelnen Alternativen</a:t>
            </a:r>
          </a:p>
        </p:txBody>
      </p:sp>
      <p:sp>
        <p:nvSpPr>
          <p:cNvPr id="34" name="Textfeld 33">
            <a:extLst>
              <a:ext uri="{FF2B5EF4-FFF2-40B4-BE49-F238E27FC236}">
                <a16:creationId xmlns:a16="http://schemas.microsoft.com/office/drawing/2014/main" id="{1369B076-FBC4-4923-B129-7C30944AEC41}"/>
              </a:ext>
            </a:extLst>
          </p:cNvPr>
          <p:cNvSpPr txBox="1"/>
          <p:nvPr/>
        </p:nvSpPr>
        <p:spPr>
          <a:xfrm>
            <a:off x="9076446" y="4086824"/>
            <a:ext cx="2535865" cy="461665"/>
          </a:xfrm>
          <a:prstGeom prst="rect">
            <a:avLst/>
          </a:prstGeom>
          <a:noFill/>
        </p:spPr>
        <p:txBody>
          <a:bodyPr wrap="square" rtlCol="0">
            <a:spAutoFit/>
          </a:bodyPr>
          <a:lstStyle/>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Bewertung kann sehr subjektiv ausfallen</a:t>
            </a:r>
          </a:p>
        </p:txBody>
      </p:sp>
    </p:spTree>
    <p:extLst>
      <p:ext uri="{BB962C8B-B14F-4D97-AF65-F5344CB8AC3E}">
        <p14:creationId xmlns:p14="http://schemas.microsoft.com/office/powerpoint/2010/main" val="955992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A3D514A3-971B-4485-96A1-35DE9A8D0563}"/>
              </a:ext>
            </a:extLst>
          </p:cNvPr>
          <p:cNvGrpSpPr/>
          <p:nvPr/>
        </p:nvGrpSpPr>
        <p:grpSpPr>
          <a:xfrm>
            <a:off x="52518" y="-48831"/>
            <a:ext cx="12224071" cy="6871110"/>
            <a:chOff x="52518" y="-48831"/>
            <a:chExt cx="12224071" cy="6871110"/>
          </a:xfrm>
        </p:grpSpPr>
        <p:grpSp>
          <p:nvGrpSpPr>
            <p:cNvPr id="18" name="Gruppieren 17"/>
            <p:cNvGrpSpPr/>
            <p:nvPr/>
          </p:nvGrpSpPr>
          <p:grpSpPr>
            <a:xfrm>
              <a:off x="63360" y="-48831"/>
              <a:ext cx="12213229" cy="6871110"/>
              <a:chOff x="63360" y="-48831"/>
              <a:chExt cx="12213229" cy="6871110"/>
            </a:xfrm>
          </p:grpSpPr>
          <p:sp>
            <p:nvSpPr>
              <p:cNvPr id="5" name="Textfeld 4">
                <a:extLst>
                  <a:ext uri="{FF2B5EF4-FFF2-40B4-BE49-F238E27FC236}">
                    <a16:creationId xmlns:a16="http://schemas.microsoft.com/office/drawing/2014/main" id="{9165D3B5-9ECB-4AA1-BFBE-D146BFADBE22}"/>
                  </a:ext>
                </a:extLst>
              </p:cNvPr>
              <p:cNvSpPr txBox="1"/>
              <p:nvPr/>
            </p:nvSpPr>
            <p:spPr>
              <a:xfrm>
                <a:off x="3589305" y="277499"/>
                <a:ext cx="4967056" cy="769441"/>
              </a:xfrm>
              <a:prstGeom prst="rect">
                <a:avLst/>
              </a:prstGeom>
              <a:noFill/>
            </p:spPr>
            <p:txBody>
              <a:bodyPr wrap="square" rtlCol="0">
                <a:spAutoFit/>
              </a:bodyPr>
              <a:lstStyle/>
              <a:p>
                <a:r>
                  <a:rPr lang="de-DE" sz="4400" b="1" dirty="0" err="1">
                    <a:solidFill>
                      <a:srgbClr val="5CB600"/>
                    </a:solidFill>
                    <a:latin typeface="Raleway"/>
                  </a:rPr>
                  <a:t>Dot</a:t>
                </a:r>
                <a:r>
                  <a:rPr lang="de-DE" sz="4400" b="1" dirty="0">
                    <a:solidFill>
                      <a:srgbClr val="5CB600"/>
                    </a:solidFill>
                    <a:latin typeface="Raleway"/>
                  </a:rPr>
                  <a:t> Voting</a:t>
                </a:r>
              </a:p>
            </p:txBody>
          </p:sp>
          <p:grpSp>
            <p:nvGrpSpPr>
              <p:cNvPr id="16" name="Gruppieren 15"/>
              <p:cNvGrpSpPr/>
              <p:nvPr/>
            </p:nvGrpSpPr>
            <p:grpSpPr>
              <a:xfrm>
                <a:off x="63360" y="-48831"/>
                <a:ext cx="12213229" cy="6871110"/>
                <a:chOff x="83238" y="-48831"/>
                <a:chExt cx="12213229" cy="6871110"/>
              </a:xfrm>
            </p:grpSpPr>
            <p:sp>
              <p:nvSpPr>
                <p:cNvPr id="41" name="Rechteck 40">
                  <a:extLst>
                    <a:ext uri="{FF2B5EF4-FFF2-40B4-BE49-F238E27FC236}">
                      <a16:creationId xmlns:a16="http://schemas.microsoft.com/office/drawing/2014/main" id="{E7B5B36F-DC77-4B80-8E94-DDE2A31EA6F9}"/>
                    </a:ext>
                  </a:extLst>
                </p:cNvPr>
                <p:cNvSpPr/>
                <p:nvPr/>
              </p:nvSpPr>
              <p:spPr>
                <a:xfrm>
                  <a:off x="83238" y="1338346"/>
                  <a:ext cx="591847" cy="531185"/>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43" name="Rechteck 42">
                  <a:extLst>
                    <a:ext uri="{FF2B5EF4-FFF2-40B4-BE49-F238E27FC236}">
                      <a16:creationId xmlns:a16="http://schemas.microsoft.com/office/drawing/2014/main" id="{3A1404F5-A04F-45ED-B67A-6347B439B0BD}"/>
                    </a:ext>
                  </a:extLst>
                </p:cNvPr>
                <p:cNvSpPr/>
                <p:nvPr/>
              </p:nvSpPr>
              <p:spPr>
                <a:xfrm>
                  <a:off x="8946320" y="1883674"/>
                  <a:ext cx="3186044" cy="4237349"/>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40" name="Rechteck 39">
                  <a:extLst>
                    <a:ext uri="{FF2B5EF4-FFF2-40B4-BE49-F238E27FC236}">
                      <a16:creationId xmlns:a16="http://schemas.microsoft.com/office/drawing/2014/main" id="{3A1404F5-A04F-45ED-B67A-6347B439B0BD}"/>
                    </a:ext>
                  </a:extLst>
                </p:cNvPr>
                <p:cNvSpPr/>
                <p:nvPr/>
              </p:nvSpPr>
              <p:spPr>
                <a:xfrm>
                  <a:off x="83238" y="1884588"/>
                  <a:ext cx="3211969" cy="4237349"/>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180000"/>
                  <a:endParaRPr lang="de-DE" dirty="0">
                    <a:solidFill>
                      <a:schemeClr val="tx1"/>
                    </a:solidFill>
                    <a:latin typeface="Arial" panose="020B0604020202020204" pitchFamily="34" charset="0"/>
                    <a:cs typeface="Arial" panose="020B0604020202020204" pitchFamily="34" charset="0"/>
                  </a:endParaRPr>
                </a:p>
              </p:txBody>
            </p:sp>
            <p:sp>
              <p:nvSpPr>
                <p:cNvPr id="42" name="Rechteck 41">
                  <a:extLst>
                    <a:ext uri="{FF2B5EF4-FFF2-40B4-BE49-F238E27FC236}">
                      <a16:creationId xmlns:a16="http://schemas.microsoft.com/office/drawing/2014/main" id="{3A1404F5-A04F-45ED-B67A-6347B439B0BD}"/>
                    </a:ext>
                  </a:extLst>
                </p:cNvPr>
                <p:cNvSpPr/>
                <p:nvPr/>
              </p:nvSpPr>
              <p:spPr>
                <a:xfrm>
                  <a:off x="3295208" y="1883674"/>
                  <a:ext cx="5651114" cy="4234451"/>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44" name="Rechteck 43">
                  <a:extLst>
                    <a:ext uri="{FF2B5EF4-FFF2-40B4-BE49-F238E27FC236}">
                      <a16:creationId xmlns:a16="http://schemas.microsoft.com/office/drawing/2014/main" id="{3A1404F5-A04F-45ED-B67A-6347B439B0BD}"/>
                    </a:ext>
                  </a:extLst>
                </p:cNvPr>
                <p:cNvSpPr/>
                <p:nvPr/>
              </p:nvSpPr>
              <p:spPr>
                <a:xfrm>
                  <a:off x="8946321" y="3962400"/>
                  <a:ext cx="3186044" cy="2159537"/>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grpSp>
              <p:nvGrpSpPr>
                <p:cNvPr id="13" name="Gruppieren 12"/>
                <p:cNvGrpSpPr/>
                <p:nvPr/>
              </p:nvGrpSpPr>
              <p:grpSpPr>
                <a:xfrm>
                  <a:off x="83239" y="-48831"/>
                  <a:ext cx="12213228" cy="6871110"/>
                  <a:chOff x="83239" y="-48831"/>
                  <a:chExt cx="12213228" cy="6871110"/>
                </a:xfrm>
              </p:grpSpPr>
              <p:pic>
                <p:nvPicPr>
                  <p:cNvPr id="32" name="Grafik 31">
                    <a:extLst>
                      <a:ext uri="{FF2B5EF4-FFF2-40B4-BE49-F238E27FC236}">
                        <a16:creationId xmlns:a16="http://schemas.microsoft.com/office/drawing/2014/main" id="{BC2B7A0D-D0D1-4E5C-9185-72CA18810C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3480" y="-48831"/>
                    <a:ext cx="1490719" cy="976933"/>
                  </a:xfrm>
                  <a:prstGeom prst="rect">
                    <a:avLst/>
                  </a:prstGeom>
                </p:spPr>
              </p:pic>
              <p:sp>
                <p:nvSpPr>
                  <p:cNvPr id="33" name="Rechteck 32">
                    <a:extLst>
                      <a:ext uri="{FF2B5EF4-FFF2-40B4-BE49-F238E27FC236}">
                        <a16:creationId xmlns:a16="http://schemas.microsoft.com/office/drawing/2014/main" id="{9C31A484-C73B-4926-8890-020397C52173}"/>
                      </a:ext>
                    </a:extLst>
                  </p:cNvPr>
                  <p:cNvSpPr/>
                  <p:nvPr/>
                </p:nvSpPr>
                <p:spPr>
                  <a:xfrm>
                    <a:off x="3390677" y="1329914"/>
                    <a:ext cx="5555644" cy="523220"/>
                  </a:xfrm>
                  <a:prstGeom prst="rect">
                    <a:avLst/>
                  </a:prstGeom>
                  <a:solidFill>
                    <a:srgbClr val="5CB600"/>
                  </a:solidFill>
                  <a:ln w="28575">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2400" b="1" dirty="0">
                        <a:latin typeface="Arial" panose="020B0604020202020204" pitchFamily="34" charset="0"/>
                        <a:cs typeface="Arial" panose="020B0604020202020204" pitchFamily="34" charset="0"/>
                      </a:rPr>
                      <a:t>Durchführung</a:t>
                    </a:r>
                  </a:p>
                </p:txBody>
              </p:sp>
              <p:sp>
                <p:nvSpPr>
                  <p:cNvPr id="38" name="Rechteck 37">
                    <a:extLst>
                      <a:ext uri="{FF2B5EF4-FFF2-40B4-BE49-F238E27FC236}">
                        <a16:creationId xmlns:a16="http://schemas.microsoft.com/office/drawing/2014/main" id="{47260A5F-E2D3-4643-AC62-198266A2F9D5}"/>
                      </a:ext>
                    </a:extLst>
                  </p:cNvPr>
                  <p:cNvSpPr/>
                  <p:nvPr/>
                </p:nvSpPr>
                <p:spPr>
                  <a:xfrm>
                    <a:off x="83239" y="1329914"/>
                    <a:ext cx="3404458" cy="523220"/>
                  </a:xfrm>
                  <a:prstGeom prst="rect">
                    <a:avLst/>
                  </a:prstGeom>
                  <a:solidFill>
                    <a:srgbClr val="5CB600"/>
                  </a:solid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6000"/>
                    <a:r>
                      <a:rPr lang="de-DE" sz="2400" b="1" dirty="0">
                        <a:latin typeface="Arial" panose="020B0604020202020204" pitchFamily="34" charset="0"/>
                        <a:cs typeface="Arial" panose="020B0604020202020204" pitchFamily="34" charset="0"/>
                      </a:rPr>
                      <a:t>Anlass/ Situation</a:t>
                    </a:r>
                  </a:p>
                </p:txBody>
              </p:sp>
              <p:sp>
                <p:nvSpPr>
                  <p:cNvPr id="30" name="Rechteck 29">
                    <a:extLst>
                      <a:ext uri="{FF2B5EF4-FFF2-40B4-BE49-F238E27FC236}">
                        <a16:creationId xmlns:a16="http://schemas.microsoft.com/office/drawing/2014/main" id="{E7B5B36F-DC77-4B80-8E94-DDE2A31EA6F9}"/>
                      </a:ext>
                    </a:extLst>
                  </p:cNvPr>
                  <p:cNvSpPr/>
                  <p:nvPr/>
                </p:nvSpPr>
                <p:spPr>
                  <a:xfrm>
                    <a:off x="83240" y="66261"/>
                    <a:ext cx="12049125" cy="1263654"/>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31" name="Rechteck 30">
                    <a:extLst>
                      <a:ext uri="{FF2B5EF4-FFF2-40B4-BE49-F238E27FC236}">
                        <a16:creationId xmlns:a16="http://schemas.microsoft.com/office/drawing/2014/main" id="{9C31A484-C73B-4926-8890-020397C52173}"/>
                      </a:ext>
                    </a:extLst>
                  </p:cNvPr>
                  <p:cNvSpPr/>
                  <p:nvPr/>
                </p:nvSpPr>
                <p:spPr>
                  <a:xfrm>
                    <a:off x="8980891" y="1353383"/>
                    <a:ext cx="3151473" cy="516147"/>
                  </a:xfrm>
                  <a:prstGeom prst="rect">
                    <a:avLst/>
                  </a:prstGeom>
                  <a:solidFill>
                    <a:srgbClr val="5CB600"/>
                  </a:solid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6000"/>
                    <a:r>
                      <a:rPr lang="de-DE" sz="2400" b="1" dirty="0">
                        <a:latin typeface="Arial" panose="020B0604020202020204" pitchFamily="34" charset="0"/>
                        <a:cs typeface="Arial" panose="020B0604020202020204" pitchFamily="34" charset="0"/>
                      </a:rPr>
                      <a:t>Pros &amp; </a:t>
                    </a:r>
                    <a:r>
                      <a:rPr lang="de-DE" sz="2400" b="1" dirty="0" err="1">
                        <a:latin typeface="Arial" panose="020B0604020202020204" pitchFamily="34" charset="0"/>
                        <a:cs typeface="Arial" panose="020B0604020202020204" pitchFamily="34" charset="0"/>
                      </a:rPr>
                      <a:t>Cons</a:t>
                    </a:r>
                    <a:endParaRPr lang="de-DE" sz="2400" b="1" dirty="0">
                      <a:latin typeface="Arial" panose="020B0604020202020204" pitchFamily="34" charset="0"/>
                      <a:cs typeface="Arial" panose="020B0604020202020204" pitchFamily="34" charset="0"/>
                    </a:endParaRPr>
                  </a:p>
                </p:txBody>
              </p:sp>
              <p:sp>
                <p:nvSpPr>
                  <p:cNvPr id="2" name="Textfeld 1"/>
                  <p:cNvSpPr txBox="1"/>
                  <p:nvPr/>
                </p:nvSpPr>
                <p:spPr>
                  <a:xfrm>
                    <a:off x="149502" y="876290"/>
                    <a:ext cx="2021503" cy="338554"/>
                  </a:xfrm>
                  <a:prstGeom prst="rect">
                    <a:avLst/>
                  </a:prstGeom>
                  <a:noFill/>
                </p:spPr>
                <p:txBody>
                  <a:bodyPr wrap="square" rtlCol="0">
                    <a:spAutoFit/>
                  </a:bodyPr>
                  <a:lstStyle/>
                  <a:p>
                    <a:r>
                      <a:rPr lang="de-DE" sz="1600" b="1" dirty="0">
                        <a:solidFill>
                          <a:srgbClr val="5CB600"/>
                        </a:solidFill>
                      </a:rPr>
                      <a:t>Innovation </a:t>
                    </a:r>
                    <a:r>
                      <a:rPr lang="de-DE" sz="1600" b="1" dirty="0" err="1">
                        <a:solidFill>
                          <a:srgbClr val="5CB600"/>
                        </a:solidFill>
                      </a:rPr>
                      <a:t>ToolBox</a:t>
                    </a:r>
                    <a:endParaRPr lang="de-DE" sz="1600" b="1" dirty="0">
                      <a:solidFill>
                        <a:srgbClr val="5CB600"/>
                      </a:solidFill>
                    </a:endParaRPr>
                  </a:p>
                </p:txBody>
              </p:sp>
              <p:sp>
                <p:nvSpPr>
                  <p:cNvPr id="4" name="Rechteck 3"/>
                  <p:cNvSpPr/>
                  <p:nvPr/>
                </p:nvSpPr>
                <p:spPr>
                  <a:xfrm>
                    <a:off x="11661913" y="1809559"/>
                    <a:ext cx="470451" cy="2434498"/>
                  </a:xfrm>
                  <a:prstGeom prst="rect">
                    <a:avLst/>
                  </a:prstGeom>
                  <a:solidFill>
                    <a:srgbClr val="5C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11661914" y="4230787"/>
                    <a:ext cx="470450" cy="2591492"/>
                  </a:xfrm>
                  <a:prstGeom prst="rect">
                    <a:avLst/>
                  </a:prstGeom>
                  <a:solidFill>
                    <a:srgbClr val="5C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02466" y="2508437"/>
                    <a:ext cx="694001" cy="694001"/>
                  </a:xfrm>
                  <a:prstGeom prst="rect">
                    <a:avLst/>
                  </a:prstGeom>
                </p:spPr>
              </p:pic>
              <p:pic>
                <p:nvPicPr>
                  <p:cNvPr id="46" name="Grafik 4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11570049" y="4521819"/>
                    <a:ext cx="694001" cy="694001"/>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480" y="1396691"/>
                    <a:ext cx="408398" cy="414494"/>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1075" y="1369306"/>
                    <a:ext cx="493735" cy="487640"/>
                  </a:xfrm>
                  <a:prstGeom prst="rect">
                    <a:avLst/>
                  </a:prstGeom>
                </p:spPr>
              </p:pic>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9849" y="1413352"/>
                    <a:ext cx="438876" cy="396207"/>
                  </a:xfrm>
                  <a:prstGeom prst="rect">
                    <a:avLst/>
                  </a:prstGeom>
                </p:spPr>
              </p:pic>
            </p:grpSp>
          </p:grpSp>
        </p:grpSp>
        <p:sp>
          <p:nvSpPr>
            <p:cNvPr id="6" name="Textfeld 5">
              <a:extLst>
                <a:ext uri="{FF2B5EF4-FFF2-40B4-BE49-F238E27FC236}">
                  <a16:creationId xmlns:a16="http://schemas.microsoft.com/office/drawing/2014/main" id="{6DC8EB1A-8FBE-4E72-BA5F-51744FB7C753}"/>
                </a:ext>
              </a:extLst>
            </p:cNvPr>
            <p:cNvSpPr txBox="1"/>
            <p:nvPr/>
          </p:nvSpPr>
          <p:spPr>
            <a:xfrm>
              <a:off x="52518" y="6180283"/>
              <a:ext cx="11530070" cy="461665"/>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Quellen: </a:t>
              </a:r>
              <a:r>
                <a:rPr lang="de-DE" sz="1200" dirty="0">
                  <a:latin typeface="Arial" panose="020B0604020202020204" pitchFamily="34" charset="0"/>
                  <a:cs typeface="Arial" panose="020B0604020202020204" pitchFamily="34" charset="0"/>
                  <a:hlinkClick r:id="rId7"/>
                </a:rPr>
                <a:t>https://pollunit.com/de/tutorials/dot_voting</a:t>
              </a:r>
              <a:r>
                <a:rPr lang="de-DE" sz="1200" dirty="0">
                  <a:latin typeface="Arial" panose="020B0604020202020204" pitchFamily="34" charset="0"/>
                  <a:cs typeface="Arial" panose="020B0604020202020204" pitchFamily="34" charset="0"/>
                </a:rPr>
                <a:t>; </a:t>
              </a:r>
              <a:r>
                <a:rPr lang="de-DE" sz="1200" dirty="0">
                  <a:latin typeface="Arial" panose="020B0604020202020204" pitchFamily="34" charset="0"/>
                  <a:cs typeface="Arial" panose="020B0604020202020204" pitchFamily="34" charset="0"/>
                  <a:hlinkClick r:id="rId8"/>
                </a:rPr>
                <a:t>https://xn--kreativittstechniken-jzb.info/quadratisches-voting-statt-klassischem-dotvoting-fuer-fairere-abstimmungen/</a:t>
              </a:r>
              <a:r>
                <a:rPr lang="de-DE" sz="1200" dirty="0">
                  <a:latin typeface="Arial" panose="020B0604020202020204" pitchFamily="34" charset="0"/>
                  <a:cs typeface="Arial" panose="020B0604020202020204" pitchFamily="34" charset="0"/>
                </a:rPr>
                <a:t>; </a:t>
              </a:r>
              <a:r>
                <a:rPr lang="de-DE" sz="1200" dirty="0">
                  <a:latin typeface="Arial" panose="020B0604020202020204" pitchFamily="34" charset="0"/>
                  <a:cs typeface="Arial" panose="020B0604020202020204" pitchFamily="34" charset="0"/>
                  <a:hlinkClick r:id="rId9"/>
                </a:rPr>
                <a:t>https://xn--kreativittstechniken-jzb.info/ideen-bewerten-und-auswaehlen/dotmocracy/</a:t>
              </a:r>
              <a:r>
                <a:rPr lang="de-DE" sz="1200" dirty="0">
                  <a:latin typeface="Arial" panose="020B0604020202020204" pitchFamily="34" charset="0"/>
                  <a:cs typeface="Arial" panose="020B0604020202020204" pitchFamily="34" charset="0"/>
                </a:rPr>
                <a:t>; </a:t>
              </a:r>
              <a:r>
                <a:rPr lang="de-DE" sz="1200" dirty="0">
                  <a:latin typeface="Arial" panose="020B0604020202020204" pitchFamily="34" charset="0"/>
                  <a:cs typeface="Arial" panose="020B0604020202020204" pitchFamily="34" charset="0"/>
                  <a:hlinkClick r:id="rId10"/>
                </a:rPr>
                <a:t>https://www.openpm.info/display/openPM/Dot+Voting+-+Methode</a:t>
              </a:r>
              <a:r>
                <a:rPr lang="de-DE" sz="1200" dirty="0">
                  <a:latin typeface="Arial" panose="020B0604020202020204" pitchFamily="34" charset="0"/>
                  <a:cs typeface="Arial" panose="020B0604020202020204" pitchFamily="34" charset="0"/>
                </a:rPr>
                <a:t> </a:t>
              </a:r>
            </a:p>
          </p:txBody>
        </p:sp>
        <p:sp>
          <p:nvSpPr>
            <p:cNvPr id="26" name="Rechteck 25">
              <a:extLst>
                <a:ext uri="{FF2B5EF4-FFF2-40B4-BE49-F238E27FC236}">
                  <a16:creationId xmlns:a16="http://schemas.microsoft.com/office/drawing/2014/main" id="{5A5C54C2-0D53-4172-8C66-EB21FA4B4A94}"/>
                </a:ext>
              </a:extLst>
            </p:cNvPr>
            <p:cNvSpPr/>
            <p:nvPr/>
          </p:nvSpPr>
          <p:spPr>
            <a:xfrm>
              <a:off x="63359" y="6121937"/>
              <a:ext cx="12049125" cy="669802"/>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grpSp>
      <p:sp>
        <p:nvSpPr>
          <p:cNvPr id="27" name="Textfeld 26">
            <a:extLst>
              <a:ext uri="{FF2B5EF4-FFF2-40B4-BE49-F238E27FC236}">
                <a16:creationId xmlns:a16="http://schemas.microsoft.com/office/drawing/2014/main" id="{B2BCBC4C-F3FE-432F-BA51-FBE2B5242FF4}"/>
              </a:ext>
            </a:extLst>
          </p:cNvPr>
          <p:cNvSpPr txBox="1"/>
          <p:nvPr/>
        </p:nvSpPr>
        <p:spPr>
          <a:xfrm>
            <a:off x="212122" y="2076390"/>
            <a:ext cx="2954044" cy="2831544"/>
          </a:xfrm>
          <a:prstGeom prst="rect">
            <a:avLst/>
          </a:prstGeom>
          <a:noFill/>
        </p:spPr>
        <p:txBody>
          <a:bodyPr wrap="square" rtlCol="0">
            <a:spAutoFit/>
          </a:bodyPr>
          <a:lstStyle/>
          <a:p>
            <a:pPr marL="285750" indent="-285750">
              <a:buFont typeface="Arial" panose="020B0604020202020204" pitchFamily="34" charset="0"/>
              <a:buChar char="•"/>
            </a:pPr>
            <a:r>
              <a:rPr lang="de-DE" sz="1200" b="0" i="0" u="none" strike="noStrike" cap="none" dirty="0">
                <a:solidFill>
                  <a:srgbClr val="000000"/>
                </a:solidFill>
                <a:latin typeface="Arial"/>
                <a:ea typeface="Arial"/>
                <a:cs typeface="Arial"/>
                <a:sym typeface="Arial"/>
              </a:rPr>
              <a:t>Tool zur Priorisierung / Entscheidungsfindung</a:t>
            </a:r>
          </a:p>
          <a:p>
            <a:pPr marL="285750" indent="-285750">
              <a:buFont typeface="Arial" panose="020B0604020202020204" pitchFamily="34" charset="0"/>
              <a:buChar char="•"/>
            </a:pPr>
            <a:endParaRPr lang="de-DE" sz="1200" b="0" i="0" u="none" strike="noStrike" cap="none" dirty="0">
              <a:solidFill>
                <a:srgbClr val="000000"/>
              </a:solidFill>
              <a:latin typeface="Arial"/>
              <a:ea typeface="Arial"/>
              <a:cs typeface="Arial"/>
              <a:sym typeface="Arial"/>
            </a:endParaRPr>
          </a:p>
          <a:p>
            <a:pPr marL="285750" indent="-285750">
              <a:buFont typeface="Arial" panose="020B0604020202020204" pitchFamily="34" charset="0"/>
              <a:buChar char="•"/>
            </a:pPr>
            <a:r>
              <a:rPr lang="de-DE" sz="1200" dirty="0">
                <a:solidFill>
                  <a:srgbClr val="000000"/>
                </a:solidFill>
                <a:latin typeface="Arial"/>
                <a:ea typeface="Arial"/>
                <a:cs typeface="Arial"/>
                <a:sym typeface="Arial"/>
              </a:rPr>
              <a:t>Z</a:t>
            </a:r>
            <a:r>
              <a:rPr lang="de-DE" sz="1200" b="0" i="0" u="none" strike="noStrike" cap="none" dirty="0">
                <a:solidFill>
                  <a:srgbClr val="000000"/>
                </a:solidFill>
                <a:latin typeface="Arial"/>
                <a:ea typeface="Arial"/>
                <a:cs typeface="Arial"/>
                <a:sym typeface="Arial"/>
              </a:rPr>
              <a:t>ur schnellen und gemeinsamen Entscheidungsfindung</a:t>
            </a:r>
          </a:p>
          <a:p>
            <a:pPr marL="285750" indent="-285750">
              <a:buFont typeface="Arial" panose="020B0604020202020204" pitchFamily="34" charset="0"/>
              <a:buChar char="•"/>
            </a:pPr>
            <a:endParaRPr lang="de-DE" sz="1200" b="0" i="0" u="none" strike="noStrike" cap="none" dirty="0">
              <a:solidFill>
                <a:srgbClr val="000000"/>
              </a:solidFill>
              <a:latin typeface="Arial"/>
              <a:ea typeface="Arial"/>
              <a:cs typeface="Arial"/>
              <a:sym typeface="Arial"/>
            </a:endParaRPr>
          </a:p>
          <a:p>
            <a:pPr marL="285750" indent="-285750">
              <a:buFont typeface="Arial" panose="020B0604020202020204" pitchFamily="34" charset="0"/>
              <a:buChar char="•"/>
            </a:pPr>
            <a:r>
              <a:rPr lang="de-DE" sz="1200" b="0" i="0" u="none" strike="noStrike" cap="none" dirty="0">
                <a:solidFill>
                  <a:srgbClr val="000000"/>
                </a:solidFill>
                <a:latin typeface="Arial"/>
                <a:ea typeface="Arial"/>
                <a:cs typeface="Arial"/>
                <a:sym typeface="Arial"/>
              </a:rPr>
              <a:t>Ermöglicht Abstimmung innerhalb von Gruppen (visuelle Gesprächsgrundlage)</a:t>
            </a:r>
          </a:p>
          <a:p>
            <a:pPr marL="285750" indent="-285750">
              <a:buFont typeface="Arial" panose="020B0604020202020204" pitchFamily="34" charset="0"/>
              <a:buChar char="•"/>
            </a:pPr>
            <a:endParaRPr lang="de-DE" sz="1200" dirty="0">
              <a:solidFill>
                <a:srgbClr val="000000"/>
              </a:solidFill>
              <a:latin typeface="Arial"/>
              <a:ea typeface="Arial"/>
              <a:cs typeface="Arial"/>
              <a:sym typeface="Arial"/>
            </a:endParaRPr>
          </a:p>
          <a:p>
            <a:pPr marL="285750" indent="-285750">
              <a:buFont typeface="Arial" panose="020B0604020202020204" pitchFamily="34" charset="0"/>
              <a:buChar char="•"/>
            </a:pPr>
            <a:r>
              <a:rPr lang="de-DE" sz="1200" b="0" i="0" u="none" strike="noStrike" cap="none" dirty="0">
                <a:solidFill>
                  <a:srgbClr val="000000"/>
                </a:solidFill>
                <a:latin typeface="Arial"/>
                <a:ea typeface="Arial"/>
                <a:cs typeface="Arial"/>
                <a:sym typeface="Arial"/>
              </a:rPr>
              <a:t>Meistens nach der Ideenfindungsphase</a:t>
            </a:r>
          </a:p>
          <a:p>
            <a:pPr marL="285750" indent="-285750">
              <a:buFont typeface="Arial" panose="020B0604020202020204" pitchFamily="34" charset="0"/>
              <a:buChar char="•"/>
            </a:pPr>
            <a:endParaRPr lang="de-DE" sz="1600" b="0" i="0" u="none" strike="noStrike" cap="none" dirty="0">
              <a:solidFill>
                <a:srgbClr val="000000"/>
              </a:solidFill>
              <a:latin typeface="Arial"/>
              <a:ea typeface="Arial"/>
              <a:cs typeface="Arial"/>
              <a:sym typeface="Arial"/>
            </a:endParaRPr>
          </a:p>
          <a:p>
            <a:pPr marL="285750" indent="-285750">
              <a:buFont typeface="Arial" panose="020B0604020202020204" pitchFamily="34" charset="0"/>
              <a:buChar char="•"/>
            </a:pPr>
            <a:endParaRPr lang="de-DE" dirty="0"/>
          </a:p>
        </p:txBody>
      </p:sp>
      <p:sp>
        <p:nvSpPr>
          <p:cNvPr id="28" name="Textfeld 27">
            <a:extLst>
              <a:ext uri="{FF2B5EF4-FFF2-40B4-BE49-F238E27FC236}">
                <a16:creationId xmlns:a16="http://schemas.microsoft.com/office/drawing/2014/main" id="{F0C3A7D3-0649-4D53-963C-AD741C19D3D1}"/>
              </a:ext>
            </a:extLst>
          </p:cNvPr>
          <p:cNvSpPr txBox="1"/>
          <p:nvPr/>
        </p:nvSpPr>
        <p:spPr>
          <a:xfrm>
            <a:off x="3467819" y="2076390"/>
            <a:ext cx="5303684" cy="3508653"/>
          </a:xfrm>
          <a:prstGeom prst="rect">
            <a:avLst/>
          </a:prstGeom>
          <a:noFill/>
        </p:spPr>
        <p:txBody>
          <a:bodyPr wrap="square" rtlCol="0">
            <a:spAutoFit/>
          </a:bodyPr>
          <a:lstStyle/>
          <a:p>
            <a:pPr marL="501650" marR="0" lvl="0" indent="-342900" algn="l" rtl="0">
              <a:lnSpc>
                <a:spcPct val="100000"/>
              </a:lnSpc>
              <a:spcBef>
                <a:spcPts val="0"/>
              </a:spcBef>
              <a:spcAft>
                <a:spcPts val="0"/>
              </a:spcAft>
              <a:buClr>
                <a:schemeClr val="dk1"/>
              </a:buClr>
              <a:buSzPts val="1100"/>
              <a:buAutoNum type="arabicPeriod"/>
            </a:pPr>
            <a:r>
              <a:rPr lang="de-DE" sz="1200" b="1" dirty="0">
                <a:solidFill>
                  <a:schemeClr val="dk1"/>
                </a:solidFill>
                <a:latin typeface="Arial"/>
                <a:ea typeface="Arial"/>
                <a:cs typeface="Arial"/>
                <a:sym typeface="Arial"/>
              </a:rPr>
              <a:t>Überblick über Optionen schaffen:</a:t>
            </a:r>
            <a:r>
              <a:rPr lang="de-DE" sz="1200" dirty="0">
                <a:solidFill>
                  <a:schemeClr val="dk1"/>
                </a:solidFill>
                <a:latin typeface="Arial"/>
                <a:ea typeface="Arial"/>
                <a:cs typeface="Arial"/>
                <a:sym typeface="Arial"/>
              </a:rPr>
              <a:t> Mit einem Flipchart, Tafel, etc.</a:t>
            </a:r>
            <a:endParaRPr lang="de-DE" sz="1200" b="1" dirty="0">
              <a:solidFill>
                <a:schemeClr val="dk1"/>
              </a:solidFill>
              <a:latin typeface="Arial"/>
              <a:ea typeface="Arial"/>
              <a:cs typeface="Arial"/>
              <a:sym typeface="Arial"/>
            </a:endParaRPr>
          </a:p>
          <a:p>
            <a:pPr marL="501650" marR="0" lvl="0" indent="-342900" algn="l" rtl="0">
              <a:lnSpc>
                <a:spcPct val="100000"/>
              </a:lnSpc>
              <a:spcBef>
                <a:spcPts val="0"/>
              </a:spcBef>
              <a:spcAft>
                <a:spcPts val="0"/>
              </a:spcAft>
              <a:buClr>
                <a:schemeClr val="dk1"/>
              </a:buClr>
              <a:buSzPts val="1100"/>
              <a:buAutoNum type="arabicPeriod"/>
            </a:pPr>
            <a:endParaRPr lang="de-DE" sz="1200" b="1" dirty="0">
              <a:solidFill>
                <a:schemeClr val="dk1"/>
              </a:solidFill>
              <a:latin typeface="Arial"/>
              <a:ea typeface="Arial"/>
              <a:cs typeface="Arial"/>
              <a:sym typeface="Arial"/>
            </a:endParaRPr>
          </a:p>
          <a:p>
            <a:pPr marL="501650" marR="0" lvl="0" indent="-342900" algn="l" rtl="0">
              <a:lnSpc>
                <a:spcPct val="100000"/>
              </a:lnSpc>
              <a:spcBef>
                <a:spcPts val="0"/>
              </a:spcBef>
              <a:spcAft>
                <a:spcPts val="0"/>
              </a:spcAft>
              <a:buClr>
                <a:schemeClr val="dk1"/>
              </a:buClr>
              <a:buSzPts val="1100"/>
              <a:buAutoNum type="arabicPeriod"/>
            </a:pPr>
            <a:r>
              <a:rPr lang="de-DE" sz="1200" b="1" i="0" u="none" strike="noStrike" cap="none" dirty="0">
                <a:solidFill>
                  <a:schemeClr val="dk1"/>
                </a:solidFill>
                <a:latin typeface="Arial"/>
                <a:ea typeface="Arial"/>
                <a:cs typeface="Arial"/>
                <a:sym typeface="Arial"/>
              </a:rPr>
              <a:t>Diskussion/ Erläuterung: </a:t>
            </a:r>
            <a:r>
              <a:rPr lang="de-DE" sz="1200" b="0" i="0" u="none" strike="noStrike" cap="none" dirty="0">
                <a:solidFill>
                  <a:schemeClr val="dk1"/>
                </a:solidFill>
                <a:latin typeface="Arial"/>
                <a:ea typeface="Arial"/>
                <a:cs typeface="Arial"/>
                <a:sym typeface="Arial"/>
              </a:rPr>
              <a:t>Abweichende Sichtweisen werden in der Gruppe diskutiert und Optionen vorgestellt, erarbeitet und besprochen um Missverständnisse über die Alternativen zu vermeiden.</a:t>
            </a:r>
          </a:p>
          <a:p>
            <a:pPr marL="501650" marR="0" lvl="0" indent="-342900" algn="l" rtl="0">
              <a:lnSpc>
                <a:spcPct val="100000"/>
              </a:lnSpc>
              <a:spcBef>
                <a:spcPts val="0"/>
              </a:spcBef>
              <a:spcAft>
                <a:spcPts val="0"/>
              </a:spcAft>
              <a:buClr>
                <a:schemeClr val="dk1"/>
              </a:buClr>
              <a:buSzPts val="1100"/>
              <a:buAutoNum type="arabicPeriod"/>
            </a:pPr>
            <a:endParaRPr lang="de-DE" sz="1200" b="0" i="0" u="none" strike="noStrike" cap="none" dirty="0">
              <a:solidFill>
                <a:schemeClr val="dk1"/>
              </a:solidFill>
              <a:latin typeface="Arial"/>
              <a:ea typeface="Arial"/>
              <a:cs typeface="Arial"/>
              <a:sym typeface="Arial"/>
            </a:endParaRPr>
          </a:p>
          <a:p>
            <a:pPr marL="501650" marR="0" lvl="0" indent="-342900" algn="l" rtl="0">
              <a:lnSpc>
                <a:spcPct val="100000"/>
              </a:lnSpc>
              <a:spcBef>
                <a:spcPts val="0"/>
              </a:spcBef>
              <a:spcAft>
                <a:spcPts val="0"/>
              </a:spcAft>
              <a:buClr>
                <a:schemeClr val="dk1"/>
              </a:buClr>
              <a:buSzPts val="1100"/>
              <a:buAutoNum type="arabicPeriod"/>
            </a:pPr>
            <a:r>
              <a:rPr lang="de-DE" sz="1200" b="1" i="0" u="none" strike="noStrike" cap="none" dirty="0">
                <a:solidFill>
                  <a:srgbClr val="000000"/>
                </a:solidFill>
                <a:latin typeface="Arial"/>
                <a:ea typeface="Arial"/>
                <a:cs typeface="Arial"/>
                <a:sym typeface="Arial"/>
              </a:rPr>
              <a:t>Voting:</a:t>
            </a:r>
            <a:r>
              <a:rPr lang="de-DE" sz="1200" b="0" i="0" u="none" strike="noStrike" cap="none" dirty="0">
                <a:solidFill>
                  <a:srgbClr val="000000"/>
                </a:solidFill>
                <a:latin typeface="Arial"/>
                <a:ea typeface="Arial"/>
                <a:cs typeface="Arial"/>
                <a:sym typeface="Arial"/>
              </a:rPr>
              <a:t> Jeder Teilnehmer erhält eine vorher festgelegte Anzahl an </a:t>
            </a:r>
            <a:r>
              <a:rPr lang="de-DE" sz="1200" b="0" i="0" u="none" strike="noStrike" cap="none" dirty="0" err="1">
                <a:solidFill>
                  <a:srgbClr val="000000"/>
                </a:solidFill>
                <a:latin typeface="Arial"/>
                <a:ea typeface="Arial"/>
                <a:cs typeface="Arial"/>
                <a:sym typeface="Arial"/>
              </a:rPr>
              <a:t>Dots</a:t>
            </a:r>
            <a:r>
              <a:rPr lang="de-DE" sz="1200" b="0" i="0" u="none" strike="noStrike" cap="none" dirty="0">
                <a:solidFill>
                  <a:srgbClr val="000000"/>
                </a:solidFill>
                <a:latin typeface="Arial"/>
                <a:ea typeface="Arial"/>
                <a:cs typeface="Arial"/>
                <a:sym typeface="Arial"/>
              </a:rPr>
              <a:t> (oder auch Post-</a:t>
            </a:r>
            <a:r>
              <a:rPr lang="de-DE" sz="1200" b="0" i="0" u="none" strike="noStrike" cap="none" dirty="0" err="1">
                <a:solidFill>
                  <a:srgbClr val="000000"/>
                </a:solidFill>
                <a:latin typeface="Arial"/>
                <a:ea typeface="Arial"/>
                <a:cs typeface="Arial"/>
                <a:sym typeface="Arial"/>
              </a:rPr>
              <a:t>its</a:t>
            </a:r>
            <a:r>
              <a:rPr lang="de-DE" sz="1200" b="0" i="0" u="none" strike="noStrike" cap="none" dirty="0">
                <a:solidFill>
                  <a:srgbClr val="000000"/>
                </a:solidFill>
                <a:latin typeface="Arial"/>
                <a:ea typeface="Arial"/>
                <a:cs typeface="Arial"/>
                <a:sym typeface="Arial"/>
              </a:rPr>
              <a:t>) und verteilt diese nach belieben auf die Alternativen.</a:t>
            </a:r>
            <a:br>
              <a:rPr lang="de-DE" sz="1200" b="0" i="0" u="none" strike="noStrike" cap="none" dirty="0">
                <a:solidFill>
                  <a:srgbClr val="000000"/>
                </a:solidFill>
                <a:latin typeface="Arial"/>
                <a:ea typeface="Arial"/>
                <a:cs typeface="Arial"/>
                <a:sym typeface="Arial"/>
              </a:rPr>
            </a:br>
            <a:r>
              <a:rPr lang="de-DE" sz="1200" b="0" i="0" u="none" strike="noStrike" cap="none" dirty="0">
                <a:solidFill>
                  <a:srgbClr val="000000"/>
                </a:solidFill>
                <a:latin typeface="Arial"/>
                <a:ea typeface="Arial"/>
                <a:cs typeface="Arial"/>
                <a:sym typeface="Arial"/>
              </a:rPr>
              <a:t>	 -&gt; wichtig: Voting erfolgt zeitgleich</a:t>
            </a:r>
          </a:p>
          <a:p>
            <a:pPr marL="501650" marR="0" lvl="0" indent="-342900" algn="l" rtl="0">
              <a:lnSpc>
                <a:spcPct val="100000"/>
              </a:lnSpc>
              <a:spcBef>
                <a:spcPts val="0"/>
              </a:spcBef>
              <a:spcAft>
                <a:spcPts val="0"/>
              </a:spcAft>
              <a:buClr>
                <a:schemeClr val="dk1"/>
              </a:buClr>
              <a:buSzPts val="1100"/>
              <a:buAutoNum type="arabicPeriod"/>
            </a:pPr>
            <a:endParaRPr lang="de-DE" sz="1200" b="0" i="0" u="none" strike="noStrike" cap="none" dirty="0">
              <a:solidFill>
                <a:srgbClr val="000000"/>
              </a:solidFill>
              <a:latin typeface="Arial"/>
              <a:ea typeface="Arial"/>
              <a:cs typeface="Arial"/>
              <a:sym typeface="Arial"/>
            </a:endParaRPr>
          </a:p>
          <a:p>
            <a:pPr marL="501650" marR="0" lvl="0" indent="-342900" algn="l" rtl="0">
              <a:lnSpc>
                <a:spcPct val="100000"/>
              </a:lnSpc>
              <a:spcBef>
                <a:spcPts val="0"/>
              </a:spcBef>
              <a:spcAft>
                <a:spcPts val="0"/>
              </a:spcAft>
              <a:buClr>
                <a:schemeClr val="dk1"/>
              </a:buClr>
              <a:buSzPts val="1100"/>
              <a:buAutoNum type="arabicPeriod"/>
            </a:pPr>
            <a:r>
              <a:rPr lang="de-DE" sz="1200" b="1" i="0" u="none" strike="noStrike" cap="none" dirty="0">
                <a:solidFill>
                  <a:schemeClr val="dk1"/>
                </a:solidFill>
                <a:latin typeface="Arial"/>
                <a:ea typeface="Arial"/>
                <a:cs typeface="Arial"/>
                <a:sym typeface="Arial"/>
              </a:rPr>
              <a:t>Entscheidung: </a:t>
            </a:r>
            <a:r>
              <a:rPr lang="de-DE" sz="1200" b="0" i="0" u="none" strike="noStrike" cap="none" dirty="0">
                <a:solidFill>
                  <a:schemeClr val="dk1"/>
                </a:solidFill>
                <a:latin typeface="Arial"/>
                <a:ea typeface="Arial"/>
                <a:cs typeface="Arial"/>
                <a:sym typeface="Arial"/>
              </a:rPr>
              <a:t>Die Alternative mit den meisten </a:t>
            </a:r>
            <a:r>
              <a:rPr lang="de-DE" sz="1200" b="0" i="0" u="none" strike="noStrike" cap="none" dirty="0" smtClean="0">
                <a:solidFill>
                  <a:schemeClr val="dk1"/>
                </a:solidFill>
                <a:latin typeface="Arial"/>
                <a:ea typeface="Arial"/>
                <a:cs typeface="Arial"/>
                <a:sym typeface="Arial"/>
              </a:rPr>
              <a:t>“</a:t>
            </a:r>
            <a:r>
              <a:rPr lang="de-DE" sz="1200" dirty="0" err="1">
                <a:solidFill>
                  <a:schemeClr val="dk1"/>
                </a:solidFill>
                <a:latin typeface="Arial"/>
                <a:ea typeface="Arial"/>
                <a:cs typeface="Arial"/>
                <a:sym typeface="Arial"/>
              </a:rPr>
              <a:t>V</a:t>
            </a:r>
            <a:r>
              <a:rPr lang="de-DE" sz="1200" b="0" i="0" u="none" strike="noStrike" cap="none" dirty="0" err="1" smtClean="0">
                <a:solidFill>
                  <a:schemeClr val="dk1"/>
                </a:solidFill>
                <a:latin typeface="Arial"/>
                <a:ea typeface="Arial"/>
                <a:cs typeface="Arial"/>
                <a:sym typeface="Arial"/>
              </a:rPr>
              <a:t>otes</a:t>
            </a:r>
            <a:r>
              <a:rPr lang="de-DE" sz="1200" b="0" i="0" u="none" strike="noStrike" cap="none" dirty="0">
                <a:solidFill>
                  <a:schemeClr val="dk1"/>
                </a:solidFill>
                <a:latin typeface="Arial"/>
                <a:ea typeface="Arial"/>
                <a:cs typeface="Arial"/>
                <a:sym typeface="Arial"/>
              </a:rPr>
              <a:t>” wird ausgewählt.</a:t>
            </a:r>
          </a:p>
          <a:p>
            <a:pPr marL="501650" marR="0" lvl="0" indent="-342900" algn="l" rtl="0">
              <a:lnSpc>
                <a:spcPct val="100000"/>
              </a:lnSpc>
              <a:spcBef>
                <a:spcPts val="0"/>
              </a:spcBef>
              <a:spcAft>
                <a:spcPts val="0"/>
              </a:spcAft>
              <a:buClr>
                <a:schemeClr val="dk1"/>
              </a:buClr>
              <a:buSzPts val="1100"/>
              <a:buAutoNum type="arabicPeriod"/>
            </a:pPr>
            <a:endParaRPr lang="de-DE" sz="1200" dirty="0">
              <a:solidFill>
                <a:schemeClr val="dk1"/>
              </a:solidFill>
              <a:latin typeface="Arial"/>
              <a:ea typeface="Arial"/>
              <a:cs typeface="Arial"/>
              <a:sym typeface="Arial"/>
            </a:endParaRPr>
          </a:p>
          <a:p>
            <a:pPr marL="501650" marR="0" lvl="0" indent="-342900" algn="l" rtl="0">
              <a:lnSpc>
                <a:spcPct val="100000"/>
              </a:lnSpc>
              <a:spcBef>
                <a:spcPts val="0"/>
              </a:spcBef>
              <a:spcAft>
                <a:spcPts val="0"/>
              </a:spcAft>
              <a:buClr>
                <a:schemeClr val="dk1"/>
              </a:buClr>
              <a:buSzPts val="1100"/>
              <a:buAutoNum type="arabicPeriod"/>
            </a:pPr>
            <a:r>
              <a:rPr lang="de-DE" sz="1200" b="1" dirty="0">
                <a:solidFill>
                  <a:schemeClr val="dk1"/>
                </a:solidFill>
                <a:latin typeface="Arial"/>
                <a:ea typeface="Arial"/>
                <a:cs typeface="Arial"/>
                <a:sym typeface="Arial"/>
              </a:rPr>
              <a:t>Weiterentwicklung: </a:t>
            </a:r>
            <a:r>
              <a:rPr lang="de-DE" sz="1200" dirty="0">
                <a:solidFill>
                  <a:schemeClr val="dk1"/>
                </a:solidFill>
                <a:latin typeface="Arial"/>
                <a:ea typeface="Arial"/>
                <a:cs typeface="Arial"/>
                <a:sym typeface="Arial"/>
              </a:rPr>
              <a:t>Beste Alternative diskutieren und weiterentwickeln</a:t>
            </a:r>
            <a:endParaRPr lang="de-DE" sz="1200" i="0" u="none" strike="noStrike" cap="none" dirty="0">
              <a:solidFill>
                <a:srgbClr val="000000"/>
              </a:solidFill>
              <a:latin typeface="Arial"/>
              <a:ea typeface="Arial"/>
              <a:cs typeface="Arial"/>
              <a:sym typeface="Arial"/>
            </a:endParaRPr>
          </a:p>
          <a:p>
            <a:pPr marL="285750" indent="-285750">
              <a:buFont typeface="Arial" panose="020B0604020202020204" pitchFamily="34" charset="0"/>
              <a:buChar char="•"/>
            </a:pPr>
            <a:endParaRPr lang="de-DE" dirty="0"/>
          </a:p>
        </p:txBody>
      </p:sp>
      <p:sp>
        <p:nvSpPr>
          <p:cNvPr id="29" name="Textfeld 28">
            <a:extLst>
              <a:ext uri="{FF2B5EF4-FFF2-40B4-BE49-F238E27FC236}">
                <a16:creationId xmlns:a16="http://schemas.microsoft.com/office/drawing/2014/main" id="{44F0028C-7CEC-4B6E-811F-4CC917C2822C}"/>
              </a:ext>
            </a:extLst>
          </p:cNvPr>
          <p:cNvSpPr txBox="1"/>
          <p:nvPr/>
        </p:nvSpPr>
        <p:spPr>
          <a:xfrm>
            <a:off x="9057014" y="2082230"/>
            <a:ext cx="2570469" cy="1569660"/>
          </a:xfrm>
          <a:prstGeom prst="rect">
            <a:avLst/>
          </a:prstGeom>
          <a:noFill/>
        </p:spPr>
        <p:txBody>
          <a:bodyPr wrap="square" rtlCol="0">
            <a:spAutoFit/>
          </a:bodyPr>
          <a:lstStyle/>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Schnell und unkompliziert</a:t>
            </a:r>
          </a:p>
          <a:p>
            <a:pPr marL="285750" indent="-285750">
              <a:buFont typeface="Arial" panose="020B0604020202020204" pitchFamily="34" charset="0"/>
              <a:buChar char="•"/>
            </a:pPr>
            <a:endParaRPr lang="de-DE"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Keine Themeneinschränkung</a:t>
            </a:r>
          </a:p>
          <a:p>
            <a:pPr marL="285750" indent="-285750">
              <a:buFont typeface="Arial" panose="020B0604020202020204" pitchFamily="34" charset="0"/>
              <a:buChar char="•"/>
            </a:pPr>
            <a:endParaRPr lang="de-DE"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Geringer Aufwand</a:t>
            </a:r>
          </a:p>
          <a:p>
            <a:pPr marL="285750" indent="-285750">
              <a:buFont typeface="Arial" panose="020B0604020202020204" pitchFamily="34" charset="0"/>
              <a:buChar char="•"/>
            </a:pPr>
            <a:endParaRPr lang="de-DE"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Jeder Teilnehmende entscheidet selbst</a:t>
            </a:r>
          </a:p>
        </p:txBody>
      </p:sp>
      <p:sp>
        <p:nvSpPr>
          <p:cNvPr id="34" name="Textfeld 33">
            <a:extLst>
              <a:ext uri="{FF2B5EF4-FFF2-40B4-BE49-F238E27FC236}">
                <a16:creationId xmlns:a16="http://schemas.microsoft.com/office/drawing/2014/main" id="{17C8C3CE-F706-47A9-880F-21523BD25637}"/>
              </a:ext>
            </a:extLst>
          </p:cNvPr>
          <p:cNvSpPr txBox="1"/>
          <p:nvPr/>
        </p:nvSpPr>
        <p:spPr>
          <a:xfrm>
            <a:off x="9059673" y="4101434"/>
            <a:ext cx="2536430" cy="1569660"/>
          </a:xfrm>
          <a:prstGeom prst="rect">
            <a:avLst/>
          </a:prstGeom>
          <a:noFill/>
        </p:spPr>
        <p:txBody>
          <a:bodyPr wrap="square" rtlCol="0">
            <a:spAutoFit/>
          </a:bodyPr>
          <a:lstStyle/>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Bei keiner zeitgleichen Abstimmung, wird evtl. Mehrheit gefolgt</a:t>
            </a:r>
          </a:p>
          <a:p>
            <a:pPr marL="285750" indent="-285750">
              <a:buFont typeface="Arial" panose="020B0604020202020204" pitchFamily="34" charset="0"/>
              <a:buChar char="•"/>
            </a:pPr>
            <a:endParaRPr lang="de-DE"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Ohne Begrenzung Punktverteilung auf Optionen kann es zur Verzerrung Gesamtergebnis kommen</a:t>
            </a:r>
          </a:p>
        </p:txBody>
      </p:sp>
    </p:spTree>
    <p:extLst>
      <p:ext uri="{BB962C8B-B14F-4D97-AF65-F5344CB8AC3E}">
        <p14:creationId xmlns:p14="http://schemas.microsoft.com/office/powerpoint/2010/main" val="3026180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7B5B36F-DC77-4B80-8E94-DDE2A31EA6F9}"/>
              </a:ext>
            </a:extLst>
          </p:cNvPr>
          <p:cNvSpPr/>
          <p:nvPr/>
        </p:nvSpPr>
        <p:spPr>
          <a:xfrm>
            <a:off x="63362" y="66261"/>
            <a:ext cx="12049125" cy="1263654"/>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grpSp>
        <p:nvGrpSpPr>
          <p:cNvPr id="5" name="Gruppieren 4"/>
          <p:cNvGrpSpPr/>
          <p:nvPr/>
        </p:nvGrpSpPr>
        <p:grpSpPr>
          <a:xfrm>
            <a:off x="63360" y="-48831"/>
            <a:ext cx="12049127" cy="6840571"/>
            <a:chOff x="63360" y="-48831"/>
            <a:chExt cx="12049127" cy="6840571"/>
          </a:xfrm>
        </p:grpSpPr>
        <p:sp>
          <p:nvSpPr>
            <p:cNvPr id="6" name="Textfeld 5">
              <a:extLst>
                <a:ext uri="{FF2B5EF4-FFF2-40B4-BE49-F238E27FC236}">
                  <a16:creationId xmlns:a16="http://schemas.microsoft.com/office/drawing/2014/main" id="{9165D3B5-9ECB-4AA1-BFBE-D146BFADBE22}"/>
                </a:ext>
              </a:extLst>
            </p:cNvPr>
            <p:cNvSpPr txBox="1"/>
            <p:nvPr/>
          </p:nvSpPr>
          <p:spPr>
            <a:xfrm>
              <a:off x="3205147" y="276126"/>
              <a:ext cx="7321085" cy="769441"/>
            </a:xfrm>
            <a:prstGeom prst="rect">
              <a:avLst/>
            </a:prstGeom>
            <a:noFill/>
          </p:spPr>
          <p:txBody>
            <a:bodyPr wrap="square" rtlCol="0">
              <a:spAutoFit/>
            </a:bodyPr>
            <a:lstStyle/>
            <a:p>
              <a:r>
                <a:rPr lang="de-DE" sz="4400" b="1" dirty="0" err="1" smtClean="0">
                  <a:solidFill>
                    <a:srgbClr val="5CB600"/>
                  </a:solidFill>
                  <a:latin typeface="Raleway"/>
                </a:rPr>
                <a:t>Dot</a:t>
              </a:r>
              <a:r>
                <a:rPr lang="de-DE" sz="4400" b="1" dirty="0" smtClean="0">
                  <a:solidFill>
                    <a:srgbClr val="5CB600"/>
                  </a:solidFill>
                  <a:latin typeface="Raleway"/>
                </a:rPr>
                <a:t> </a:t>
              </a:r>
              <a:r>
                <a:rPr lang="de-DE" sz="4400" b="1" dirty="0" err="1" smtClean="0">
                  <a:solidFill>
                    <a:srgbClr val="5CB600"/>
                  </a:solidFill>
                  <a:latin typeface="Raleway"/>
                </a:rPr>
                <a:t>Voting</a:t>
              </a:r>
              <a:r>
                <a:rPr lang="de-DE" sz="4400" b="1" dirty="0" smtClean="0">
                  <a:solidFill>
                    <a:srgbClr val="5CB600"/>
                  </a:solidFill>
                  <a:latin typeface="Raleway"/>
                </a:rPr>
                <a:t> - Impressionen</a:t>
              </a:r>
              <a:endParaRPr lang="de-DE" sz="4400" b="1" dirty="0">
                <a:solidFill>
                  <a:srgbClr val="5CB600"/>
                </a:solidFill>
                <a:latin typeface="Raleway"/>
              </a:endParaRPr>
            </a:p>
          </p:txBody>
        </p:sp>
        <p:grpSp>
          <p:nvGrpSpPr>
            <p:cNvPr id="7" name="Gruppieren 6"/>
            <p:cNvGrpSpPr/>
            <p:nvPr/>
          </p:nvGrpSpPr>
          <p:grpSpPr>
            <a:xfrm>
              <a:off x="63360" y="-48831"/>
              <a:ext cx="12049127" cy="6840571"/>
              <a:chOff x="83238" y="-48831"/>
              <a:chExt cx="12049127" cy="6840571"/>
            </a:xfrm>
          </p:grpSpPr>
          <p:sp>
            <p:nvSpPr>
              <p:cNvPr id="10" name="Rechteck 9">
                <a:extLst>
                  <a:ext uri="{FF2B5EF4-FFF2-40B4-BE49-F238E27FC236}">
                    <a16:creationId xmlns:a16="http://schemas.microsoft.com/office/drawing/2014/main" id="{3A1404F5-A04F-45ED-B67A-6347B439B0BD}"/>
                  </a:ext>
                </a:extLst>
              </p:cNvPr>
              <p:cNvSpPr/>
              <p:nvPr/>
            </p:nvSpPr>
            <p:spPr>
              <a:xfrm>
                <a:off x="83238" y="1329916"/>
                <a:ext cx="12049127" cy="5461824"/>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180000"/>
                <a:endParaRPr lang="de-DE" dirty="0">
                  <a:solidFill>
                    <a:schemeClr val="tx1"/>
                  </a:solidFill>
                  <a:latin typeface="Arial" panose="020B0604020202020204" pitchFamily="34" charset="0"/>
                  <a:cs typeface="Arial" panose="020B0604020202020204" pitchFamily="34" charset="0"/>
                </a:endParaRPr>
              </a:p>
            </p:txBody>
          </p:sp>
          <p:grpSp>
            <p:nvGrpSpPr>
              <p:cNvPr id="13" name="Gruppieren 12"/>
              <p:cNvGrpSpPr/>
              <p:nvPr/>
            </p:nvGrpSpPr>
            <p:grpSpPr>
              <a:xfrm>
                <a:off x="83240" y="-48831"/>
                <a:ext cx="12049125" cy="1905777"/>
                <a:chOff x="83240" y="-48831"/>
                <a:chExt cx="12049125" cy="1905777"/>
              </a:xfrm>
            </p:grpSpPr>
            <p:pic>
              <p:nvPicPr>
                <p:cNvPr id="14" name="Grafik 13">
                  <a:extLst>
                    <a:ext uri="{FF2B5EF4-FFF2-40B4-BE49-F238E27FC236}">
                      <a16:creationId xmlns:a16="http://schemas.microsoft.com/office/drawing/2014/main" id="{BC2B7A0D-D0D1-4E5C-9185-72CA1881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80" y="-48831"/>
                  <a:ext cx="1490719" cy="976933"/>
                </a:xfrm>
                <a:prstGeom prst="rect">
                  <a:avLst/>
                </a:prstGeom>
              </p:spPr>
            </p:pic>
            <p:sp>
              <p:nvSpPr>
                <p:cNvPr id="17" name="Rechteck 16">
                  <a:extLst>
                    <a:ext uri="{FF2B5EF4-FFF2-40B4-BE49-F238E27FC236}">
                      <a16:creationId xmlns:a16="http://schemas.microsoft.com/office/drawing/2014/main" id="{E7B5B36F-DC77-4B80-8E94-DDE2A31EA6F9}"/>
                    </a:ext>
                  </a:extLst>
                </p:cNvPr>
                <p:cNvSpPr/>
                <p:nvPr/>
              </p:nvSpPr>
              <p:spPr>
                <a:xfrm>
                  <a:off x="83240" y="66261"/>
                  <a:ext cx="12049125" cy="1263654"/>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19" name="Textfeld 18"/>
                <p:cNvSpPr txBox="1"/>
                <p:nvPr/>
              </p:nvSpPr>
              <p:spPr>
                <a:xfrm>
                  <a:off x="149502" y="876290"/>
                  <a:ext cx="2021503" cy="338554"/>
                </a:xfrm>
                <a:prstGeom prst="rect">
                  <a:avLst/>
                </a:prstGeom>
                <a:noFill/>
              </p:spPr>
              <p:txBody>
                <a:bodyPr wrap="square" rtlCol="0">
                  <a:spAutoFit/>
                </a:bodyPr>
                <a:lstStyle/>
                <a:p>
                  <a:r>
                    <a:rPr lang="de-DE" sz="1600" b="1" dirty="0">
                      <a:solidFill>
                        <a:srgbClr val="5CB600"/>
                      </a:solidFill>
                    </a:rPr>
                    <a:t>Innovation Tool-Box</a:t>
                  </a:r>
                </a:p>
              </p:txBody>
            </p:sp>
            <p:pic>
              <p:nvPicPr>
                <p:cNvPr id="24" name="Grafik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80" y="1396691"/>
                  <a:ext cx="408398" cy="414494"/>
                </a:xfrm>
                <a:prstGeom prst="rect">
                  <a:avLst/>
                </a:prstGeom>
              </p:spPr>
            </p:pic>
            <p:pic>
              <p:nvPicPr>
                <p:cNvPr id="25" name="Grafik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1075" y="1369306"/>
                  <a:ext cx="493735" cy="487640"/>
                </a:xfrm>
                <a:prstGeom prst="rect">
                  <a:avLst/>
                </a:prstGeom>
              </p:spPr>
            </p:pic>
            <p:pic>
              <p:nvPicPr>
                <p:cNvPr id="26" name="Grafik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9849" y="1413352"/>
                  <a:ext cx="438876" cy="396207"/>
                </a:xfrm>
                <a:prstGeom prst="rect">
                  <a:avLst/>
                </a:prstGeom>
              </p:spPr>
            </p:pic>
          </p:grpSp>
        </p:grpSp>
      </p:grpSp>
      <p:pic>
        <p:nvPicPr>
          <p:cNvPr id="2050" name="Picture 2" descr="Dot Voting: A Simple Decision-Making and Prioritizing Technique in UX"/>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86700" y="1539780"/>
            <a:ext cx="3728853" cy="2178344"/>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233602" y="3743322"/>
            <a:ext cx="1670650" cy="184666"/>
          </a:xfrm>
          <a:prstGeom prst="rect">
            <a:avLst/>
          </a:prstGeom>
        </p:spPr>
        <p:txBody>
          <a:bodyPr wrap="none">
            <a:spAutoFit/>
          </a:bodyPr>
          <a:lstStyle/>
          <a:p>
            <a:r>
              <a:rPr lang="de-DE" sz="600" dirty="0"/>
              <a:t>https://www.nngroup.com/articles/dot-voting/</a:t>
            </a:r>
          </a:p>
        </p:txBody>
      </p:sp>
      <p:pic>
        <p:nvPicPr>
          <p:cNvPr id="2052" name="Picture 4" descr="dot voting template"/>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213949" y="1539780"/>
            <a:ext cx="4744763" cy="2114186"/>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4225443" y="3718124"/>
            <a:ext cx="1418978" cy="184666"/>
          </a:xfrm>
          <a:prstGeom prst="rect">
            <a:avLst/>
          </a:prstGeom>
        </p:spPr>
        <p:txBody>
          <a:bodyPr wrap="none">
            <a:spAutoFit/>
          </a:bodyPr>
          <a:lstStyle/>
          <a:p>
            <a:r>
              <a:rPr lang="de-DE" sz="600" dirty="0"/>
              <a:t>https://lucidspark.com/blog/dot-voting</a:t>
            </a:r>
          </a:p>
        </p:txBody>
      </p:sp>
      <p:pic>
        <p:nvPicPr>
          <p:cNvPr id="2054" name="Picture 6" descr="Dotmocracy – Dot Voting Tips and Resources"/>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286700" y="4088046"/>
            <a:ext cx="3461807" cy="2075732"/>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233602" y="6200760"/>
            <a:ext cx="952505" cy="184666"/>
          </a:xfrm>
          <a:prstGeom prst="rect">
            <a:avLst/>
          </a:prstGeom>
        </p:spPr>
        <p:txBody>
          <a:bodyPr wrap="none">
            <a:spAutoFit/>
          </a:bodyPr>
          <a:lstStyle/>
          <a:p>
            <a:r>
              <a:rPr lang="de-DE" sz="600" dirty="0"/>
              <a:t>https://dotmocracy.org/</a:t>
            </a:r>
          </a:p>
        </p:txBody>
      </p:sp>
      <p:pic>
        <p:nvPicPr>
          <p:cNvPr id="2056" name="Picture 8" descr="Dotmocracy is Broken - Feedback Fram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3949" y="4088046"/>
            <a:ext cx="3870536" cy="2075732"/>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a:xfrm>
            <a:off x="4112431" y="6200760"/>
            <a:ext cx="1645002" cy="184666"/>
          </a:xfrm>
          <a:prstGeom prst="rect">
            <a:avLst/>
          </a:prstGeom>
        </p:spPr>
        <p:txBody>
          <a:bodyPr wrap="none">
            <a:spAutoFit/>
          </a:bodyPr>
          <a:lstStyle/>
          <a:p>
            <a:r>
              <a:rPr lang="de-DE" sz="600" dirty="0"/>
              <a:t>https://feedbackframes.com/not-dotmocracy/</a:t>
            </a:r>
          </a:p>
        </p:txBody>
      </p:sp>
      <p:pic>
        <p:nvPicPr>
          <p:cNvPr id="2058" name="Picture 10" descr="Dot Voting - Gamestorm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86606" y="4088046"/>
            <a:ext cx="3305306" cy="2075732"/>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8408976" y="6200760"/>
            <a:ext cx="1418978" cy="184666"/>
          </a:xfrm>
          <a:prstGeom prst="rect">
            <a:avLst/>
          </a:prstGeom>
        </p:spPr>
        <p:txBody>
          <a:bodyPr wrap="none">
            <a:spAutoFit/>
          </a:bodyPr>
          <a:lstStyle/>
          <a:p>
            <a:r>
              <a:rPr lang="de-DE" sz="600" dirty="0"/>
              <a:t>https://gamestorming.com/dot-voting/</a:t>
            </a:r>
          </a:p>
        </p:txBody>
      </p:sp>
      <p:pic>
        <p:nvPicPr>
          <p:cNvPr id="2060" name="Picture 12" descr="Sticky Dots - CreativeSolver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58712" y="1586300"/>
            <a:ext cx="2968963" cy="1465327"/>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p:cNvSpPr/>
          <p:nvPr/>
        </p:nvSpPr>
        <p:spPr>
          <a:xfrm>
            <a:off x="8958712" y="3725684"/>
            <a:ext cx="1755609" cy="184666"/>
          </a:xfrm>
          <a:prstGeom prst="rect">
            <a:avLst/>
          </a:prstGeom>
        </p:spPr>
        <p:txBody>
          <a:bodyPr wrap="none">
            <a:spAutoFit/>
          </a:bodyPr>
          <a:lstStyle/>
          <a:p>
            <a:r>
              <a:rPr lang="de-DE" sz="600" dirty="0"/>
              <a:t>https://creativesolvers.com/methods/sticky-dots/</a:t>
            </a:r>
          </a:p>
        </p:txBody>
      </p:sp>
    </p:spTree>
    <p:extLst>
      <p:ext uri="{BB962C8B-B14F-4D97-AF65-F5344CB8AC3E}">
        <p14:creationId xmlns:p14="http://schemas.microsoft.com/office/powerpoint/2010/main" val="348384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p:cNvGrpSpPr/>
          <p:nvPr/>
        </p:nvGrpSpPr>
        <p:grpSpPr>
          <a:xfrm>
            <a:off x="63360" y="-48831"/>
            <a:ext cx="12213229" cy="6871110"/>
            <a:chOff x="63360" y="-48831"/>
            <a:chExt cx="12213229" cy="6871110"/>
          </a:xfrm>
        </p:grpSpPr>
        <p:sp>
          <p:nvSpPr>
            <p:cNvPr id="5" name="Textfeld 4">
              <a:extLst>
                <a:ext uri="{FF2B5EF4-FFF2-40B4-BE49-F238E27FC236}">
                  <a16:creationId xmlns:a16="http://schemas.microsoft.com/office/drawing/2014/main" id="{9165D3B5-9ECB-4AA1-BFBE-D146BFADBE22}"/>
                </a:ext>
              </a:extLst>
            </p:cNvPr>
            <p:cNvSpPr txBox="1"/>
            <p:nvPr/>
          </p:nvSpPr>
          <p:spPr>
            <a:xfrm>
              <a:off x="3589305" y="277499"/>
              <a:ext cx="4967056" cy="769441"/>
            </a:xfrm>
            <a:prstGeom prst="rect">
              <a:avLst/>
            </a:prstGeom>
            <a:noFill/>
          </p:spPr>
          <p:txBody>
            <a:bodyPr wrap="square" rtlCol="0">
              <a:spAutoFit/>
            </a:bodyPr>
            <a:lstStyle/>
            <a:p>
              <a:r>
                <a:rPr lang="de-DE" sz="4400" b="1" dirty="0">
                  <a:solidFill>
                    <a:srgbClr val="5CB600"/>
                  </a:solidFill>
                  <a:latin typeface="Raleway"/>
                </a:rPr>
                <a:t>2x2 Matrix</a:t>
              </a:r>
            </a:p>
          </p:txBody>
        </p:sp>
        <p:grpSp>
          <p:nvGrpSpPr>
            <p:cNvPr id="16" name="Gruppieren 15"/>
            <p:cNvGrpSpPr/>
            <p:nvPr/>
          </p:nvGrpSpPr>
          <p:grpSpPr>
            <a:xfrm>
              <a:off x="63360" y="-48831"/>
              <a:ext cx="12213229" cy="6871110"/>
              <a:chOff x="83238" y="-48831"/>
              <a:chExt cx="12213229" cy="6871110"/>
            </a:xfrm>
          </p:grpSpPr>
          <p:sp>
            <p:nvSpPr>
              <p:cNvPr id="41" name="Rechteck 40">
                <a:extLst>
                  <a:ext uri="{FF2B5EF4-FFF2-40B4-BE49-F238E27FC236}">
                    <a16:creationId xmlns:a16="http://schemas.microsoft.com/office/drawing/2014/main" id="{E7B5B36F-DC77-4B80-8E94-DDE2A31EA6F9}"/>
                  </a:ext>
                </a:extLst>
              </p:cNvPr>
              <p:cNvSpPr/>
              <p:nvPr/>
            </p:nvSpPr>
            <p:spPr>
              <a:xfrm>
                <a:off x="83238" y="1338346"/>
                <a:ext cx="591847" cy="531185"/>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43" name="Rechteck 42">
                <a:extLst>
                  <a:ext uri="{FF2B5EF4-FFF2-40B4-BE49-F238E27FC236}">
                    <a16:creationId xmlns:a16="http://schemas.microsoft.com/office/drawing/2014/main" id="{3A1404F5-A04F-45ED-B67A-6347B439B0BD}"/>
                  </a:ext>
                </a:extLst>
              </p:cNvPr>
              <p:cNvSpPr/>
              <p:nvPr/>
            </p:nvSpPr>
            <p:spPr>
              <a:xfrm>
                <a:off x="8936550" y="1883674"/>
                <a:ext cx="3195814" cy="4908065"/>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40" name="Rechteck 39">
                <a:extLst>
                  <a:ext uri="{FF2B5EF4-FFF2-40B4-BE49-F238E27FC236}">
                    <a16:creationId xmlns:a16="http://schemas.microsoft.com/office/drawing/2014/main" id="{3A1404F5-A04F-45ED-B67A-6347B439B0BD}"/>
                  </a:ext>
                </a:extLst>
              </p:cNvPr>
              <p:cNvSpPr/>
              <p:nvPr/>
            </p:nvSpPr>
            <p:spPr>
              <a:xfrm>
                <a:off x="83238" y="1884588"/>
                <a:ext cx="3272867" cy="4907151"/>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180000"/>
                <a:endParaRPr lang="de-DE" dirty="0">
                  <a:solidFill>
                    <a:schemeClr val="tx1"/>
                  </a:solidFill>
                  <a:latin typeface="Arial" panose="020B0604020202020204" pitchFamily="34" charset="0"/>
                  <a:cs typeface="Arial" panose="020B0604020202020204" pitchFamily="34" charset="0"/>
                </a:endParaRPr>
              </a:p>
            </p:txBody>
          </p:sp>
          <p:sp>
            <p:nvSpPr>
              <p:cNvPr id="42" name="Rechteck 41">
                <a:extLst>
                  <a:ext uri="{FF2B5EF4-FFF2-40B4-BE49-F238E27FC236}">
                    <a16:creationId xmlns:a16="http://schemas.microsoft.com/office/drawing/2014/main" id="{3A1404F5-A04F-45ED-B67A-6347B439B0BD}"/>
                  </a:ext>
                </a:extLst>
              </p:cNvPr>
              <p:cNvSpPr/>
              <p:nvPr/>
            </p:nvSpPr>
            <p:spPr>
              <a:xfrm>
                <a:off x="3350147" y="1883674"/>
                <a:ext cx="5596174" cy="4908065"/>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44" name="Rechteck 43">
                <a:extLst>
                  <a:ext uri="{FF2B5EF4-FFF2-40B4-BE49-F238E27FC236}">
                    <a16:creationId xmlns:a16="http://schemas.microsoft.com/office/drawing/2014/main" id="{3A1404F5-A04F-45ED-B67A-6347B439B0BD}"/>
                  </a:ext>
                </a:extLst>
              </p:cNvPr>
              <p:cNvSpPr/>
              <p:nvPr/>
            </p:nvSpPr>
            <p:spPr>
              <a:xfrm>
                <a:off x="8946321" y="4204411"/>
                <a:ext cx="3186043" cy="2587328"/>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grpSp>
            <p:nvGrpSpPr>
              <p:cNvPr id="13" name="Gruppieren 12"/>
              <p:cNvGrpSpPr/>
              <p:nvPr/>
            </p:nvGrpSpPr>
            <p:grpSpPr>
              <a:xfrm>
                <a:off x="83239" y="-48831"/>
                <a:ext cx="12213228" cy="6871110"/>
                <a:chOff x="83239" y="-48831"/>
                <a:chExt cx="12213228" cy="6871110"/>
              </a:xfrm>
            </p:grpSpPr>
            <p:pic>
              <p:nvPicPr>
                <p:cNvPr id="32" name="Grafik 31">
                  <a:extLst>
                    <a:ext uri="{FF2B5EF4-FFF2-40B4-BE49-F238E27FC236}">
                      <a16:creationId xmlns:a16="http://schemas.microsoft.com/office/drawing/2014/main" id="{BC2B7A0D-D0D1-4E5C-9185-72CA18810C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3480" y="-48831"/>
                  <a:ext cx="1490719" cy="976933"/>
                </a:xfrm>
                <a:prstGeom prst="rect">
                  <a:avLst/>
                </a:prstGeom>
              </p:spPr>
            </p:pic>
            <p:sp>
              <p:nvSpPr>
                <p:cNvPr id="33" name="Rechteck 32">
                  <a:extLst>
                    <a:ext uri="{FF2B5EF4-FFF2-40B4-BE49-F238E27FC236}">
                      <a16:creationId xmlns:a16="http://schemas.microsoft.com/office/drawing/2014/main" id="{9C31A484-C73B-4926-8890-020397C52173}"/>
                    </a:ext>
                  </a:extLst>
                </p:cNvPr>
                <p:cNvSpPr/>
                <p:nvPr/>
              </p:nvSpPr>
              <p:spPr>
                <a:xfrm>
                  <a:off x="3390677" y="1329914"/>
                  <a:ext cx="5555644" cy="523220"/>
                </a:xfrm>
                <a:prstGeom prst="rect">
                  <a:avLst/>
                </a:prstGeom>
                <a:solidFill>
                  <a:srgbClr val="5CB600"/>
                </a:solidFill>
                <a:ln w="28575">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2400" b="1" dirty="0">
                      <a:latin typeface="Arial" panose="020B0604020202020204" pitchFamily="34" charset="0"/>
                      <a:cs typeface="Arial" panose="020B0604020202020204" pitchFamily="34" charset="0"/>
                    </a:rPr>
                    <a:t>Durchführung</a:t>
                  </a:r>
                </a:p>
              </p:txBody>
            </p:sp>
            <p:sp>
              <p:nvSpPr>
                <p:cNvPr id="38" name="Rechteck 37">
                  <a:extLst>
                    <a:ext uri="{FF2B5EF4-FFF2-40B4-BE49-F238E27FC236}">
                      <a16:creationId xmlns:a16="http://schemas.microsoft.com/office/drawing/2014/main" id="{47260A5F-E2D3-4643-AC62-198266A2F9D5}"/>
                    </a:ext>
                  </a:extLst>
                </p:cNvPr>
                <p:cNvSpPr/>
                <p:nvPr/>
              </p:nvSpPr>
              <p:spPr>
                <a:xfrm>
                  <a:off x="83239" y="1329914"/>
                  <a:ext cx="3404458" cy="523220"/>
                </a:xfrm>
                <a:prstGeom prst="rect">
                  <a:avLst/>
                </a:prstGeom>
                <a:solidFill>
                  <a:srgbClr val="5CB600"/>
                </a:solid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6000"/>
                  <a:r>
                    <a:rPr lang="de-DE" sz="2400" b="1" dirty="0">
                      <a:latin typeface="Arial" panose="020B0604020202020204" pitchFamily="34" charset="0"/>
                      <a:cs typeface="Arial" panose="020B0604020202020204" pitchFamily="34" charset="0"/>
                    </a:rPr>
                    <a:t>Anlass/ Situation</a:t>
                  </a:r>
                </a:p>
              </p:txBody>
            </p:sp>
            <p:sp>
              <p:nvSpPr>
                <p:cNvPr id="30" name="Rechteck 29">
                  <a:extLst>
                    <a:ext uri="{FF2B5EF4-FFF2-40B4-BE49-F238E27FC236}">
                      <a16:creationId xmlns:a16="http://schemas.microsoft.com/office/drawing/2014/main" id="{E7B5B36F-DC77-4B80-8E94-DDE2A31EA6F9}"/>
                    </a:ext>
                  </a:extLst>
                </p:cNvPr>
                <p:cNvSpPr/>
                <p:nvPr/>
              </p:nvSpPr>
              <p:spPr>
                <a:xfrm>
                  <a:off x="83240" y="66261"/>
                  <a:ext cx="12049125" cy="1263654"/>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31" name="Rechteck 30">
                  <a:extLst>
                    <a:ext uri="{FF2B5EF4-FFF2-40B4-BE49-F238E27FC236}">
                      <a16:creationId xmlns:a16="http://schemas.microsoft.com/office/drawing/2014/main" id="{9C31A484-C73B-4926-8890-020397C52173}"/>
                    </a:ext>
                  </a:extLst>
                </p:cNvPr>
                <p:cNvSpPr/>
                <p:nvPr/>
              </p:nvSpPr>
              <p:spPr>
                <a:xfrm>
                  <a:off x="8980891" y="1353383"/>
                  <a:ext cx="3151473" cy="516147"/>
                </a:xfrm>
                <a:prstGeom prst="rect">
                  <a:avLst/>
                </a:prstGeom>
                <a:solidFill>
                  <a:srgbClr val="5CB600"/>
                </a:solid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6000"/>
                  <a:r>
                    <a:rPr lang="de-DE" sz="2400" b="1" dirty="0">
                      <a:latin typeface="Arial" panose="020B0604020202020204" pitchFamily="34" charset="0"/>
                      <a:cs typeface="Arial" panose="020B0604020202020204" pitchFamily="34" charset="0"/>
                    </a:rPr>
                    <a:t>Pros &amp; </a:t>
                  </a:r>
                  <a:r>
                    <a:rPr lang="de-DE" sz="2400" b="1" dirty="0" err="1">
                      <a:latin typeface="Arial" panose="020B0604020202020204" pitchFamily="34" charset="0"/>
                      <a:cs typeface="Arial" panose="020B0604020202020204" pitchFamily="34" charset="0"/>
                    </a:rPr>
                    <a:t>Cons</a:t>
                  </a:r>
                  <a:endParaRPr lang="de-DE" sz="2400" b="1" dirty="0">
                    <a:latin typeface="Arial" panose="020B0604020202020204" pitchFamily="34" charset="0"/>
                    <a:cs typeface="Arial" panose="020B0604020202020204" pitchFamily="34" charset="0"/>
                  </a:endParaRPr>
                </a:p>
              </p:txBody>
            </p:sp>
            <p:sp>
              <p:nvSpPr>
                <p:cNvPr id="2" name="Textfeld 1"/>
                <p:cNvSpPr txBox="1"/>
                <p:nvPr/>
              </p:nvSpPr>
              <p:spPr>
                <a:xfrm>
                  <a:off x="149502" y="876290"/>
                  <a:ext cx="2021503" cy="338554"/>
                </a:xfrm>
                <a:prstGeom prst="rect">
                  <a:avLst/>
                </a:prstGeom>
                <a:noFill/>
              </p:spPr>
              <p:txBody>
                <a:bodyPr wrap="square" rtlCol="0">
                  <a:spAutoFit/>
                </a:bodyPr>
                <a:lstStyle/>
                <a:p>
                  <a:r>
                    <a:rPr lang="de-DE" sz="1600" b="1" dirty="0">
                      <a:solidFill>
                        <a:srgbClr val="5CB600"/>
                      </a:solidFill>
                    </a:rPr>
                    <a:t>Innovation </a:t>
                  </a:r>
                  <a:r>
                    <a:rPr lang="de-DE" sz="1600" b="1" dirty="0" err="1">
                      <a:solidFill>
                        <a:srgbClr val="5CB600"/>
                      </a:solidFill>
                    </a:rPr>
                    <a:t>ToolBox</a:t>
                  </a:r>
                  <a:endParaRPr lang="de-DE" sz="1600" b="1" dirty="0">
                    <a:solidFill>
                      <a:srgbClr val="5CB600"/>
                    </a:solidFill>
                  </a:endParaRPr>
                </a:p>
              </p:txBody>
            </p:sp>
            <p:sp>
              <p:nvSpPr>
                <p:cNvPr id="4" name="Rechteck 3"/>
                <p:cNvSpPr/>
                <p:nvPr/>
              </p:nvSpPr>
              <p:spPr>
                <a:xfrm>
                  <a:off x="11661913" y="1809559"/>
                  <a:ext cx="470451" cy="2434498"/>
                </a:xfrm>
                <a:prstGeom prst="rect">
                  <a:avLst/>
                </a:prstGeom>
                <a:solidFill>
                  <a:srgbClr val="5C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11661914" y="4230787"/>
                  <a:ext cx="470450" cy="2591492"/>
                </a:xfrm>
                <a:prstGeom prst="rect">
                  <a:avLst/>
                </a:prstGeom>
                <a:solidFill>
                  <a:srgbClr val="5C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02466" y="2508437"/>
                  <a:ext cx="694001" cy="694001"/>
                </a:xfrm>
                <a:prstGeom prst="rect">
                  <a:avLst/>
                </a:prstGeom>
              </p:spPr>
            </p:pic>
            <p:pic>
              <p:nvPicPr>
                <p:cNvPr id="46" name="Grafik 4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11593303" y="5201941"/>
                  <a:ext cx="694001" cy="694001"/>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480" y="1396691"/>
                  <a:ext cx="408398" cy="414494"/>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1075" y="1369306"/>
                  <a:ext cx="493735" cy="487640"/>
                </a:xfrm>
                <a:prstGeom prst="rect">
                  <a:avLst/>
                </a:prstGeom>
              </p:spPr>
            </p:pic>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9849" y="1413352"/>
                  <a:ext cx="438876" cy="396207"/>
                </a:xfrm>
                <a:prstGeom prst="rect">
                  <a:avLst/>
                </a:prstGeom>
              </p:spPr>
            </p:pic>
          </p:grpSp>
        </p:grpSp>
      </p:grpSp>
      <p:sp>
        <p:nvSpPr>
          <p:cNvPr id="6" name="Textfeld 5">
            <a:extLst>
              <a:ext uri="{FF2B5EF4-FFF2-40B4-BE49-F238E27FC236}">
                <a16:creationId xmlns:a16="http://schemas.microsoft.com/office/drawing/2014/main" id="{962FD070-1F39-4775-9B4A-5006C5A71E2A}"/>
              </a:ext>
            </a:extLst>
          </p:cNvPr>
          <p:cNvSpPr txBox="1"/>
          <p:nvPr/>
        </p:nvSpPr>
        <p:spPr>
          <a:xfrm>
            <a:off x="233602" y="2054736"/>
            <a:ext cx="2932564" cy="1846659"/>
          </a:xfrm>
          <a:prstGeom prst="rect">
            <a:avLst/>
          </a:prstGeom>
          <a:noFill/>
        </p:spPr>
        <p:txBody>
          <a:bodyPr wrap="square" rtlCol="0">
            <a:spAutoFit/>
          </a:bodyPr>
          <a:lstStyle/>
          <a:p>
            <a:pPr marL="285750" indent="-285750">
              <a:buFont typeface="Arial" panose="020B0604020202020204" pitchFamily="34" charset="0"/>
              <a:buChar char="•"/>
            </a:pPr>
            <a:r>
              <a:rPr lang="de-DE" sz="1200" b="0" i="0" u="none" strike="noStrike" cap="none" dirty="0">
                <a:solidFill>
                  <a:srgbClr val="000000"/>
                </a:solidFill>
                <a:latin typeface="Arial"/>
                <a:ea typeface="Arial"/>
                <a:cs typeface="Arial"/>
                <a:sym typeface="Arial"/>
              </a:rPr>
              <a:t>Tool zur Priorisierung/Entscheidungsfindung aus verschiedenen Alternativen</a:t>
            </a:r>
          </a:p>
          <a:p>
            <a:pPr marL="285750" indent="-285750">
              <a:buFont typeface="Arial" panose="020B0604020202020204" pitchFamily="34" charset="0"/>
              <a:buChar char="•"/>
            </a:pPr>
            <a:endParaRPr lang="de-DE" sz="1200" b="0" i="0" u="none" strike="noStrike" cap="none" dirty="0">
              <a:solidFill>
                <a:srgbClr val="000000"/>
              </a:solidFill>
              <a:latin typeface="Arial"/>
              <a:ea typeface="Arial"/>
              <a:cs typeface="Arial"/>
              <a:sym typeface="Arial"/>
            </a:endParaRPr>
          </a:p>
          <a:p>
            <a:pPr marL="285750" indent="-285750">
              <a:buFont typeface="Arial" panose="020B0604020202020204" pitchFamily="34" charset="0"/>
              <a:buChar char="•"/>
            </a:pPr>
            <a:r>
              <a:rPr lang="de-DE" sz="1200" dirty="0">
                <a:solidFill>
                  <a:srgbClr val="000000"/>
                </a:solidFill>
                <a:latin typeface="Arial"/>
                <a:ea typeface="Arial"/>
                <a:cs typeface="Arial"/>
                <a:sym typeface="Arial"/>
              </a:rPr>
              <a:t>Verwendung bei visueller Gegenüberstellung alternativer Geschäftsideen in den Dimensionen Komplexität und Kundenutzen</a:t>
            </a:r>
            <a:endParaRPr lang="de-DE" sz="1200" b="0" i="0" u="none" strike="noStrike" cap="none" dirty="0">
              <a:solidFill>
                <a:srgbClr val="000000"/>
              </a:solidFill>
              <a:latin typeface="Arial"/>
              <a:ea typeface="Arial"/>
              <a:cs typeface="Arial"/>
              <a:sym typeface="Arial"/>
            </a:endParaRPr>
          </a:p>
          <a:p>
            <a:pPr marL="285750" indent="-285750">
              <a:buFont typeface="Arial" panose="020B0604020202020204" pitchFamily="34" charset="0"/>
              <a:buChar char="•"/>
            </a:pPr>
            <a:endParaRPr lang="de-DE" dirty="0"/>
          </a:p>
        </p:txBody>
      </p:sp>
      <p:sp>
        <p:nvSpPr>
          <p:cNvPr id="8" name="Textfeld 7">
            <a:extLst>
              <a:ext uri="{FF2B5EF4-FFF2-40B4-BE49-F238E27FC236}">
                <a16:creationId xmlns:a16="http://schemas.microsoft.com/office/drawing/2014/main" id="{A13EB204-5DB5-44FD-BDB7-8D52F0C44C44}"/>
              </a:ext>
            </a:extLst>
          </p:cNvPr>
          <p:cNvSpPr txBox="1"/>
          <p:nvPr/>
        </p:nvSpPr>
        <p:spPr>
          <a:xfrm>
            <a:off x="3432327" y="2054736"/>
            <a:ext cx="5382288" cy="4165243"/>
          </a:xfrm>
          <a:prstGeom prst="rect">
            <a:avLst/>
          </a:prstGeom>
          <a:noFill/>
        </p:spPr>
        <p:txBody>
          <a:bodyPr wrap="square" rtlCol="0">
            <a:spAutoFit/>
          </a:bodyPr>
          <a:lstStyle/>
          <a:p>
            <a:pPr marL="387350" marR="0" lvl="0" indent="-228600" algn="l" rtl="0">
              <a:lnSpc>
                <a:spcPct val="100000"/>
              </a:lnSpc>
              <a:spcBef>
                <a:spcPts val="1000"/>
              </a:spcBef>
              <a:spcAft>
                <a:spcPts val="0"/>
              </a:spcAft>
              <a:buClr>
                <a:srgbClr val="000000"/>
              </a:buClr>
              <a:buSzPts val="1100"/>
              <a:buAutoNum type="arabicPeriod"/>
            </a:pPr>
            <a:r>
              <a:rPr lang="de-DE" sz="1200" b="1" i="0" u="none" strike="noStrike" cap="none" dirty="0">
                <a:solidFill>
                  <a:srgbClr val="000000"/>
                </a:solidFill>
                <a:latin typeface="Arial"/>
                <a:ea typeface="Arial"/>
                <a:cs typeface="Arial"/>
                <a:sym typeface="Arial"/>
              </a:rPr>
              <a:t>Sammlung der Alternativen: </a:t>
            </a:r>
            <a:r>
              <a:rPr lang="de-DE" sz="1200" b="0" i="0" u="none" strike="noStrike" cap="none" dirty="0">
                <a:solidFill>
                  <a:srgbClr val="000000"/>
                </a:solidFill>
                <a:latin typeface="Arial"/>
                <a:ea typeface="Arial"/>
                <a:cs typeface="Arial"/>
                <a:sym typeface="Arial"/>
              </a:rPr>
              <a:t>Die verschiedenen Alternativen werden zusammengestellt (z.B. Geschäftsideen, von denen nur einzelne verfolgt werden können).</a:t>
            </a:r>
          </a:p>
          <a:p>
            <a:pPr marL="387350" marR="0" lvl="0" indent="-228600" algn="l" rtl="0">
              <a:lnSpc>
                <a:spcPct val="100000"/>
              </a:lnSpc>
              <a:spcBef>
                <a:spcPts val="1000"/>
              </a:spcBef>
              <a:spcAft>
                <a:spcPts val="0"/>
              </a:spcAft>
              <a:buClr>
                <a:srgbClr val="000000"/>
              </a:buClr>
              <a:buSzPts val="1100"/>
              <a:buAutoNum type="arabicPeriod"/>
            </a:pPr>
            <a:r>
              <a:rPr lang="de-DE" sz="1200" b="1" i="0" u="none" strike="noStrike" cap="none" dirty="0">
                <a:solidFill>
                  <a:srgbClr val="000000"/>
                </a:solidFill>
                <a:latin typeface="Arial"/>
                <a:ea typeface="Arial"/>
                <a:cs typeface="Arial"/>
                <a:sym typeface="Arial"/>
              </a:rPr>
              <a:t>Definition der Dimensionen</a:t>
            </a:r>
            <a:r>
              <a:rPr lang="de-DE" sz="1200" b="0" i="0" u="none" strike="noStrike" cap="none" dirty="0">
                <a:solidFill>
                  <a:srgbClr val="000000"/>
                </a:solidFill>
                <a:latin typeface="Arial"/>
                <a:ea typeface="Arial"/>
                <a:cs typeface="Arial"/>
                <a:sym typeface="Arial"/>
              </a:rPr>
              <a:t>: Die zwei Dimensionen der Matrix werden festgelegt</a:t>
            </a:r>
          </a:p>
          <a:p>
            <a:pPr marL="914400" marR="0" lvl="1" indent="-298450" algn="l" rtl="0">
              <a:lnSpc>
                <a:spcPct val="100000"/>
              </a:lnSpc>
              <a:spcBef>
                <a:spcPts val="1000"/>
              </a:spcBef>
              <a:spcAft>
                <a:spcPts val="0"/>
              </a:spcAft>
              <a:buClr>
                <a:schemeClr val="dk1"/>
              </a:buClr>
              <a:buSzPts val="1100"/>
              <a:buFont typeface="Arial"/>
              <a:buChar char="○"/>
            </a:pPr>
            <a:r>
              <a:rPr lang="de-DE" sz="1200" b="0" i="0" u="none" strike="noStrike" cap="none" dirty="0">
                <a:solidFill>
                  <a:schemeClr val="dk1"/>
                </a:solidFill>
                <a:latin typeface="Arial"/>
                <a:ea typeface="Arial"/>
                <a:cs typeface="Arial"/>
                <a:sym typeface="Arial"/>
              </a:rPr>
              <a:t>Kundenattraktivität / Kundenzugang (für Auswahl der Zielgruppe)</a:t>
            </a:r>
          </a:p>
          <a:p>
            <a:pPr marL="914400" lvl="1" indent="-298450">
              <a:spcBef>
                <a:spcPts val="1000"/>
              </a:spcBef>
              <a:buClr>
                <a:schemeClr val="dk1"/>
              </a:buClr>
              <a:buSzPts val="1100"/>
              <a:buFont typeface="Arial"/>
              <a:buChar char="○"/>
            </a:pPr>
            <a:r>
              <a:rPr lang="de-DE" sz="1200" b="0" i="0" u="none" strike="noStrike" cap="none" dirty="0">
                <a:solidFill>
                  <a:srgbClr val="000000"/>
                </a:solidFill>
                <a:latin typeface="Arial"/>
                <a:ea typeface="Arial"/>
                <a:cs typeface="Arial"/>
                <a:sym typeface="Arial"/>
              </a:rPr>
              <a:t>Kundennutzen / Komplexität (für Wahl einer Lösung)</a:t>
            </a:r>
          </a:p>
          <a:p>
            <a:pPr marL="914400" lvl="1" indent="-298450">
              <a:spcBef>
                <a:spcPts val="1000"/>
              </a:spcBef>
              <a:buClr>
                <a:schemeClr val="dk1"/>
              </a:buClr>
              <a:buSzPts val="1100"/>
              <a:buFont typeface="Arial"/>
              <a:buChar char="○"/>
            </a:pPr>
            <a:r>
              <a:rPr lang="de-DE" sz="1200" b="0" i="0" u="none" strike="noStrike" cap="none" dirty="0">
                <a:solidFill>
                  <a:srgbClr val="000000"/>
                </a:solidFill>
                <a:latin typeface="Arial"/>
                <a:ea typeface="Arial"/>
                <a:cs typeface="Arial"/>
                <a:sym typeface="Arial"/>
              </a:rPr>
              <a:t>Kundennutzen / Geschäftsnutzen (für Wahl einer Lösung)</a:t>
            </a:r>
          </a:p>
          <a:p>
            <a:pPr marL="914400" lvl="1" indent="-298450">
              <a:spcBef>
                <a:spcPts val="1000"/>
              </a:spcBef>
              <a:buClr>
                <a:schemeClr val="dk1"/>
              </a:buClr>
              <a:buSzPts val="1100"/>
              <a:buFont typeface="Arial"/>
              <a:buChar char="○"/>
            </a:pPr>
            <a:r>
              <a:rPr lang="de-DE" sz="1200" b="0" i="0" u="none" strike="noStrike" cap="none" dirty="0">
                <a:solidFill>
                  <a:srgbClr val="000000"/>
                </a:solidFill>
                <a:latin typeface="Arial"/>
                <a:ea typeface="Arial"/>
                <a:cs typeface="Arial"/>
                <a:sym typeface="Arial"/>
              </a:rPr>
              <a:t>Risiko / Unsicherheit (für Methodenwahl)</a:t>
            </a:r>
          </a:p>
          <a:p>
            <a:pPr marL="501650" marR="0" lvl="0" indent="-342900" algn="l" rtl="0">
              <a:lnSpc>
                <a:spcPct val="100000"/>
              </a:lnSpc>
              <a:spcBef>
                <a:spcPts val="1000"/>
              </a:spcBef>
              <a:spcAft>
                <a:spcPts val="0"/>
              </a:spcAft>
              <a:buClr>
                <a:srgbClr val="000000"/>
              </a:buClr>
              <a:buSzPts val="1100"/>
              <a:buAutoNum type="arabicPeriod"/>
            </a:pPr>
            <a:r>
              <a:rPr lang="de-DE" sz="1200" b="1" dirty="0">
                <a:solidFill>
                  <a:srgbClr val="000000"/>
                </a:solidFill>
                <a:latin typeface="Arial"/>
                <a:ea typeface="Arial"/>
                <a:cs typeface="Arial"/>
                <a:sym typeface="Arial"/>
              </a:rPr>
              <a:t>Aufstellung Matrix: </a:t>
            </a:r>
            <a:r>
              <a:rPr lang="de-DE" sz="1200" dirty="0">
                <a:solidFill>
                  <a:srgbClr val="000000"/>
                </a:solidFill>
                <a:latin typeface="Arial"/>
                <a:ea typeface="Arial"/>
                <a:cs typeface="Arial"/>
                <a:sym typeface="Arial"/>
              </a:rPr>
              <a:t>Hierfür Koordinatensystem aufstellen und Achsen beschriften mit „</a:t>
            </a:r>
            <a:r>
              <a:rPr lang="de-DE" sz="1200" i="1" dirty="0">
                <a:solidFill>
                  <a:srgbClr val="000000"/>
                </a:solidFill>
                <a:latin typeface="Arial"/>
                <a:ea typeface="Arial"/>
                <a:cs typeface="Arial"/>
                <a:sym typeface="Arial"/>
              </a:rPr>
              <a:t>high</a:t>
            </a:r>
            <a:r>
              <a:rPr lang="de-DE" sz="1200" dirty="0">
                <a:solidFill>
                  <a:srgbClr val="000000"/>
                </a:solidFill>
                <a:latin typeface="Arial"/>
                <a:ea typeface="Arial"/>
                <a:cs typeface="Arial"/>
                <a:sym typeface="Arial"/>
              </a:rPr>
              <a:t>“ / „</a:t>
            </a:r>
            <a:r>
              <a:rPr lang="de-DE" sz="1200" i="1" dirty="0" err="1">
                <a:solidFill>
                  <a:srgbClr val="000000"/>
                </a:solidFill>
                <a:latin typeface="Arial"/>
                <a:ea typeface="Arial"/>
                <a:cs typeface="Arial"/>
                <a:sym typeface="Arial"/>
              </a:rPr>
              <a:t>low</a:t>
            </a:r>
            <a:r>
              <a:rPr lang="de-DE" sz="1200" dirty="0">
                <a:solidFill>
                  <a:srgbClr val="000000"/>
                </a:solidFill>
                <a:latin typeface="Arial"/>
                <a:ea typeface="Arial"/>
                <a:cs typeface="Arial"/>
                <a:sym typeface="Arial"/>
              </a:rPr>
              <a:t>“ und den festgelegten Dimensionen</a:t>
            </a:r>
            <a:endParaRPr lang="de-DE" sz="1200" i="1" dirty="0">
              <a:solidFill>
                <a:srgbClr val="000000"/>
              </a:solidFill>
              <a:latin typeface="Arial"/>
              <a:ea typeface="Arial"/>
              <a:cs typeface="Arial"/>
              <a:sym typeface="Arial"/>
            </a:endParaRPr>
          </a:p>
          <a:p>
            <a:pPr marL="501650" marR="0" lvl="0" indent="-342900" algn="l" rtl="0">
              <a:lnSpc>
                <a:spcPct val="100000"/>
              </a:lnSpc>
              <a:spcBef>
                <a:spcPts val="1000"/>
              </a:spcBef>
              <a:spcAft>
                <a:spcPts val="0"/>
              </a:spcAft>
              <a:buClr>
                <a:srgbClr val="000000"/>
              </a:buClr>
              <a:buSzPts val="1100"/>
              <a:buAutoNum type="arabicPeriod"/>
            </a:pPr>
            <a:r>
              <a:rPr lang="de-DE" sz="1200" b="1" dirty="0">
                <a:solidFill>
                  <a:srgbClr val="000000"/>
                </a:solidFill>
                <a:latin typeface="Arial"/>
                <a:ea typeface="Arial"/>
                <a:cs typeface="Arial"/>
                <a:sym typeface="Arial"/>
              </a:rPr>
              <a:t>Bewertung/Zuordnung der Alternativen in Matrix</a:t>
            </a:r>
          </a:p>
          <a:p>
            <a:pPr marL="501650" marR="0" lvl="0" indent="-342900" algn="l" rtl="0">
              <a:lnSpc>
                <a:spcPct val="100000"/>
              </a:lnSpc>
              <a:spcBef>
                <a:spcPts val="1000"/>
              </a:spcBef>
              <a:spcAft>
                <a:spcPts val="0"/>
              </a:spcAft>
              <a:buClr>
                <a:srgbClr val="000000"/>
              </a:buClr>
              <a:buSzPts val="1100"/>
              <a:buAutoNum type="arabicPeriod"/>
            </a:pPr>
            <a:r>
              <a:rPr lang="de-DE" sz="1200" b="1" dirty="0">
                <a:solidFill>
                  <a:srgbClr val="000000"/>
                </a:solidFill>
                <a:latin typeface="Arial"/>
                <a:ea typeface="Arial"/>
                <a:cs typeface="Arial"/>
                <a:sym typeface="Arial"/>
              </a:rPr>
              <a:t>Entscheidung </a:t>
            </a:r>
            <a:r>
              <a:rPr lang="de-DE" sz="1200" dirty="0">
                <a:solidFill>
                  <a:srgbClr val="000000"/>
                </a:solidFill>
                <a:latin typeface="Arial"/>
                <a:ea typeface="Arial"/>
                <a:cs typeface="Arial"/>
                <a:sym typeface="Arial"/>
              </a:rPr>
              <a:t>über beste Alternative</a:t>
            </a:r>
          </a:p>
          <a:p>
            <a:endParaRPr lang="de-DE" dirty="0"/>
          </a:p>
        </p:txBody>
      </p:sp>
      <p:sp>
        <p:nvSpPr>
          <p:cNvPr id="15" name="Textfeld 14">
            <a:extLst>
              <a:ext uri="{FF2B5EF4-FFF2-40B4-BE49-F238E27FC236}">
                <a16:creationId xmlns:a16="http://schemas.microsoft.com/office/drawing/2014/main" id="{BEE72C0D-C340-40E6-9B38-B0F01033E6F1}"/>
              </a:ext>
            </a:extLst>
          </p:cNvPr>
          <p:cNvSpPr txBox="1"/>
          <p:nvPr/>
        </p:nvSpPr>
        <p:spPr>
          <a:xfrm>
            <a:off x="9051570" y="2054736"/>
            <a:ext cx="2560742" cy="1754326"/>
          </a:xfrm>
          <a:prstGeom prst="rect">
            <a:avLst/>
          </a:prstGeom>
          <a:noFill/>
        </p:spPr>
        <p:txBody>
          <a:bodyPr wrap="square" rtlCol="0">
            <a:spAutoFit/>
          </a:bodyPr>
          <a:lstStyle/>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Keine große Vorbereitungszeit</a:t>
            </a: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Entscheidungen rational, strukturiert und nachvollzieh-bar</a:t>
            </a: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Schnell und unkomplizierte Bewertung von Ideen</a:t>
            </a: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Keine Themeneinschränkung</a:t>
            </a: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Vergleichbarkeit zwischen einzelnen Alternativen</a:t>
            </a:r>
          </a:p>
        </p:txBody>
      </p:sp>
      <p:sp>
        <p:nvSpPr>
          <p:cNvPr id="17" name="Textfeld 16">
            <a:extLst>
              <a:ext uri="{FF2B5EF4-FFF2-40B4-BE49-F238E27FC236}">
                <a16:creationId xmlns:a16="http://schemas.microsoft.com/office/drawing/2014/main" id="{ECA4A91C-F19A-47FF-9F23-2557607AA9FF}"/>
              </a:ext>
            </a:extLst>
          </p:cNvPr>
          <p:cNvSpPr txBox="1"/>
          <p:nvPr/>
        </p:nvSpPr>
        <p:spPr>
          <a:xfrm>
            <a:off x="9051570" y="4377285"/>
            <a:ext cx="2535865" cy="461665"/>
          </a:xfrm>
          <a:prstGeom prst="rect">
            <a:avLst/>
          </a:prstGeom>
          <a:noFill/>
        </p:spPr>
        <p:txBody>
          <a:bodyPr wrap="square" rtlCol="0">
            <a:spAutoFit/>
          </a:bodyPr>
          <a:lstStyle/>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Bewertung kann sehr subjektiv ausfallen</a:t>
            </a:r>
          </a:p>
        </p:txBody>
      </p:sp>
    </p:spTree>
    <p:extLst>
      <p:ext uri="{BB962C8B-B14F-4D97-AF65-F5344CB8AC3E}">
        <p14:creationId xmlns:p14="http://schemas.microsoft.com/office/powerpoint/2010/main" val="2398262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21" name="Google Shape;42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422" name="Google Shape;422;p22"/>
          <p:cNvSpPr/>
          <p:nvPr/>
        </p:nvSpPr>
        <p:spPr>
          <a:xfrm>
            <a:off x="0" y="0"/>
            <a:ext cx="12192000" cy="6974006"/>
          </a:xfrm>
          <a:prstGeom prst="rect">
            <a:avLst/>
          </a:prstGeom>
          <a:solidFill>
            <a:srgbClr val="5EB130"/>
          </a:solidFill>
          <a:ln>
            <a:noFill/>
          </a:ln>
        </p:spPr>
        <p:txBody>
          <a:bodyPr spcFirstLastPara="1" wrap="square" lIns="91425" tIns="45700" rIns="91425" bIns="45700" anchor="ctr" anchorCtr="0">
            <a:noAutofit/>
          </a:bodyPr>
          <a:lstStyle/>
          <a:p>
            <a:pPr lvl="0" algn="ctr">
              <a:buClr>
                <a:schemeClr val="dk1"/>
              </a:buClr>
              <a:buSzPts val="1800"/>
            </a:pPr>
            <a:endParaRPr lang="de-DE" sz="3600" dirty="0" smtClean="0">
              <a:solidFill>
                <a:schemeClr val="lt1"/>
              </a:solidFill>
              <a:latin typeface="Poppins" panose="020B0604020202020204" charset="0"/>
              <a:ea typeface="Calibri"/>
              <a:cs typeface="Poppins" panose="020B0604020202020204" charset="0"/>
              <a:sym typeface="Calibri"/>
            </a:endParaRPr>
          </a:p>
          <a:p>
            <a:pPr lvl="0" algn="ctr">
              <a:buClr>
                <a:schemeClr val="dk1"/>
              </a:buClr>
              <a:buSzPts val="1800"/>
            </a:pPr>
            <a:endParaRPr lang="de-DE" sz="2800" b="1" dirty="0" smtClean="0">
              <a:solidFill>
                <a:schemeClr val="lt1"/>
              </a:solidFill>
              <a:latin typeface="Poppins" panose="020B0604020202020204" charset="0"/>
              <a:ea typeface="Calibri"/>
              <a:cs typeface="Poppins" panose="020B0604020202020204" charset="0"/>
              <a:sym typeface="Calibri"/>
            </a:endParaRPr>
          </a:p>
          <a:p>
            <a:pPr lvl="0" algn="ctr">
              <a:buClr>
                <a:schemeClr val="dk1"/>
              </a:buClr>
              <a:buSzPts val="1800"/>
            </a:pPr>
            <a:endParaRPr lang="de-DE" sz="2800" b="1" dirty="0" smtClean="0">
              <a:solidFill>
                <a:schemeClr val="lt1"/>
              </a:solidFill>
              <a:latin typeface="Poppins" panose="020B0604020202020204" charset="0"/>
              <a:ea typeface="Calibri"/>
              <a:cs typeface="Poppins" panose="020B0604020202020204" charset="0"/>
              <a:sym typeface="Calibri"/>
            </a:endParaRPr>
          </a:p>
          <a:p>
            <a:pPr lvl="0" algn="ctr">
              <a:buClr>
                <a:schemeClr val="dk1"/>
              </a:buClr>
              <a:buSzPts val="1800"/>
            </a:pPr>
            <a:endParaRPr lang="de-DE" sz="2800" dirty="0" smtClean="0">
              <a:solidFill>
                <a:schemeClr val="lt1"/>
              </a:solidFill>
              <a:ea typeface="Calibri"/>
              <a:cs typeface="Poppins" panose="020B0604020202020204" charset="0"/>
              <a:sym typeface="Calibri"/>
            </a:endParaRPr>
          </a:p>
          <a:p>
            <a:pPr lvl="0" algn="ctr">
              <a:buClr>
                <a:schemeClr val="dk1"/>
              </a:buClr>
              <a:buSzPts val="1800"/>
            </a:pPr>
            <a:endParaRPr lang="de-DE" sz="2800" dirty="0">
              <a:solidFill>
                <a:schemeClr val="lt1"/>
              </a:solidFill>
              <a:ea typeface="Calibri"/>
              <a:cs typeface="Poppins" panose="020B0604020202020204" charset="0"/>
              <a:sym typeface="Calibri"/>
            </a:endParaRPr>
          </a:p>
          <a:p>
            <a:pPr lvl="0" algn="ctr">
              <a:buClr>
                <a:schemeClr val="dk1"/>
              </a:buClr>
              <a:buSzPts val="1800"/>
            </a:pPr>
            <a:endParaRPr lang="de-DE" sz="2800" dirty="0" smtClean="0">
              <a:solidFill>
                <a:schemeClr val="lt1"/>
              </a:solidFill>
              <a:ea typeface="Calibri"/>
              <a:cs typeface="Poppins" panose="020B0604020202020204" charset="0"/>
              <a:sym typeface="Calibri"/>
            </a:endParaRPr>
          </a:p>
          <a:p>
            <a:pPr lvl="0" algn="ctr">
              <a:buClr>
                <a:schemeClr val="dk1"/>
              </a:buClr>
              <a:buSzPts val="1800"/>
            </a:pPr>
            <a:endParaRPr lang="de-DE" sz="2800" dirty="0">
              <a:solidFill>
                <a:schemeClr val="lt1"/>
              </a:solidFill>
              <a:ea typeface="Calibri"/>
              <a:cs typeface="Poppins" panose="020B0604020202020204" charset="0"/>
              <a:sym typeface="Calibri"/>
            </a:endParaRPr>
          </a:p>
          <a:p>
            <a:pPr lvl="0" algn="ctr">
              <a:buClr>
                <a:schemeClr val="dk1"/>
              </a:buClr>
              <a:buSzPts val="1800"/>
            </a:pPr>
            <a:endParaRPr lang="de-DE" sz="2800" dirty="0" smtClean="0">
              <a:solidFill>
                <a:schemeClr val="lt1"/>
              </a:solidFill>
              <a:ea typeface="Calibri"/>
              <a:cs typeface="Poppins" panose="020B0604020202020204" charset="0"/>
              <a:sym typeface="Calibri"/>
            </a:endParaRPr>
          </a:p>
          <a:p>
            <a:pPr lvl="0" algn="ctr">
              <a:buClr>
                <a:schemeClr val="dk1"/>
              </a:buClr>
              <a:buSzPts val="1800"/>
            </a:pPr>
            <a:r>
              <a:rPr lang="de-DE" sz="2800" dirty="0" smtClean="0">
                <a:solidFill>
                  <a:schemeClr val="lt1"/>
                </a:solidFill>
                <a:ea typeface="Calibri"/>
                <a:cs typeface="Poppins" panose="020B0604020202020204" charset="0"/>
                <a:sym typeface="Calibri"/>
              </a:rPr>
              <a:t>Wie kann ich die Idee auf Basis neuer Erkenntnisse weiterentwickeln?</a:t>
            </a:r>
          </a:p>
          <a:p>
            <a:pPr lvl="0" algn="ctr">
              <a:buClr>
                <a:schemeClr val="dk1"/>
              </a:buClr>
              <a:buSzPts val="1800"/>
            </a:pPr>
            <a:r>
              <a:rPr lang="de-DE" sz="2800" dirty="0" smtClean="0">
                <a:solidFill>
                  <a:schemeClr val="lt1"/>
                </a:solidFill>
                <a:ea typeface="Calibri"/>
                <a:cs typeface="Poppins" panose="020B0604020202020204" charset="0"/>
                <a:sym typeface="Calibri"/>
              </a:rPr>
              <a:t>Wie bewerte ich eine Idee schnell und verlässlich?</a:t>
            </a:r>
          </a:p>
          <a:p>
            <a:pPr lvl="0" algn="ctr">
              <a:buClr>
                <a:schemeClr val="dk1"/>
              </a:buClr>
              <a:buSzPts val="1800"/>
            </a:pPr>
            <a:endParaRPr lang="de-DE" sz="1200" dirty="0" smtClean="0">
              <a:solidFill>
                <a:schemeClr val="lt1"/>
              </a:solidFill>
              <a:ea typeface="Calibri"/>
              <a:cs typeface="Poppins" panose="020B0604020202020204" charset="0"/>
              <a:sym typeface="Calibri"/>
            </a:endParaRPr>
          </a:p>
          <a:p>
            <a:pPr lvl="0" algn="ctr">
              <a:buClr>
                <a:schemeClr val="dk1"/>
              </a:buClr>
              <a:buSzPts val="1800"/>
            </a:pPr>
            <a:endParaRPr lang="de-DE" sz="1200" dirty="0" smtClean="0">
              <a:solidFill>
                <a:schemeClr val="lt1"/>
              </a:solidFill>
              <a:ea typeface="Calibri"/>
              <a:cs typeface="Poppins" panose="020B0604020202020204" charset="0"/>
              <a:sym typeface="Calibri"/>
            </a:endParaRPr>
          </a:p>
        </p:txBody>
      </p:sp>
      <p:sp>
        <p:nvSpPr>
          <p:cNvPr id="423" name="Google Shape;423;p22"/>
          <p:cNvSpPr/>
          <p:nvPr/>
        </p:nvSpPr>
        <p:spPr>
          <a:xfrm>
            <a:off x="387007" y="1825625"/>
            <a:ext cx="11570651" cy="18773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2800"/>
              <a:buFont typeface="Arial"/>
              <a:buNone/>
            </a:pPr>
            <a:r>
              <a:rPr lang="de-DE" sz="7200" b="1" i="0" u="none" strike="noStrike" cap="none" dirty="0" smtClean="0">
                <a:solidFill>
                  <a:schemeClr val="lt1"/>
                </a:solidFill>
                <a:ea typeface="Poppins"/>
                <a:cs typeface="Poppins"/>
                <a:sym typeface="Poppins"/>
              </a:rPr>
              <a:t>Problem-Solution-FIT</a:t>
            </a:r>
          </a:p>
          <a:p>
            <a:pPr marL="0" marR="0" lvl="0" indent="0" algn="ctr" rtl="0">
              <a:spcBef>
                <a:spcPts val="0"/>
              </a:spcBef>
              <a:spcAft>
                <a:spcPts val="0"/>
              </a:spcAft>
              <a:buClr>
                <a:srgbClr val="000000"/>
              </a:buClr>
              <a:buSzPts val="2800"/>
              <a:buFont typeface="Arial"/>
              <a:buNone/>
            </a:pPr>
            <a:r>
              <a:rPr lang="de-DE" sz="4400" dirty="0" smtClean="0">
                <a:solidFill>
                  <a:schemeClr val="lt1"/>
                </a:solidFill>
                <a:ea typeface="Poppins"/>
                <a:cs typeface="Poppins"/>
                <a:sym typeface="Poppins"/>
              </a:rPr>
              <a:t>-Find </a:t>
            </a:r>
            <a:r>
              <a:rPr lang="de-DE" sz="4400" dirty="0" err="1" smtClean="0">
                <a:solidFill>
                  <a:schemeClr val="lt1"/>
                </a:solidFill>
                <a:ea typeface="Poppins"/>
                <a:cs typeface="Poppins"/>
                <a:sym typeface="Poppins"/>
              </a:rPr>
              <a:t>the</a:t>
            </a:r>
            <a:r>
              <a:rPr lang="de-DE" sz="4400" dirty="0" smtClean="0">
                <a:solidFill>
                  <a:schemeClr val="lt1"/>
                </a:solidFill>
                <a:ea typeface="Poppins"/>
                <a:cs typeface="Poppins"/>
                <a:sym typeface="Poppins"/>
              </a:rPr>
              <a:t> </a:t>
            </a:r>
            <a:r>
              <a:rPr lang="de-DE" sz="4400" dirty="0" err="1" smtClean="0">
                <a:solidFill>
                  <a:schemeClr val="lt1"/>
                </a:solidFill>
                <a:ea typeface="Poppins"/>
                <a:cs typeface="Poppins"/>
                <a:sym typeface="Poppins"/>
              </a:rPr>
              <a:t>best</a:t>
            </a:r>
            <a:r>
              <a:rPr lang="de-DE" sz="4400" dirty="0" smtClean="0">
                <a:solidFill>
                  <a:schemeClr val="lt1"/>
                </a:solidFill>
                <a:ea typeface="Poppins"/>
                <a:cs typeface="Poppins"/>
                <a:sym typeface="Poppins"/>
              </a:rPr>
              <a:t> </a:t>
            </a:r>
            <a:r>
              <a:rPr lang="de-DE" sz="4400" dirty="0" err="1" smtClean="0">
                <a:solidFill>
                  <a:schemeClr val="lt1"/>
                </a:solidFill>
                <a:ea typeface="Poppins"/>
                <a:cs typeface="Poppins"/>
                <a:sym typeface="Poppins"/>
              </a:rPr>
              <a:t>Idea</a:t>
            </a:r>
            <a:r>
              <a:rPr lang="de-DE" sz="4400" dirty="0" smtClean="0">
                <a:solidFill>
                  <a:schemeClr val="lt1"/>
                </a:solidFill>
                <a:ea typeface="Poppins"/>
                <a:cs typeface="Poppins"/>
                <a:sym typeface="Poppins"/>
              </a:rPr>
              <a:t>-</a:t>
            </a:r>
            <a:endParaRPr lang="de-DE" sz="7200" b="1" dirty="0" smtClean="0">
              <a:solidFill>
                <a:schemeClr val="lt1"/>
              </a:solidFill>
              <a:sym typeface="Poppins"/>
            </a:endParaRPr>
          </a:p>
        </p:txBody>
      </p:sp>
      <p:sp>
        <p:nvSpPr>
          <p:cNvPr id="7" name="Textfeld 6"/>
          <p:cNvSpPr txBox="1"/>
          <p:nvPr/>
        </p:nvSpPr>
        <p:spPr>
          <a:xfrm>
            <a:off x="129624" y="876290"/>
            <a:ext cx="2021503" cy="338554"/>
          </a:xfrm>
          <a:prstGeom prst="rect">
            <a:avLst/>
          </a:prstGeom>
          <a:noFill/>
        </p:spPr>
        <p:txBody>
          <a:bodyPr wrap="square" rtlCol="0">
            <a:spAutoFit/>
          </a:bodyPr>
          <a:lstStyle/>
          <a:p>
            <a:r>
              <a:rPr lang="de-DE" sz="1600" b="1" dirty="0">
                <a:solidFill>
                  <a:schemeClr val="bg1"/>
                </a:solidFill>
              </a:rPr>
              <a:t>Innovation </a:t>
            </a:r>
            <a:r>
              <a:rPr lang="de-DE" sz="1600" b="1" dirty="0" err="1">
                <a:solidFill>
                  <a:schemeClr val="bg1"/>
                </a:solidFill>
              </a:rPr>
              <a:t>ToolBox</a:t>
            </a:r>
            <a:endParaRPr lang="de-DE" sz="1600" b="1" dirty="0">
              <a:solidFill>
                <a:schemeClr val="bg1"/>
              </a:solidFill>
            </a:endParaRPr>
          </a:p>
        </p:txBody>
      </p:sp>
      <p:pic>
        <p:nvPicPr>
          <p:cNvPr id="8" name="Google Shape;424;p22" descr="Ein Bild, das Zeichnung enthält.&#10;&#10;Automatisch generierte Beschreibung"/>
          <p:cNvPicPr preferRelativeResize="0">
            <a:picLocks noChangeAspect="1"/>
          </p:cNvPicPr>
          <p:nvPr/>
        </p:nvPicPr>
        <p:blipFill rotWithShape="1">
          <a:blip r:embed="rId3">
            <a:alphaModFix/>
          </a:blip>
          <a:srcRect t="19054" b="9945"/>
          <a:stretch/>
        </p:blipFill>
        <p:spPr>
          <a:xfrm>
            <a:off x="220168" y="134728"/>
            <a:ext cx="1528702" cy="758295"/>
          </a:xfrm>
          <a:prstGeom prst="rect">
            <a:avLst/>
          </a:prstGeom>
          <a:noFill/>
          <a:ln>
            <a:noFill/>
          </a:ln>
        </p:spPr>
      </p:pic>
    </p:spTree>
    <p:extLst>
      <p:ext uri="{BB962C8B-B14F-4D97-AF65-F5344CB8AC3E}">
        <p14:creationId xmlns:p14="http://schemas.microsoft.com/office/powerpoint/2010/main" val="279068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7">
            <a:extLst>
              <a:ext uri="{FF2B5EF4-FFF2-40B4-BE49-F238E27FC236}">
                <a16:creationId xmlns:a16="http://schemas.microsoft.com/office/drawing/2014/main" id="{FD21CC7A-676B-4F3B-8E89-4EE56D54CFC8}"/>
              </a:ext>
            </a:extLst>
          </p:cNvPr>
          <p:cNvGrpSpPr/>
          <p:nvPr/>
        </p:nvGrpSpPr>
        <p:grpSpPr>
          <a:xfrm>
            <a:off x="63358" y="-48828"/>
            <a:ext cx="12213229" cy="6871101"/>
            <a:chOff x="63358" y="-48828"/>
            <a:chExt cx="12213229" cy="6871101"/>
          </a:xfrm>
        </p:grpSpPr>
        <p:sp>
          <p:nvSpPr>
            <p:cNvPr id="3" name="Textfeld 4">
              <a:extLst>
                <a:ext uri="{FF2B5EF4-FFF2-40B4-BE49-F238E27FC236}">
                  <a16:creationId xmlns:a16="http://schemas.microsoft.com/office/drawing/2014/main" id="{17CAB561-4374-40DD-B7B5-093931A0B915}"/>
                </a:ext>
              </a:extLst>
            </p:cNvPr>
            <p:cNvSpPr txBox="1"/>
            <p:nvPr/>
          </p:nvSpPr>
          <p:spPr>
            <a:xfrm>
              <a:off x="3572816" y="310694"/>
              <a:ext cx="6691167"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4400" b="1" i="0" u="none" strike="noStrike" kern="1200" cap="none" spc="0" baseline="0">
                  <a:solidFill>
                    <a:srgbClr val="5CB600"/>
                  </a:solidFill>
                  <a:uFillTx/>
                  <a:latin typeface="Raleway"/>
                </a:rPr>
                <a:t>ABC-Analyse</a:t>
              </a:r>
            </a:p>
          </p:txBody>
        </p:sp>
        <p:grpSp>
          <p:nvGrpSpPr>
            <p:cNvPr id="4" name="Gruppieren 15">
              <a:extLst>
                <a:ext uri="{FF2B5EF4-FFF2-40B4-BE49-F238E27FC236}">
                  <a16:creationId xmlns:a16="http://schemas.microsoft.com/office/drawing/2014/main" id="{12329CA2-11B4-4186-BC7D-7582EFFBA184}"/>
                </a:ext>
              </a:extLst>
            </p:cNvPr>
            <p:cNvGrpSpPr/>
            <p:nvPr/>
          </p:nvGrpSpPr>
          <p:grpSpPr>
            <a:xfrm>
              <a:off x="63358" y="-48828"/>
              <a:ext cx="12213229" cy="6871101"/>
              <a:chOff x="63358" y="-48828"/>
              <a:chExt cx="12213229" cy="6871101"/>
            </a:xfrm>
          </p:grpSpPr>
          <p:sp>
            <p:nvSpPr>
              <p:cNvPr id="5" name="Rechteck 40">
                <a:extLst>
                  <a:ext uri="{FF2B5EF4-FFF2-40B4-BE49-F238E27FC236}">
                    <a16:creationId xmlns:a16="http://schemas.microsoft.com/office/drawing/2014/main" id="{60E0E66E-807D-4C93-9D7A-E9959FC128B6}"/>
                  </a:ext>
                </a:extLst>
              </p:cNvPr>
              <p:cNvSpPr/>
              <p:nvPr/>
            </p:nvSpPr>
            <p:spPr>
              <a:xfrm>
                <a:off x="63358" y="1338343"/>
                <a:ext cx="591845" cy="531184"/>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6" name="Rechteck 42">
                <a:extLst>
                  <a:ext uri="{FF2B5EF4-FFF2-40B4-BE49-F238E27FC236}">
                    <a16:creationId xmlns:a16="http://schemas.microsoft.com/office/drawing/2014/main" id="{AB2CE833-B04D-444D-8D39-ACF7F614C48A}"/>
                  </a:ext>
                </a:extLst>
              </p:cNvPr>
              <p:cNvSpPr/>
              <p:nvPr/>
            </p:nvSpPr>
            <p:spPr>
              <a:xfrm>
                <a:off x="8916671" y="1883673"/>
                <a:ext cx="3195809"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7" name="Rechteck 39">
                <a:extLst>
                  <a:ext uri="{FF2B5EF4-FFF2-40B4-BE49-F238E27FC236}">
                    <a16:creationId xmlns:a16="http://schemas.microsoft.com/office/drawing/2014/main" id="{F73D3BE5-1B0C-4E74-9706-C9F6F51D7707}"/>
                  </a:ext>
                </a:extLst>
              </p:cNvPr>
              <p:cNvSpPr/>
              <p:nvPr/>
            </p:nvSpPr>
            <p:spPr>
              <a:xfrm>
                <a:off x="63358" y="1884587"/>
                <a:ext cx="3272866" cy="4907155"/>
              </a:xfrm>
              <a:prstGeom prst="rect">
                <a:avLst/>
              </a:prstGeom>
              <a:noFill/>
              <a:ln w="76196" cap="flat">
                <a:solidFill>
                  <a:srgbClr val="5CB600"/>
                </a:solidFill>
                <a:prstDash val="solid"/>
                <a:miter/>
              </a:ln>
            </p:spPr>
            <p:txBody>
              <a:bodyPr vert="horz" wrap="square" lIns="91440" tIns="45720" rIns="91440" bIns="45720" anchor="t" anchorCtr="0" compatLnSpc="1">
                <a:noAutofit/>
              </a:bodyPr>
              <a:lstStyle/>
              <a:p>
                <a:pPr marL="17999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34"/>
                  <a:cs typeface="Arial" pitchFamily="34"/>
                </a:endParaRPr>
              </a:p>
            </p:txBody>
          </p:sp>
          <p:sp>
            <p:nvSpPr>
              <p:cNvPr id="8" name="Rechteck 41">
                <a:extLst>
                  <a:ext uri="{FF2B5EF4-FFF2-40B4-BE49-F238E27FC236}">
                    <a16:creationId xmlns:a16="http://schemas.microsoft.com/office/drawing/2014/main" id="{F44DD673-3620-4F51-AA77-42DFAC6233A9}"/>
                  </a:ext>
                </a:extLst>
              </p:cNvPr>
              <p:cNvSpPr/>
              <p:nvPr/>
            </p:nvSpPr>
            <p:spPr>
              <a:xfrm>
                <a:off x="3330272" y="1883673"/>
                <a:ext cx="5596173"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9" name="Rechteck 43">
                <a:extLst>
                  <a:ext uri="{FF2B5EF4-FFF2-40B4-BE49-F238E27FC236}">
                    <a16:creationId xmlns:a16="http://schemas.microsoft.com/office/drawing/2014/main" id="{EE262908-5751-4033-83E1-EA248927209A}"/>
                  </a:ext>
                </a:extLst>
              </p:cNvPr>
              <p:cNvSpPr/>
              <p:nvPr/>
            </p:nvSpPr>
            <p:spPr>
              <a:xfrm>
                <a:off x="8926445" y="4204411"/>
                <a:ext cx="3186043" cy="2587331"/>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grpSp>
            <p:nvGrpSpPr>
              <p:cNvPr id="10" name="Gruppieren 12">
                <a:extLst>
                  <a:ext uri="{FF2B5EF4-FFF2-40B4-BE49-F238E27FC236}">
                    <a16:creationId xmlns:a16="http://schemas.microsoft.com/office/drawing/2014/main" id="{F7931998-3342-4615-B43E-9B1A1EC573C6}"/>
                  </a:ext>
                </a:extLst>
              </p:cNvPr>
              <p:cNvGrpSpPr/>
              <p:nvPr/>
            </p:nvGrpSpPr>
            <p:grpSpPr>
              <a:xfrm>
                <a:off x="63358" y="-48828"/>
                <a:ext cx="12213229" cy="6871101"/>
                <a:chOff x="63358" y="-48828"/>
                <a:chExt cx="12213229" cy="6871101"/>
              </a:xfrm>
            </p:grpSpPr>
            <p:pic>
              <p:nvPicPr>
                <p:cNvPr id="11" name="Grafik 31">
                  <a:extLst>
                    <a:ext uri="{FF2B5EF4-FFF2-40B4-BE49-F238E27FC236}">
                      <a16:creationId xmlns:a16="http://schemas.microsoft.com/office/drawing/2014/main" id="{2C8D5361-61A0-45DF-BEFE-36C5C316006A}"/>
                    </a:ext>
                  </a:extLst>
                </p:cNvPr>
                <p:cNvPicPr>
                  <a:picLocks noChangeAspect="1"/>
                </p:cNvPicPr>
                <p:nvPr/>
              </p:nvPicPr>
              <p:blipFill>
                <a:blip r:embed="rId2"/>
                <a:stretch>
                  <a:fillRect/>
                </a:stretch>
              </p:blipFill>
              <p:spPr>
                <a:xfrm>
                  <a:off x="233601" y="-48828"/>
                  <a:ext cx="1490718" cy="976935"/>
                </a:xfrm>
                <a:prstGeom prst="rect">
                  <a:avLst/>
                </a:prstGeom>
                <a:noFill/>
                <a:ln cap="flat">
                  <a:noFill/>
                </a:ln>
              </p:spPr>
            </p:pic>
            <p:sp>
              <p:nvSpPr>
                <p:cNvPr id="12" name="Rechteck 32">
                  <a:extLst>
                    <a:ext uri="{FF2B5EF4-FFF2-40B4-BE49-F238E27FC236}">
                      <a16:creationId xmlns:a16="http://schemas.microsoft.com/office/drawing/2014/main" id="{D7E91A92-E953-4D1B-AC5C-10DAA44F11AC}"/>
                    </a:ext>
                  </a:extLst>
                </p:cNvPr>
                <p:cNvSpPr/>
                <p:nvPr/>
              </p:nvSpPr>
              <p:spPr>
                <a:xfrm>
                  <a:off x="3370798" y="1329912"/>
                  <a:ext cx="5555647" cy="523219"/>
                </a:xfrm>
                <a:prstGeom prst="rect">
                  <a:avLst/>
                </a:prstGeom>
                <a:solidFill>
                  <a:srgbClr val="5CB600"/>
                </a:solidFill>
                <a:ln w="28575"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Durchführung</a:t>
                  </a:r>
                </a:p>
              </p:txBody>
            </p:sp>
            <p:sp>
              <p:nvSpPr>
                <p:cNvPr id="13" name="Rechteck 37">
                  <a:extLst>
                    <a:ext uri="{FF2B5EF4-FFF2-40B4-BE49-F238E27FC236}">
                      <a16:creationId xmlns:a16="http://schemas.microsoft.com/office/drawing/2014/main" id="{3787D0D2-BFA1-41E9-A25C-ED5E8647CE68}"/>
                    </a:ext>
                  </a:extLst>
                </p:cNvPr>
                <p:cNvSpPr/>
                <p:nvPr/>
              </p:nvSpPr>
              <p:spPr>
                <a:xfrm>
                  <a:off x="63358" y="1329912"/>
                  <a:ext cx="3404457" cy="523219"/>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Anlass / Situation</a:t>
                  </a:r>
                </a:p>
              </p:txBody>
            </p:sp>
            <p:sp>
              <p:nvSpPr>
                <p:cNvPr id="14" name="Rechteck 29">
                  <a:extLst>
                    <a:ext uri="{FF2B5EF4-FFF2-40B4-BE49-F238E27FC236}">
                      <a16:creationId xmlns:a16="http://schemas.microsoft.com/office/drawing/2014/main" id="{80C9C668-3913-4B0A-B084-C56B3B768A75}"/>
                    </a:ext>
                  </a:extLst>
                </p:cNvPr>
                <p:cNvSpPr/>
                <p:nvPr/>
              </p:nvSpPr>
              <p:spPr>
                <a:xfrm>
                  <a:off x="63358" y="66257"/>
                  <a:ext cx="12049121" cy="1263655"/>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5" name="Rechteck 30">
                  <a:extLst>
                    <a:ext uri="{FF2B5EF4-FFF2-40B4-BE49-F238E27FC236}">
                      <a16:creationId xmlns:a16="http://schemas.microsoft.com/office/drawing/2014/main" id="{B50431CE-791B-48CB-BA78-7E5E5B4C7260}"/>
                    </a:ext>
                  </a:extLst>
                </p:cNvPr>
                <p:cNvSpPr/>
                <p:nvPr/>
              </p:nvSpPr>
              <p:spPr>
                <a:xfrm>
                  <a:off x="8961010" y="1353385"/>
                  <a:ext cx="3151470" cy="516151"/>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Pros &amp; Cons</a:t>
                  </a:r>
                </a:p>
              </p:txBody>
            </p:sp>
            <p:sp>
              <p:nvSpPr>
                <p:cNvPr id="16" name="Textfeld 1">
                  <a:extLst>
                    <a:ext uri="{FF2B5EF4-FFF2-40B4-BE49-F238E27FC236}">
                      <a16:creationId xmlns:a16="http://schemas.microsoft.com/office/drawing/2014/main" id="{7D7C058B-188F-4482-B27E-02B935C4CE39}"/>
                    </a:ext>
                  </a:extLst>
                </p:cNvPr>
                <p:cNvSpPr txBox="1"/>
                <p:nvPr/>
              </p:nvSpPr>
              <p:spPr>
                <a:xfrm>
                  <a:off x="129625" y="876287"/>
                  <a:ext cx="2021500"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1" i="0" u="none" strike="noStrike" kern="1200" cap="none" spc="0" baseline="0">
                      <a:solidFill>
                        <a:srgbClr val="5CB600"/>
                      </a:solidFill>
                      <a:uFillTx/>
                      <a:latin typeface="Calibri"/>
                    </a:rPr>
                    <a:t>Innovation Tool-Box</a:t>
                  </a:r>
                </a:p>
              </p:txBody>
            </p:sp>
            <p:sp>
              <p:nvSpPr>
                <p:cNvPr id="17" name="Rechteck 3">
                  <a:extLst>
                    <a:ext uri="{FF2B5EF4-FFF2-40B4-BE49-F238E27FC236}">
                      <a16:creationId xmlns:a16="http://schemas.microsoft.com/office/drawing/2014/main" id="{0E419BFB-BD8B-453D-95F5-9D40C27EF9A1}"/>
                    </a:ext>
                  </a:extLst>
                </p:cNvPr>
                <p:cNvSpPr/>
                <p:nvPr/>
              </p:nvSpPr>
              <p:spPr>
                <a:xfrm>
                  <a:off x="11642031" y="1809561"/>
                  <a:ext cx="470449" cy="2434498"/>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8" name="Rechteck 44">
                  <a:extLst>
                    <a:ext uri="{FF2B5EF4-FFF2-40B4-BE49-F238E27FC236}">
                      <a16:creationId xmlns:a16="http://schemas.microsoft.com/office/drawing/2014/main" id="{66F97BD7-2F96-4E59-8C35-872782832218}"/>
                    </a:ext>
                  </a:extLst>
                </p:cNvPr>
                <p:cNvSpPr/>
                <p:nvPr/>
              </p:nvSpPr>
              <p:spPr>
                <a:xfrm>
                  <a:off x="11642040" y="4230782"/>
                  <a:ext cx="470449" cy="2591491"/>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19" name="Grafik 6">
                  <a:extLst>
                    <a:ext uri="{FF2B5EF4-FFF2-40B4-BE49-F238E27FC236}">
                      <a16:creationId xmlns:a16="http://schemas.microsoft.com/office/drawing/2014/main" id="{9B34B109-11B5-4DD4-9C8F-C482F8678BC7}"/>
                    </a:ext>
                  </a:extLst>
                </p:cNvPr>
                <p:cNvPicPr>
                  <a:picLocks noChangeAspect="1"/>
                </p:cNvPicPr>
                <p:nvPr/>
              </p:nvPicPr>
              <p:blipFill>
                <a:blip r:embed="rId3"/>
                <a:stretch>
                  <a:fillRect/>
                </a:stretch>
              </p:blipFill>
              <p:spPr>
                <a:xfrm>
                  <a:off x="11582585" y="2508436"/>
                  <a:ext cx="694002" cy="694002"/>
                </a:xfrm>
                <a:prstGeom prst="rect">
                  <a:avLst/>
                </a:prstGeom>
                <a:noFill/>
                <a:ln cap="flat">
                  <a:noFill/>
                </a:ln>
              </p:spPr>
            </p:pic>
            <p:pic>
              <p:nvPicPr>
                <p:cNvPr id="20" name="Grafik 45">
                  <a:extLst>
                    <a:ext uri="{FF2B5EF4-FFF2-40B4-BE49-F238E27FC236}">
                      <a16:creationId xmlns:a16="http://schemas.microsoft.com/office/drawing/2014/main" id="{F1273133-47AB-485E-B7A8-D35BCAE5DD4E}"/>
                    </a:ext>
                  </a:extLst>
                </p:cNvPr>
                <p:cNvPicPr>
                  <a:picLocks noChangeAspect="1"/>
                </p:cNvPicPr>
                <p:nvPr/>
              </p:nvPicPr>
              <p:blipFill>
                <a:blip r:embed="rId3"/>
                <a:stretch>
                  <a:fillRect/>
                </a:stretch>
              </p:blipFill>
              <p:spPr>
                <a:xfrm rot="10799991">
                  <a:off x="11573414" y="5201929"/>
                  <a:ext cx="694002" cy="694002"/>
                </a:xfrm>
                <a:prstGeom prst="rect">
                  <a:avLst/>
                </a:prstGeom>
                <a:noFill/>
                <a:ln cap="flat">
                  <a:noFill/>
                </a:ln>
              </p:spPr>
            </p:pic>
            <p:pic>
              <p:nvPicPr>
                <p:cNvPr id="21" name="Grafik 8">
                  <a:extLst>
                    <a:ext uri="{FF2B5EF4-FFF2-40B4-BE49-F238E27FC236}">
                      <a16:creationId xmlns:a16="http://schemas.microsoft.com/office/drawing/2014/main" id="{E50BEB87-B419-4B2C-8F72-627F5EE87546}"/>
                    </a:ext>
                  </a:extLst>
                </p:cNvPr>
                <p:cNvPicPr>
                  <a:picLocks noChangeAspect="1"/>
                </p:cNvPicPr>
                <p:nvPr/>
              </p:nvPicPr>
              <p:blipFill>
                <a:blip r:embed="rId4"/>
                <a:stretch>
                  <a:fillRect/>
                </a:stretch>
              </p:blipFill>
              <p:spPr>
                <a:xfrm>
                  <a:off x="233601" y="1396691"/>
                  <a:ext cx="408398" cy="414497"/>
                </a:xfrm>
                <a:prstGeom prst="rect">
                  <a:avLst/>
                </a:prstGeom>
                <a:noFill/>
                <a:ln cap="flat">
                  <a:noFill/>
                </a:ln>
              </p:spPr>
            </p:pic>
            <p:pic>
              <p:nvPicPr>
                <p:cNvPr id="22" name="Grafik 9">
                  <a:extLst>
                    <a:ext uri="{FF2B5EF4-FFF2-40B4-BE49-F238E27FC236}">
                      <a16:creationId xmlns:a16="http://schemas.microsoft.com/office/drawing/2014/main" id="{CA4FFB57-DBBB-4C18-95E2-36503D57C04B}"/>
                    </a:ext>
                  </a:extLst>
                </p:cNvPr>
                <p:cNvPicPr>
                  <a:picLocks noChangeAspect="1"/>
                </p:cNvPicPr>
                <p:nvPr/>
              </p:nvPicPr>
              <p:blipFill>
                <a:blip r:embed="rId5"/>
                <a:stretch>
                  <a:fillRect/>
                </a:stretch>
              </p:blipFill>
              <p:spPr>
                <a:xfrm>
                  <a:off x="4441195" y="1369304"/>
                  <a:ext cx="493739" cy="487640"/>
                </a:xfrm>
                <a:prstGeom prst="rect">
                  <a:avLst/>
                </a:prstGeom>
                <a:noFill/>
                <a:ln cap="flat">
                  <a:noFill/>
                </a:ln>
              </p:spPr>
            </p:pic>
            <p:pic>
              <p:nvPicPr>
                <p:cNvPr id="23" name="Grafik 10">
                  <a:extLst>
                    <a:ext uri="{FF2B5EF4-FFF2-40B4-BE49-F238E27FC236}">
                      <a16:creationId xmlns:a16="http://schemas.microsoft.com/office/drawing/2014/main" id="{C4300EAC-D74F-429C-9ABE-482748132CA2}"/>
                    </a:ext>
                  </a:extLst>
                </p:cNvPr>
                <p:cNvPicPr>
                  <a:picLocks noChangeAspect="1"/>
                </p:cNvPicPr>
                <p:nvPr/>
              </p:nvPicPr>
              <p:blipFill>
                <a:blip r:embed="rId6"/>
                <a:stretch>
                  <a:fillRect/>
                </a:stretch>
              </p:blipFill>
              <p:spPr>
                <a:xfrm>
                  <a:off x="9129973" y="1413351"/>
                  <a:ext cx="438875" cy="396209"/>
                </a:xfrm>
                <a:prstGeom prst="rect">
                  <a:avLst/>
                </a:prstGeom>
                <a:noFill/>
                <a:ln cap="flat">
                  <a:noFill/>
                </a:ln>
              </p:spPr>
            </p:pic>
          </p:grpSp>
        </p:grpSp>
      </p:grpSp>
      <p:sp>
        <p:nvSpPr>
          <p:cNvPr id="24" name="Textfeld 2">
            <a:extLst>
              <a:ext uri="{FF2B5EF4-FFF2-40B4-BE49-F238E27FC236}">
                <a16:creationId xmlns:a16="http://schemas.microsoft.com/office/drawing/2014/main" id="{D39E302E-CDBE-4B3D-A31E-D0520B9C7E4D}"/>
              </a:ext>
            </a:extLst>
          </p:cNvPr>
          <p:cNvSpPr txBox="1"/>
          <p:nvPr/>
        </p:nvSpPr>
        <p:spPr>
          <a:xfrm>
            <a:off x="8985891" y="1996574"/>
            <a:ext cx="2700872" cy="2215993"/>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Einfache Durchführung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Grafische Übersicht der Ideen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1"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Vom Untersuchungsgegenstand unabhängig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Bild der IST-Situation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Vielfältige Einsatzmöglichkeit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25" name="Textfeld 5">
            <a:extLst>
              <a:ext uri="{FF2B5EF4-FFF2-40B4-BE49-F238E27FC236}">
                <a16:creationId xmlns:a16="http://schemas.microsoft.com/office/drawing/2014/main" id="{585B03FD-8EFB-4515-AE9E-7AA6CDC20EE5}"/>
              </a:ext>
            </a:extLst>
          </p:cNvPr>
          <p:cNvSpPr txBox="1"/>
          <p:nvPr/>
        </p:nvSpPr>
        <p:spPr>
          <a:xfrm>
            <a:off x="9047338" y="4310152"/>
            <a:ext cx="2439756" cy="1569659"/>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Nur Grobe Einteilung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Vorhandene Daten als Voraussetzung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Keine Berücksichtigung qualitativer Faktoren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p:txBody>
      </p:sp>
      <p:sp>
        <p:nvSpPr>
          <p:cNvPr id="26" name="Textfeld 7">
            <a:extLst>
              <a:ext uri="{FF2B5EF4-FFF2-40B4-BE49-F238E27FC236}">
                <a16:creationId xmlns:a16="http://schemas.microsoft.com/office/drawing/2014/main" id="{EC9001EF-BE1D-462F-8A75-3871821C0C41}"/>
              </a:ext>
            </a:extLst>
          </p:cNvPr>
          <p:cNvSpPr txBox="1"/>
          <p:nvPr/>
        </p:nvSpPr>
        <p:spPr>
          <a:xfrm>
            <a:off x="128098" y="1996574"/>
            <a:ext cx="3079744" cy="1846658"/>
          </a:xfrm>
          <a:prstGeom prst="rect">
            <a:avLst/>
          </a:prstGeom>
          <a:noFill/>
          <a:ln cap="flat">
            <a:noFill/>
          </a:ln>
        </p:spPr>
        <p:txBody>
          <a:bodyPr vert="horz" wrap="square" lIns="91440" tIns="45720" rIns="91440" bIns="45720" anchor="t" anchorCtr="0" compatLnSpc="1">
            <a:spAutoFit/>
          </a:bodyPr>
          <a:lstStyle/>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Analyse</a:t>
            </a:r>
            <a:r>
              <a:rPr lang="de-DE" sz="1200" b="0" i="0" u="none" strike="noStrike" kern="1200" cap="none" spc="0" baseline="0">
                <a:solidFill>
                  <a:srgbClr val="000000"/>
                </a:solidFill>
                <a:uFillTx/>
                <a:latin typeface="Arial" pitchFamily="34"/>
                <a:cs typeface="Arial" pitchFamily="34"/>
              </a:rPr>
              <a:t> von Objekten/Ideen/Probleme in </a:t>
            </a:r>
            <a:r>
              <a:rPr lang="de-DE" sz="1200" b="1" i="0" u="none" strike="noStrike" kern="1200" cap="none" spc="0" baseline="0">
                <a:solidFill>
                  <a:srgbClr val="000000"/>
                </a:solidFill>
                <a:uFillTx/>
                <a:latin typeface="Arial" pitchFamily="34"/>
                <a:cs typeface="Arial" pitchFamily="34"/>
              </a:rPr>
              <a:t>drei</a:t>
            </a:r>
            <a:r>
              <a:rPr lang="de-DE" sz="1200" b="0" i="0" u="none" strike="noStrike" kern="1200" cap="none" spc="0" baseline="0">
                <a:solidFill>
                  <a:srgbClr val="000000"/>
                </a:solidFill>
                <a:uFillTx/>
                <a:latin typeface="Arial" pitchFamily="34"/>
                <a:cs typeface="Arial" pitchFamily="34"/>
              </a:rPr>
              <a:t> Klassen oder Kategorien</a:t>
            </a:r>
            <a:endParaRPr lang="de-DE" sz="1200" b="1"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Identifikation </a:t>
            </a:r>
            <a:r>
              <a:rPr lang="de-DE" sz="1200" b="0" i="0" u="none" strike="noStrike" kern="1200" cap="none" spc="0" baseline="0">
                <a:solidFill>
                  <a:srgbClr val="000000"/>
                </a:solidFill>
                <a:uFillTx/>
                <a:latin typeface="Arial" pitchFamily="34"/>
                <a:cs typeface="Arial" pitchFamily="34"/>
              </a:rPr>
              <a:t>der wichtigsten Ideen/Probleme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Klassifiziert </a:t>
            </a:r>
            <a:r>
              <a:rPr lang="de-DE" sz="1200" b="0" i="0" u="none" strike="noStrike" kern="1200" cap="none" spc="0" baseline="0">
                <a:solidFill>
                  <a:srgbClr val="000000"/>
                </a:solidFill>
                <a:uFillTx/>
                <a:latin typeface="Arial" pitchFamily="34"/>
                <a:cs typeface="Arial" pitchFamily="34"/>
              </a:rPr>
              <a:t>eine große Anzahl an Daten (Ordnungsverfahren)</a:t>
            </a:r>
            <a:endParaRPr lang="de-DE" sz="1200" b="1"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27" name="Textfeld 14">
            <a:extLst>
              <a:ext uri="{FF2B5EF4-FFF2-40B4-BE49-F238E27FC236}">
                <a16:creationId xmlns:a16="http://schemas.microsoft.com/office/drawing/2014/main" id="{B321142A-FC15-4945-9ECF-22500EC85FC0}"/>
              </a:ext>
            </a:extLst>
          </p:cNvPr>
          <p:cNvSpPr txBox="1"/>
          <p:nvPr/>
        </p:nvSpPr>
        <p:spPr>
          <a:xfrm>
            <a:off x="3476978" y="1619009"/>
            <a:ext cx="5466109" cy="47089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1"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Schritt 1:</a:t>
            </a:r>
            <a:r>
              <a:rPr lang="de-DE" sz="1200" b="0" i="0" u="none" strike="noStrike" kern="1200" cap="none" spc="0" baseline="0">
                <a:solidFill>
                  <a:srgbClr val="000000"/>
                </a:solidFill>
                <a:uFillTx/>
                <a:latin typeface="Arial" pitchFamily="34"/>
                <a:cs typeface="Arial" pitchFamily="34"/>
              </a:rPr>
              <a:t> In einer Tabelle werden die zu </a:t>
            </a:r>
            <a:r>
              <a:rPr lang="de-DE" sz="1200" b="1" i="0" u="none" strike="noStrike" kern="1200" cap="none" spc="0" baseline="0">
                <a:solidFill>
                  <a:srgbClr val="000000"/>
                </a:solidFill>
                <a:uFillTx/>
                <a:latin typeface="Arial" pitchFamily="34"/>
                <a:cs typeface="Arial" pitchFamily="34"/>
              </a:rPr>
              <a:t>klassifizierenden Objekte</a:t>
            </a:r>
            <a:r>
              <a:rPr lang="de-DE" sz="1200" b="0" i="0" u="none" strike="noStrike" kern="1200" cap="none" spc="0" baseline="0">
                <a:solidFill>
                  <a:srgbClr val="000000"/>
                </a:solidFill>
                <a:uFillTx/>
                <a:latin typeface="Arial" pitchFamily="34"/>
                <a:cs typeface="Arial" pitchFamily="34"/>
              </a:rPr>
              <a:t> der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Bewertung zugrunde liegenden Größen zugeordnet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Schritt 2:</a:t>
            </a:r>
            <a:r>
              <a:rPr lang="de-DE" sz="1200" b="0" i="0" u="none" strike="noStrike" kern="1200" cap="none" spc="0" baseline="0">
                <a:solidFill>
                  <a:srgbClr val="000000"/>
                </a:solidFill>
                <a:uFillTx/>
                <a:latin typeface="Arial" pitchFamily="34"/>
                <a:cs typeface="Arial" pitchFamily="34"/>
              </a:rPr>
              <a:t> </a:t>
            </a:r>
            <a:r>
              <a:rPr lang="de-DE" sz="1200" b="1" i="0" u="none" strike="noStrike" kern="1200" cap="none" spc="0" baseline="0">
                <a:solidFill>
                  <a:srgbClr val="000000"/>
                </a:solidFill>
                <a:uFillTx/>
                <a:latin typeface="Arial" pitchFamily="34"/>
                <a:cs typeface="Arial" pitchFamily="34"/>
              </a:rPr>
              <a:t>Sortierung</a:t>
            </a:r>
            <a:r>
              <a:rPr lang="de-DE" sz="1200" b="0" i="0" u="none" strike="noStrike" kern="1200" cap="none" spc="0" baseline="0">
                <a:solidFill>
                  <a:srgbClr val="000000"/>
                </a:solidFill>
                <a:uFillTx/>
                <a:latin typeface="Arial" pitchFamily="34"/>
                <a:cs typeface="Arial" pitchFamily="34"/>
              </a:rPr>
              <a:t> der Spalten mit den ausschlaggebenden Größen in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absteigender Reihenfolge und </a:t>
            </a:r>
            <a:r>
              <a:rPr lang="de-DE" sz="1200" b="1" i="0" u="none" strike="noStrike" kern="1200" cap="none" spc="0" baseline="0">
                <a:solidFill>
                  <a:srgbClr val="000000"/>
                </a:solidFill>
                <a:uFillTx/>
                <a:latin typeface="Arial" pitchFamily="34"/>
                <a:cs typeface="Arial" pitchFamily="34"/>
              </a:rPr>
              <a:t>Bildung der Gesamtsumme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Schritt 3:</a:t>
            </a:r>
            <a:r>
              <a:rPr lang="de-DE" sz="1200" b="0" i="0" u="none" strike="noStrike" kern="1200" cap="none" spc="0" baseline="0">
                <a:solidFill>
                  <a:srgbClr val="000000"/>
                </a:solidFill>
                <a:uFillTx/>
                <a:latin typeface="Arial" pitchFamily="34"/>
                <a:cs typeface="Arial" pitchFamily="34"/>
              </a:rPr>
              <a:t> Für jedes einzelne Objekt wird der </a:t>
            </a:r>
            <a:r>
              <a:rPr lang="de-DE" sz="1200" b="1" i="0" u="none" strike="noStrike" kern="1200" cap="none" spc="0" baseline="0">
                <a:solidFill>
                  <a:srgbClr val="000000"/>
                </a:solidFill>
                <a:uFillTx/>
                <a:latin typeface="Arial" pitchFamily="34"/>
                <a:cs typeface="Arial" pitchFamily="34"/>
              </a:rPr>
              <a:t>prozentuale Anteil</a:t>
            </a:r>
            <a:r>
              <a:rPr lang="de-DE" sz="1200" b="0" i="0" u="none" strike="noStrike" kern="1200" cap="none" spc="0" baseline="0">
                <a:solidFill>
                  <a:srgbClr val="000000"/>
                </a:solidFill>
                <a:uFillTx/>
                <a:latin typeface="Arial" pitchFamily="34"/>
                <a:cs typeface="Arial" pitchFamily="34"/>
              </a:rPr>
              <a:t> an der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Gesamtsumme berechnet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Schritt 4:</a:t>
            </a:r>
            <a:r>
              <a:rPr lang="de-DE" sz="1200" b="0" i="0" u="none" strike="noStrike" kern="1200" cap="none" spc="0" baseline="0">
                <a:solidFill>
                  <a:srgbClr val="000000"/>
                </a:solidFill>
                <a:uFillTx/>
                <a:latin typeface="Arial" pitchFamily="34"/>
                <a:cs typeface="Arial" pitchFamily="34"/>
              </a:rPr>
              <a:t> Kumulation (nacheinander aufsummieren) der errechneten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Prozentsätze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Schritt 5:</a:t>
            </a:r>
            <a:r>
              <a:rPr lang="de-DE" sz="1200" b="0" i="0" u="none" strike="noStrike" kern="1200" cap="none" spc="0" baseline="0">
                <a:solidFill>
                  <a:srgbClr val="000000"/>
                </a:solidFill>
                <a:uFillTx/>
                <a:latin typeface="Arial" pitchFamily="34"/>
                <a:cs typeface="Arial" pitchFamily="34"/>
              </a:rPr>
              <a:t> Anhand der kumulierten Prozentsätze werden die </a:t>
            </a:r>
            <a:r>
              <a:rPr lang="de-DE" sz="1200" b="1" i="0" u="none" strike="noStrike" kern="1200" cap="none" spc="0" baseline="0">
                <a:solidFill>
                  <a:srgbClr val="000000"/>
                </a:solidFill>
                <a:uFillTx/>
                <a:latin typeface="Arial" pitchFamily="34"/>
                <a:cs typeface="Arial" pitchFamily="34"/>
              </a:rPr>
              <a:t>Klassengrenzen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Festgelegt</a:t>
            </a:r>
            <a:r>
              <a:rPr lang="de-DE" sz="1200" b="0" i="0" u="none" strike="noStrike" kern="1200" cap="none" spc="0" baseline="0">
                <a:solidFill>
                  <a:srgbClr val="000000"/>
                </a:solidFill>
                <a:uFillTx/>
                <a:latin typeface="Arial" pitchFamily="34"/>
                <a:cs typeface="Arial" pitchFamily="34"/>
              </a:rPr>
              <a:t> und in </a:t>
            </a:r>
            <a:r>
              <a:rPr lang="de-DE" sz="1200" b="1" i="0" u="none" strike="noStrike" kern="1200" cap="none" spc="0" baseline="0">
                <a:solidFill>
                  <a:srgbClr val="000000"/>
                </a:solidFill>
                <a:uFillTx/>
                <a:latin typeface="Arial" pitchFamily="34"/>
                <a:cs typeface="Arial" pitchFamily="34"/>
              </a:rPr>
              <a:t>A-, B- und C-Objekte </a:t>
            </a:r>
            <a:r>
              <a:rPr lang="de-DE" sz="1200" b="0" i="0" u="none" strike="noStrike" kern="1200" cap="none" spc="0" baseline="0">
                <a:solidFill>
                  <a:srgbClr val="000000"/>
                </a:solidFill>
                <a:uFillTx/>
                <a:latin typeface="Arial" pitchFamily="34"/>
                <a:cs typeface="Arial" pitchFamily="34"/>
              </a:rPr>
              <a:t>vorgenommen.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Klassifizierung: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A-Objekte:</a:t>
            </a:r>
            <a:r>
              <a:rPr lang="de-DE" sz="1200" b="0" i="0" u="none" strike="noStrike" kern="1200" cap="none" spc="0" baseline="0">
                <a:solidFill>
                  <a:srgbClr val="000000"/>
                </a:solidFill>
                <a:uFillTx/>
                <a:latin typeface="Arial" pitchFamily="34"/>
                <a:cs typeface="Arial" pitchFamily="34"/>
              </a:rPr>
              <a:t> hoher Ergebnisbeitrag (</a:t>
            </a:r>
            <a:r>
              <a:rPr lang="de-DE" sz="1200" b="0" i="1" u="none" strike="noStrike" kern="1200" cap="none" spc="0" baseline="0">
                <a:solidFill>
                  <a:srgbClr val="000000"/>
                </a:solidFill>
                <a:uFillTx/>
                <a:latin typeface="Arial" pitchFamily="34"/>
                <a:cs typeface="Arial" pitchFamily="34"/>
              </a:rPr>
              <a:t>Die besten Ideen</a:t>
            </a:r>
            <a:r>
              <a:rPr lang="de-DE" sz="1200" b="0" i="0" u="none" strike="noStrike" kern="1200" cap="none" spc="0" baseline="0">
                <a:solidFill>
                  <a:srgbClr val="000000"/>
                </a:solidFill>
                <a:uFillTx/>
                <a:latin typeface="Arial" pitchFamily="34"/>
                <a:cs typeface="Arial" pitchFamily="34"/>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B-Objekte:</a:t>
            </a:r>
            <a:r>
              <a:rPr lang="de-DE" sz="1200" b="0" i="0" u="none" strike="noStrike" kern="1200" cap="none" spc="0" baseline="0">
                <a:solidFill>
                  <a:srgbClr val="000000"/>
                </a:solidFill>
                <a:uFillTx/>
                <a:latin typeface="Arial" pitchFamily="34"/>
                <a:cs typeface="Arial" pitchFamily="34"/>
              </a:rPr>
              <a:t> mittelmäßiger Ergebnisbeitrag (</a:t>
            </a:r>
            <a:r>
              <a:rPr lang="de-DE" sz="1200" b="0" i="1" u="none" strike="noStrike" kern="1200" cap="none" spc="0" baseline="0">
                <a:solidFill>
                  <a:srgbClr val="000000"/>
                </a:solidFill>
                <a:uFillTx/>
                <a:latin typeface="Arial" pitchFamily="34"/>
                <a:cs typeface="Arial" pitchFamily="34"/>
              </a:rPr>
              <a:t>dazwischenliegende Ideen</a:t>
            </a:r>
            <a:r>
              <a:rPr lang="de-DE" sz="1200" b="0" i="0" u="none" strike="noStrike" kern="1200" cap="none" spc="0" baseline="0">
                <a:solidFill>
                  <a:srgbClr val="000000"/>
                </a:solidFill>
                <a:uFillTx/>
                <a:latin typeface="Arial" pitchFamily="34"/>
                <a:cs typeface="Arial" pitchFamily="34"/>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C-Objekte:</a:t>
            </a:r>
            <a:r>
              <a:rPr lang="de-DE" sz="1200" b="0" i="0" u="none" strike="noStrike" kern="1200" cap="none" spc="0" baseline="0">
                <a:solidFill>
                  <a:srgbClr val="000000"/>
                </a:solidFill>
                <a:uFillTx/>
                <a:latin typeface="Arial" pitchFamily="34"/>
                <a:cs typeface="Arial" pitchFamily="34"/>
              </a:rPr>
              <a:t> geringer Ergebnisbeitrag (</a:t>
            </a:r>
            <a:r>
              <a:rPr lang="de-DE" sz="1200" b="0" i="1" u="none" strike="noStrike" kern="1200" cap="none" spc="0" baseline="0">
                <a:solidFill>
                  <a:srgbClr val="000000"/>
                </a:solidFill>
                <a:uFillTx/>
                <a:latin typeface="Arial" pitchFamily="34"/>
                <a:cs typeface="Arial" pitchFamily="34"/>
              </a:rPr>
              <a:t>schwer umzusetzende Ideen</a:t>
            </a:r>
            <a:r>
              <a:rPr lang="de-DE" sz="1200" b="0" i="0" u="none" strike="noStrike" kern="1200" cap="none" spc="0" baseline="0">
                <a:solidFill>
                  <a:srgbClr val="000000"/>
                </a:solidFill>
                <a:uFillTx/>
                <a:latin typeface="Arial" pitchFamily="34"/>
                <a:cs typeface="Arial" pitchFamily="34"/>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Optional: (Lorenz-) Kurve als </a:t>
            </a:r>
            <a:r>
              <a:rPr lang="de-DE" sz="1200" b="1" i="0" u="none" strike="noStrike" kern="1200" cap="none" spc="0" baseline="0">
                <a:solidFill>
                  <a:srgbClr val="000000"/>
                </a:solidFill>
                <a:uFillTx/>
                <a:latin typeface="Arial" pitchFamily="34"/>
                <a:cs typeface="Arial" pitchFamily="34"/>
              </a:rPr>
              <a:t>grafische Entscheidungshilfe</a:t>
            </a:r>
          </a:p>
        </p:txBody>
      </p:sp>
      <p:pic>
        <p:nvPicPr>
          <p:cNvPr id="28" name="Grafik 16">
            <a:extLst>
              <a:ext uri="{FF2B5EF4-FFF2-40B4-BE49-F238E27FC236}">
                <a16:creationId xmlns:a16="http://schemas.microsoft.com/office/drawing/2014/main" id="{42D9543C-2F10-4A1C-834B-FA39BE4D291F}"/>
              </a:ext>
            </a:extLst>
          </p:cNvPr>
          <p:cNvPicPr>
            <a:picLocks noChangeAspect="1"/>
          </p:cNvPicPr>
          <p:nvPr/>
        </p:nvPicPr>
        <p:blipFill>
          <a:blip r:embed="rId7"/>
          <a:stretch>
            <a:fillRect/>
          </a:stretch>
        </p:blipFill>
        <p:spPr>
          <a:xfrm>
            <a:off x="149156" y="4192853"/>
            <a:ext cx="3128025" cy="2018172"/>
          </a:xfrm>
          <a:prstGeom prst="rect">
            <a:avLst/>
          </a:prstGeom>
          <a:noFill/>
          <a:ln cap="flat">
            <a:noFill/>
          </a:ln>
        </p:spPr>
      </p:pic>
      <p:sp>
        <p:nvSpPr>
          <p:cNvPr id="29" name="Textfeld 28">
            <a:extLst>
              <a:ext uri="{FF2B5EF4-FFF2-40B4-BE49-F238E27FC236}">
                <a16:creationId xmlns:a16="http://schemas.microsoft.com/office/drawing/2014/main" id="{043A18FF-6A2D-4DE3-92BC-B8902422FEB9}"/>
              </a:ext>
            </a:extLst>
          </p:cNvPr>
          <p:cNvSpPr txBox="1"/>
          <p:nvPr/>
        </p:nvSpPr>
        <p:spPr>
          <a:xfrm>
            <a:off x="128098" y="5964969"/>
            <a:ext cx="9673593" cy="200052"/>
          </a:xfrm>
          <a:prstGeom prst="rect">
            <a:avLst/>
          </a:prstGeom>
          <a:noFill/>
          <a:ln cap="flat">
            <a:noFill/>
          </a:ln>
        </p:spPr>
        <p:txBody>
          <a:bodyPr vert="horz" wrap="square" lIns="91440" tIns="45720" rIns="91440" bIns="45720" anchor="t" anchorCtr="0" compatLnSpc="1">
            <a:spAutoFit/>
          </a:bodyPr>
          <a:lstStyle/>
          <a:p>
            <a:pPr marL="0" marR="0" lvl="0" indent="0" algn="l" defTabSz="1828434"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700" b="0" i="0" u="none" strike="noStrike" kern="1200" cap="none" spc="0" baseline="0">
                <a:solidFill>
                  <a:srgbClr val="392E3B"/>
                </a:solidFill>
                <a:uFillTx/>
                <a:latin typeface="Lato Regular"/>
              </a:rPr>
              <a:t>Quelle: Eigene Darstellung</a:t>
            </a:r>
          </a:p>
        </p:txBody>
      </p:sp>
      <p:sp>
        <p:nvSpPr>
          <p:cNvPr id="30" name="Textfeld 30">
            <a:extLst>
              <a:ext uri="{FF2B5EF4-FFF2-40B4-BE49-F238E27FC236}">
                <a16:creationId xmlns:a16="http://schemas.microsoft.com/office/drawing/2014/main" id="{40471B49-1D67-44DA-B35E-BAAC060174C1}"/>
              </a:ext>
            </a:extLst>
          </p:cNvPr>
          <p:cNvSpPr txBox="1"/>
          <p:nvPr/>
        </p:nvSpPr>
        <p:spPr>
          <a:xfrm>
            <a:off x="3343146" y="6591681"/>
            <a:ext cx="6138906" cy="18466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600" b="0" i="0" u="none" strike="noStrike" kern="1200" cap="none" spc="0" baseline="0">
                <a:solidFill>
                  <a:srgbClr val="000000"/>
                </a:solidFill>
                <a:uFillTx/>
                <a:latin typeface="Calibri"/>
              </a:rPr>
              <a:t>Quelle: Jörg Knoblauch, Jürgen Kurz: Die besten Mitarbeiter finden und halten. Die ABC-Strategie nutzen</a:t>
            </a:r>
          </a:p>
        </p:txBody>
      </p:sp>
    </p:spTree>
    <p:extLst>
      <p:ext uri="{BB962C8B-B14F-4D97-AF65-F5344CB8AC3E}">
        <p14:creationId xmlns:p14="http://schemas.microsoft.com/office/powerpoint/2010/main" val="149433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feld 47">
            <a:extLst>
              <a:ext uri="{FF2B5EF4-FFF2-40B4-BE49-F238E27FC236}">
                <a16:creationId xmlns:a16="http://schemas.microsoft.com/office/drawing/2014/main" id="{8FB10BD5-244F-45FB-A620-E967C2DF0C52}"/>
              </a:ext>
            </a:extLst>
          </p:cNvPr>
          <p:cNvSpPr txBox="1"/>
          <p:nvPr/>
        </p:nvSpPr>
        <p:spPr>
          <a:xfrm>
            <a:off x="3997660" y="255208"/>
            <a:ext cx="6706691" cy="769441"/>
          </a:xfrm>
          <a:prstGeom prst="rect">
            <a:avLst/>
          </a:prstGeom>
          <a:noFill/>
        </p:spPr>
        <p:txBody>
          <a:bodyPr wrap="square" rtlCol="0">
            <a:spAutoFit/>
          </a:bodyPr>
          <a:lstStyle/>
          <a:p>
            <a:r>
              <a:rPr lang="de-DE" sz="4400" b="1" dirty="0">
                <a:solidFill>
                  <a:srgbClr val="5CB600"/>
                </a:solidFill>
                <a:latin typeface="Raleway"/>
              </a:rPr>
              <a:t>ABC-Analyse</a:t>
            </a:r>
          </a:p>
        </p:txBody>
      </p:sp>
      <p:pic>
        <p:nvPicPr>
          <p:cNvPr id="49" name="Grafik 48">
            <a:extLst>
              <a:ext uri="{FF2B5EF4-FFF2-40B4-BE49-F238E27FC236}">
                <a16:creationId xmlns:a16="http://schemas.microsoft.com/office/drawing/2014/main" id="{45908F80-FA1C-4FD2-9C47-06F989932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602" y="-48831"/>
            <a:ext cx="1490719" cy="976933"/>
          </a:xfrm>
          <a:prstGeom prst="rect">
            <a:avLst/>
          </a:prstGeom>
        </p:spPr>
      </p:pic>
      <p:sp>
        <p:nvSpPr>
          <p:cNvPr id="50" name="Rechteck 49">
            <a:extLst>
              <a:ext uri="{FF2B5EF4-FFF2-40B4-BE49-F238E27FC236}">
                <a16:creationId xmlns:a16="http://schemas.microsoft.com/office/drawing/2014/main" id="{B1D85913-5CF1-4E52-BACC-5A20DF2F4F63}"/>
              </a:ext>
            </a:extLst>
          </p:cNvPr>
          <p:cNvSpPr/>
          <p:nvPr/>
        </p:nvSpPr>
        <p:spPr>
          <a:xfrm>
            <a:off x="31682" y="66346"/>
            <a:ext cx="12122218" cy="1148583"/>
          </a:xfrm>
          <a:prstGeom prst="rect">
            <a:avLst/>
          </a:prstGeom>
          <a:noFill/>
          <a:ln w="5715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51" name="Textfeld 50">
            <a:extLst>
              <a:ext uri="{FF2B5EF4-FFF2-40B4-BE49-F238E27FC236}">
                <a16:creationId xmlns:a16="http://schemas.microsoft.com/office/drawing/2014/main" id="{CA257C00-7F5A-4521-AC96-4516AEB02C9E}"/>
              </a:ext>
            </a:extLst>
          </p:cNvPr>
          <p:cNvSpPr txBox="1"/>
          <p:nvPr/>
        </p:nvSpPr>
        <p:spPr>
          <a:xfrm>
            <a:off x="129624" y="876290"/>
            <a:ext cx="2021503" cy="338554"/>
          </a:xfrm>
          <a:prstGeom prst="rect">
            <a:avLst/>
          </a:prstGeom>
          <a:noFill/>
        </p:spPr>
        <p:txBody>
          <a:bodyPr wrap="square" rtlCol="0">
            <a:spAutoFit/>
          </a:bodyPr>
          <a:lstStyle/>
          <a:p>
            <a:r>
              <a:rPr lang="de-DE" sz="1600" b="1" dirty="0">
                <a:solidFill>
                  <a:srgbClr val="5CB600"/>
                </a:solidFill>
              </a:rPr>
              <a:t>Innovation Tool-Box</a:t>
            </a:r>
          </a:p>
        </p:txBody>
      </p:sp>
      <p:sp>
        <p:nvSpPr>
          <p:cNvPr id="7" name="Rechteck 6">
            <a:extLst>
              <a:ext uri="{FF2B5EF4-FFF2-40B4-BE49-F238E27FC236}">
                <a16:creationId xmlns:a16="http://schemas.microsoft.com/office/drawing/2014/main" id="{0B8CF3CE-3101-465B-AD0A-8AC431CC76C8}"/>
              </a:ext>
            </a:extLst>
          </p:cNvPr>
          <p:cNvSpPr/>
          <p:nvPr/>
        </p:nvSpPr>
        <p:spPr>
          <a:xfrm>
            <a:off x="31683" y="1329936"/>
            <a:ext cx="12122218" cy="5461718"/>
          </a:xfrm>
          <a:prstGeom prst="rect">
            <a:avLst/>
          </a:prstGeom>
          <a:noFill/>
          <a:ln w="38100">
            <a:solidFill>
              <a:srgbClr val="5C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8234C62-ED36-4747-A7E6-376DE1F82B64}"/>
              </a:ext>
            </a:extLst>
          </p:cNvPr>
          <p:cNvSpPr/>
          <p:nvPr/>
        </p:nvSpPr>
        <p:spPr>
          <a:xfrm>
            <a:off x="3810000" y="2808599"/>
            <a:ext cx="390525" cy="5325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8BB8680-5775-4891-BB14-F9014BBEB894}"/>
              </a:ext>
            </a:extLst>
          </p:cNvPr>
          <p:cNvPicPr>
            <a:picLocks noChangeAspect="1"/>
          </p:cNvPicPr>
          <p:nvPr/>
        </p:nvPicPr>
        <p:blipFill rotWithShape="1">
          <a:blip r:embed="rId3">
            <a:extLst>
              <a:ext uri="{28A0092B-C50C-407E-A947-70E740481C1C}">
                <a14:useLocalDpi xmlns:a14="http://schemas.microsoft.com/office/drawing/2010/main" val="0"/>
              </a:ext>
            </a:extLst>
          </a:blip>
          <a:srcRect t="18406" r="39181" b="14419"/>
          <a:stretch/>
        </p:blipFill>
        <p:spPr>
          <a:xfrm>
            <a:off x="1222192" y="1482400"/>
            <a:ext cx="8880179" cy="5156790"/>
          </a:xfrm>
          <a:prstGeom prst="rect">
            <a:avLst/>
          </a:prstGeom>
        </p:spPr>
      </p:pic>
      <p:sp>
        <p:nvSpPr>
          <p:cNvPr id="12" name="Textfeld 11">
            <a:extLst>
              <a:ext uri="{FF2B5EF4-FFF2-40B4-BE49-F238E27FC236}">
                <a16:creationId xmlns:a16="http://schemas.microsoft.com/office/drawing/2014/main" id="{11776972-C386-4650-8BE5-986354857AA8}"/>
              </a:ext>
            </a:extLst>
          </p:cNvPr>
          <p:cNvSpPr txBox="1"/>
          <p:nvPr/>
        </p:nvSpPr>
        <p:spPr>
          <a:xfrm>
            <a:off x="1333041" y="1921667"/>
            <a:ext cx="461665" cy="1305165"/>
          </a:xfrm>
          <a:prstGeom prst="rect">
            <a:avLst/>
          </a:prstGeom>
          <a:noFill/>
        </p:spPr>
        <p:txBody>
          <a:bodyPr vert="vert270" wrap="none" rtlCol="0">
            <a:spAutoFit/>
          </a:bodyPr>
          <a:lstStyle/>
          <a:p>
            <a:r>
              <a:rPr lang="de-DE" dirty="0">
                <a:solidFill>
                  <a:schemeClr val="accent6"/>
                </a:solidFill>
              </a:rPr>
              <a:t>Anzahl Ideen</a:t>
            </a:r>
          </a:p>
        </p:txBody>
      </p:sp>
      <p:sp>
        <p:nvSpPr>
          <p:cNvPr id="13" name="Textfeld 12">
            <a:extLst>
              <a:ext uri="{FF2B5EF4-FFF2-40B4-BE49-F238E27FC236}">
                <a16:creationId xmlns:a16="http://schemas.microsoft.com/office/drawing/2014/main" id="{A6F328A0-D886-4A34-B2A0-9A98215762E2}"/>
              </a:ext>
            </a:extLst>
          </p:cNvPr>
          <p:cNvSpPr txBox="1"/>
          <p:nvPr/>
        </p:nvSpPr>
        <p:spPr>
          <a:xfrm>
            <a:off x="7150100" y="6477174"/>
            <a:ext cx="3114699" cy="369332"/>
          </a:xfrm>
          <a:prstGeom prst="rect">
            <a:avLst/>
          </a:prstGeom>
          <a:noFill/>
        </p:spPr>
        <p:txBody>
          <a:bodyPr wrap="none" rtlCol="0">
            <a:spAutoFit/>
          </a:bodyPr>
          <a:lstStyle/>
          <a:p>
            <a:r>
              <a:rPr lang="de-DE" dirty="0">
                <a:solidFill>
                  <a:schemeClr val="accent6"/>
                </a:solidFill>
              </a:rPr>
              <a:t>Qualität der Ideen (absteigend)</a:t>
            </a:r>
          </a:p>
        </p:txBody>
      </p:sp>
      <p:sp>
        <p:nvSpPr>
          <p:cNvPr id="14" name="Textfeld 13">
            <a:extLst>
              <a:ext uri="{FF2B5EF4-FFF2-40B4-BE49-F238E27FC236}">
                <a16:creationId xmlns:a16="http://schemas.microsoft.com/office/drawing/2014/main" id="{E520929B-FC38-43B4-97C9-B05376BBC8D2}"/>
              </a:ext>
            </a:extLst>
          </p:cNvPr>
          <p:cNvSpPr txBox="1"/>
          <p:nvPr/>
        </p:nvSpPr>
        <p:spPr>
          <a:xfrm>
            <a:off x="2667000" y="6225985"/>
            <a:ext cx="756938" cy="307777"/>
          </a:xfrm>
          <a:prstGeom prst="rect">
            <a:avLst/>
          </a:prstGeom>
          <a:noFill/>
        </p:spPr>
        <p:txBody>
          <a:bodyPr wrap="none" rtlCol="0">
            <a:spAutoFit/>
          </a:bodyPr>
          <a:lstStyle/>
          <a:p>
            <a:r>
              <a:rPr lang="de-DE" sz="1400" dirty="0">
                <a:solidFill>
                  <a:schemeClr val="bg1"/>
                </a:solidFill>
              </a:rPr>
              <a:t>A-Ideen</a:t>
            </a:r>
          </a:p>
        </p:txBody>
      </p:sp>
      <p:sp>
        <p:nvSpPr>
          <p:cNvPr id="39" name="Textfeld 38">
            <a:extLst>
              <a:ext uri="{FF2B5EF4-FFF2-40B4-BE49-F238E27FC236}">
                <a16:creationId xmlns:a16="http://schemas.microsoft.com/office/drawing/2014/main" id="{1E4C492B-E4C6-4831-A476-4A779664D807}"/>
              </a:ext>
            </a:extLst>
          </p:cNvPr>
          <p:cNvSpPr txBox="1"/>
          <p:nvPr/>
        </p:nvSpPr>
        <p:spPr>
          <a:xfrm>
            <a:off x="4911756" y="6233336"/>
            <a:ext cx="750526" cy="307777"/>
          </a:xfrm>
          <a:prstGeom prst="rect">
            <a:avLst/>
          </a:prstGeom>
          <a:noFill/>
        </p:spPr>
        <p:txBody>
          <a:bodyPr wrap="none" rtlCol="0">
            <a:spAutoFit/>
          </a:bodyPr>
          <a:lstStyle/>
          <a:p>
            <a:r>
              <a:rPr lang="de-DE" sz="1400" dirty="0">
                <a:solidFill>
                  <a:schemeClr val="bg1"/>
                </a:solidFill>
              </a:rPr>
              <a:t>B-Ideen</a:t>
            </a:r>
          </a:p>
        </p:txBody>
      </p:sp>
      <p:sp>
        <p:nvSpPr>
          <p:cNvPr id="40" name="Textfeld 39">
            <a:extLst>
              <a:ext uri="{FF2B5EF4-FFF2-40B4-BE49-F238E27FC236}">
                <a16:creationId xmlns:a16="http://schemas.microsoft.com/office/drawing/2014/main" id="{51E36E3A-AD5D-49CF-86A6-5074EF50B238}"/>
              </a:ext>
            </a:extLst>
          </p:cNvPr>
          <p:cNvSpPr txBox="1"/>
          <p:nvPr/>
        </p:nvSpPr>
        <p:spPr>
          <a:xfrm>
            <a:off x="8065190" y="6225985"/>
            <a:ext cx="748923" cy="307777"/>
          </a:xfrm>
          <a:prstGeom prst="rect">
            <a:avLst/>
          </a:prstGeom>
          <a:noFill/>
        </p:spPr>
        <p:txBody>
          <a:bodyPr wrap="none" rtlCol="0">
            <a:spAutoFit/>
          </a:bodyPr>
          <a:lstStyle/>
          <a:p>
            <a:r>
              <a:rPr lang="de-DE" sz="1400" dirty="0">
                <a:solidFill>
                  <a:schemeClr val="bg1"/>
                </a:solidFill>
              </a:rPr>
              <a:t>C-Ideen</a:t>
            </a:r>
          </a:p>
        </p:txBody>
      </p:sp>
    </p:spTree>
    <p:extLst>
      <p:ext uri="{BB962C8B-B14F-4D97-AF65-F5344CB8AC3E}">
        <p14:creationId xmlns:p14="http://schemas.microsoft.com/office/powerpoint/2010/main" val="2268703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7">
            <a:extLst>
              <a:ext uri="{FF2B5EF4-FFF2-40B4-BE49-F238E27FC236}">
                <a16:creationId xmlns:a16="http://schemas.microsoft.com/office/drawing/2014/main" id="{51EB37F1-B15D-4368-AD48-542873AE986E}"/>
              </a:ext>
            </a:extLst>
          </p:cNvPr>
          <p:cNvGrpSpPr/>
          <p:nvPr/>
        </p:nvGrpSpPr>
        <p:grpSpPr>
          <a:xfrm>
            <a:off x="63358" y="-48828"/>
            <a:ext cx="12213229" cy="6871101"/>
            <a:chOff x="63358" y="-48828"/>
            <a:chExt cx="12213229" cy="6871101"/>
          </a:xfrm>
        </p:grpSpPr>
        <p:sp>
          <p:nvSpPr>
            <p:cNvPr id="3" name="Textfeld 4">
              <a:extLst>
                <a:ext uri="{FF2B5EF4-FFF2-40B4-BE49-F238E27FC236}">
                  <a16:creationId xmlns:a16="http://schemas.microsoft.com/office/drawing/2014/main" id="{96B06250-8BA7-4680-9C10-2CCBECF3C7A1}"/>
                </a:ext>
              </a:extLst>
            </p:cNvPr>
            <p:cNvSpPr txBox="1"/>
            <p:nvPr/>
          </p:nvSpPr>
          <p:spPr>
            <a:xfrm>
              <a:off x="3572816" y="310694"/>
              <a:ext cx="6691167"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4400" b="1" i="0" u="none" strike="noStrike" kern="1200" cap="none" spc="0" baseline="0">
                  <a:solidFill>
                    <a:srgbClr val="5CB600"/>
                  </a:solidFill>
                  <a:uFillTx/>
                  <a:latin typeface="Raleway"/>
                </a:rPr>
                <a:t>Idea Rating Sheet</a:t>
              </a:r>
            </a:p>
          </p:txBody>
        </p:sp>
        <p:grpSp>
          <p:nvGrpSpPr>
            <p:cNvPr id="4" name="Gruppieren 15">
              <a:extLst>
                <a:ext uri="{FF2B5EF4-FFF2-40B4-BE49-F238E27FC236}">
                  <a16:creationId xmlns:a16="http://schemas.microsoft.com/office/drawing/2014/main" id="{0F6580BC-5F77-4AF4-BEF3-294BB0A574B6}"/>
                </a:ext>
              </a:extLst>
            </p:cNvPr>
            <p:cNvGrpSpPr/>
            <p:nvPr/>
          </p:nvGrpSpPr>
          <p:grpSpPr>
            <a:xfrm>
              <a:off x="63358" y="-48828"/>
              <a:ext cx="12213229" cy="6871101"/>
              <a:chOff x="63358" y="-48828"/>
              <a:chExt cx="12213229" cy="6871101"/>
            </a:xfrm>
          </p:grpSpPr>
          <p:sp>
            <p:nvSpPr>
              <p:cNvPr id="5" name="Rechteck 40">
                <a:extLst>
                  <a:ext uri="{FF2B5EF4-FFF2-40B4-BE49-F238E27FC236}">
                    <a16:creationId xmlns:a16="http://schemas.microsoft.com/office/drawing/2014/main" id="{7910B0DF-4CA8-4F04-8AEA-A069737F81CE}"/>
                  </a:ext>
                </a:extLst>
              </p:cNvPr>
              <p:cNvSpPr/>
              <p:nvPr/>
            </p:nvSpPr>
            <p:spPr>
              <a:xfrm>
                <a:off x="63358" y="1338343"/>
                <a:ext cx="591845" cy="531184"/>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6" name="Rechteck 42">
                <a:extLst>
                  <a:ext uri="{FF2B5EF4-FFF2-40B4-BE49-F238E27FC236}">
                    <a16:creationId xmlns:a16="http://schemas.microsoft.com/office/drawing/2014/main" id="{A8AD71EB-9D97-46CE-8888-AB205AACAFC3}"/>
                  </a:ext>
                </a:extLst>
              </p:cNvPr>
              <p:cNvSpPr/>
              <p:nvPr/>
            </p:nvSpPr>
            <p:spPr>
              <a:xfrm>
                <a:off x="8916671" y="1883673"/>
                <a:ext cx="3195809"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7" name="Rechteck 39">
                <a:extLst>
                  <a:ext uri="{FF2B5EF4-FFF2-40B4-BE49-F238E27FC236}">
                    <a16:creationId xmlns:a16="http://schemas.microsoft.com/office/drawing/2014/main" id="{D7A591BD-BE01-479F-B74F-091CE546C332}"/>
                  </a:ext>
                </a:extLst>
              </p:cNvPr>
              <p:cNvSpPr/>
              <p:nvPr/>
            </p:nvSpPr>
            <p:spPr>
              <a:xfrm>
                <a:off x="63358" y="1884587"/>
                <a:ext cx="3272866" cy="4907155"/>
              </a:xfrm>
              <a:prstGeom prst="rect">
                <a:avLst/>
              </a:prstGeom>
              <a:noFill/>
              <a:ln w="76196" cap="flat">
                <a:solidFill>
                  <a:srgbClr val="5CB600"/>
                </a:solidFill>
                <a:prstDash val="solid"/>
                <a:miter/>
              </a:ln>
            </p:spPr>
            <p:txBody>
              <a:bodyPr vert="horz" wrap="square" lIns="91440" tIns="45720" rIns="91440" bIns="45720" anchor="t" anchorCtr="0" compatLnSpc="1">
                <a:noAutofit/>
              </a:bodyPr>
              <a:lstStyle/>
              <a:p>
                <a:pPr marL="17999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34"/>
                  <a:cs typeface="Arial" pitchFamily="34"/>
                </a:endParaRPr>
              </a:p>
            </p:txBody>
          </p:sp>
          <p:sp>
            <p:nvSpPr>
              <p:cNvPr id="8" name="Rechteck 41">
                <a:extLst>
                  <a:ext uri="{FF2B5EF4-FFF2-40B4-BE49-F238E27FC236}">
                    <a16:creationId xmlns:a16="http://schemas.microsoft.com/office/drawing/2014/main" id="{F15CE9C3-6690-441A-BBCC-266C3DC425F9}"/>
                  </a:ext>
                </a:extLst>
              </p:cNvPr>
              <p:cNvSpPr/>
              <p:nvPr/>
            </p:nvSpPr>
            <p:spPr>
              <a:xfrm>
                <a:off x="3330272" y="1883673"/>
                <a:ext cx="5596173"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9" name="Rechteck 43">
                <a:extLst>
                  <a:ext uri="{FF2B5EF4-FFF2-40B4-BE49-F238E27FC236}">
                    <a16:creationId xmlns:a16="http://schemas.microsoft.com/office/drawing/2014/main" id="{5B4115CA-C151-43CC-B74A-E4D4BB62801A}"/>
                  </a:ext>
                </a:extLst>
              </p:cNvPr>
              <p:cNvSpPr/>
              <p:nvPr/>
            </p:nvSpPr>
            <p:spPr>
              <a:xfrm>
                <a:off x="8926445" y="4204411"/>
                <a:ext cx="3186043" cy="2587331"/>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grpSp>
            <p:nvGrpSpPr>
              <p:cNvPr id="10" name="Gruppieren 12">
                <a:extLst>
                  <a:ext uri="{FF2B5EF4-FFF2-40B4-BE49-F238E27FC236}">
                    <a16:creationId xmlns:a16="http://schemas.microsoft.com/office/drawing/2014/main" id="{398C3F28-4F96-4A38-9EAE-49489BE0BADE}"/>
                  </a:ext>
                </a:extLst>
              </p:cNvPr>
              <p:cNvGrpSpPr/>
              <p:nvPr/>
            </p:nvGrpSpPr>
            <p:grpSpPr>
              <a:xfrm>
                <a:off x="63358" y="-48828"/>
                <a:ext cx="12213229" cy="6871101"/>
                <a:chOff x="63358" y="-48828"/>
                <a:chExt cx="12213229" cy="6871101"/>
              </a:xfrm>
            </p:grpSpPr>
            <p:pic>
              <p:nvPicPr>
                <p:cNvPr id="11" name="Grafik 31">
                  <a:extLst>
                    <a:ext uri="{FF2B5EF4-FFF2-40B4-BE49-F238E27FC236}">
                      <a16:creationId xmlns:a16="http://schemas.microsoft.com/office/drawing/2014/main" id="{5BBDC5C2-2054-4FA3-B699-1C382F9F2217}"/>
                    </a:ext>
                  </a:extLst>
                </p:cNvPr>
                <p:cNvPicPr>
                  <a:picLocks noChangeAspect="1"/>
                </p:cNvPicPr>
                <p:nvPr/>
              </p:nvPicPr>
              <p:blipFill>
                <a:blip r:embed="rId2"/>
                <a:stretch>
                  <a:fillRect/>
                </a:stretch>
              </p:blipFill>
              <p:spPr>
                <a:xfrm>
                  <a:off x="233601" y="-48828"/>
                  <a:ext cx="1490718" cy="976935"/>
                </a:xfrm>
                <a:prstGeom prst="rect">
                  <a:avLst/>
                </a:prstGeom>
                <a:noFill/>
                <a:ln cap="flat">
                  <a:noFill/>
                </a:ln>
              </p:spPr>
            </p:pic>
            <p:sp>
              <p:nvSpPr>
                <p:cNvPr id="12" name="Rechteck 32">
                  <a:extLst>
                    <a:ext uri="{FF2B5EF4-FFF2-40B4-BE49-F238E27FC236}">
                      <a16:creationId xmlns:a16="http://schemas.microsoft.com/office/drawing/2014/main" id="{0393C881-773D-40ED-96EC-0D86375F7542}"/>
                    </a:ext>
                  </a:extLst>
                </p:cNvPr>
                <p:cNvSpPr/>
                <p:nvPr/>
              </p:nvSpPr>
              <p:spPr>
                <a:xfrm>
                  <a:off x="3370798" y="1329912"/>
                  <a:ext cx="5555647" cy="523219"/>
                </a:xfrm>
                <a:prstGeom prst="rect">
                  <a:avLst/>
                </a:prstGeom>
                <a:solidFill>
                  <a:srgbClr val="5CB600"/>
                </a:solidFill>
                <a:ln w="28575"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Durchführung</a:t>
                  </a:r>
                </a:p>
              </p:txBody>
            </p:sp>
            <p:sp>
              <p:nvSpPr>
                <p:cNvPr id="13" name="Rechteck 37">
                  <a:extLst>
                    <a:ext uri="{FF2B5EF4-FFF2-40B4-BE49-F238E27FC236}">
                      <a16:creationId xmlns:a16="http://schemas.microsoft.com/office/drawing/2014/main" id="{041474E0-A265-42D6-B2E6-F2052C62F1AF}"/>
                    </a:ext>
                  </a:extLst>
                </p:cNvPr>
                <p:cNvSpPr/>
                <p:nvPr/>
              </p:nvSpPr>
              <p:spPr>
                <a:xfrm>
                  <a:off x="63358" y="1329912"/>
                  <a:ext cx="3404457" cy="523219"/>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Anlass / Situation</a:t>
                  </a:r>
                </a:p>
              </p:txBody>
            </p:sp>
            <p:sp>
              <p:nvSpPr>
                <p:cNvPr id="14" name="Rechteck 29">
                  <a:extLst>
                    <a:ext uri="{FF2B5EF4-FFF2-40B4-BE49-F238E27FC236}">
                      <a16:creationId xmlns:a16="http://schemas.microsoft.com/office/drawing/2014/main" id="{2D26E0CF-8888-480C-8343-3A7115F524FD}"/>
                    </a:ext>
                  </a:extLst>
                </p:cNvPr>
                <p:cNvSpPr/>
                <p:nvPr/>
              </p:nvSpPr>
              <p:spPr>
                <a:xfrm>
                  <a:off x="63358" y="66257"/>
                  <a:ext cx="12049121" cy="1263655"/>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5" name="Rechteck 30">
                  <a:extLst>
                    <a:ext uri="{FF2B5EF4-FFF2-40B4-BE49-F238E27FC236}">
                      <a16:creationId xmlns:a16="http://schemas.microsoft.com/office/drawing/2014/main" id="{78602246-E462-4FFD-A098-E2EABF15E0BA}"/>
                    </a:ext>
                  </a:extLst>
                </p:cNvPr>
                <p:cNvSpPr/>
                <p:nvPr/>
              </p:nvSpPr>
              <p:spPr>
                <a:xfrm>
                  <a:off x="8961010" y="1353385"/>
                  <a:ext cx="3151470" cy="516151"/>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Pros &amp; Cons</a:t>
                  </a:r>
                </a:p>
              </p:txBody>
            </p:sp>
            <p:sp>
              <p:nvSpPr>
                <p:cNvPr id="16" name="Textfeld 1">
                  <a:extLst>
                    <a:ext uri="{FF2B5EF4-FFF2-40B4-BE49-F238E27FC236}">
                      <a16:creationId xmlns:a16="http://schemas.microsoft.com/office/drawing/2014/main" id="{67865909-A953-484E-B30B-8C4C847DE033}"/>
                    </a:ext>
                  </a:extLst>
                </p:cNvPr>
                <p:cNvSpPr txBox="1"/>
                <p:nvPr/>
              </p:nvSpPr>
              <p:spPr>
                <a:xfrm>
                  <a:off x="129625" y="876287"/>
                  <a:ext cx="2021500"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1" i="0" u="none" strike="noStrike" kern="1200" cap="none" spc="0" baseline="0">
                      <a:solidFill>
                        <a:srgbClr val="5CB600"/>
                      </a:solidFill>
                      <a:uFillTx/>
                      <a:latin typeface="Calibri"/>
                    </a:rPr>
                    <a:t>Innovation Tool-Box</a:t>
                  </a:r>
                </a:p>
              </p:txBody>
            </p:sp>
            <p:sp>
              <p:nvSpPr>
                <p:cNvPr id="17" name="Rechteck 3">
                  <a:extLst>
                    <a:ext uri="{FF2B5EF4-FFF2-40B4-BE49-F238E27FC236}">
                      <a16:creationId xmlns:a16="http://schemas.microsoft.com/office/drawing/2014/main" id="{3F472962-9AAD-4079-90E7-3C9E18854596}"/>
                    </a:ext>
                  </a:extLst>
                </p:cNvPr>
                <p:cNvSpPr/>
                <p:nvPr/>
              </p:nvSpPr>
              <p:spPr>
                <a:xfrm>
                  <a:off x="11642031" y="1809561"/>
                  <a:ext cx="470449" cy="2434498"/>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8" name="Rechteck 44">
                  <a:extLst>
                    <a:ext uri="{FF2B5EF4-FFF2-40B4-BE49-F238E27FC236}">
                      <a16:creationId xmlns:a16="http://schemas.microsoft.com/office/drawing/2014/main" id="{F3D875F7-D641-4796-9250-D0FE92CE2B9C}"/>
                    </a:ext>
                  </a:extLst>
                </p:cNvPr>
                <p:cNvSpPr/>
                <p:nvPr/>
              </p:nvSpPr>
              <p:spPr>
                <a:xfrm>
                  <a:off x="11642040" y="4230782"/>
                  <a:ext cx="470449" cy="2591491"/>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19" name="Grafik 6">
                  <a:extLst>
                    <a:ext uri="{FF2B5EF4-FFF2-40B4-BE49-F238E27FC236}">
                      <a16:creationId xmlns:a16="http://schemas.microsoft.com/office/drawing/2014/main" id="{CD920C8C-074C-4366-A7D6-4D6DC6894A68}"/>
                    </a:ext>
                  </a:extLst>
                </p:cNvPr>
                <p:cNvPicPr>
                  <a:picLocks noChangeAspect="1"/>
                </p:cNvPicPr>
                <p:nvPr/>
              </p:nvPicPr>
              <p:blipFill>
                <a:blip r:embed="rId3"/>
                <a:stretch>
                  <a:fillRect/>
                </a:stretch>
              </p:blipFill>
              <p:spPr>
                <a:xfrm>
                  <a:off x="11582585" y="2508436"/>
                  <a:ext cx="694002" cy="694002"/>
                </a:xfrm>
                <a:prstGeom prst="rect">
                  <a:avLst/>
                </a:prstGeom>
                <a:noFill/>
                <a:ln cap="flat">
                  <a:noFill/>
                </a:ln>
              </p:spPr>
            </p:pic>
            <p:pic>
              <p:nvPicPr>
                <p:cNvPr id="20" name="Grafik 45">
                  <a:extLst>
                    <a:ext uri="{FF2B5EF4-FFF2-40B4-BE49-F238E27FC236}">
                      <a16:creationId xmlns:a16="http://schemas.microsoft.com/office/drawing/2014/main" id="{6F996BB0-FEDA-4590-8EED-62517FA4F86D}"/>
                    </a:ext>
                  </a:extLst>
                </p:cNvPr>
                <p:cNvPicPr>
                  <a:picLocks noChangeAspect="1"/>
                </p:cNvPicPr>
                <p:nvPr/>
              </p:nvPicPr>
              <p:blipFill>
                <a:blip r:embed="rId3"/>
                <a:stretch>
                  <a:fillRect/>
                </a:stretch>
              </p:blipFill>
              <p:spPr>
                <a:xfrm rot="10799991">
                  <a:off x="11573414" y="5201929"/>
                  <a:ext cx="694002" cy="694002"/>
                </a:xfrm>
                <a:prstGeom prst="rect">
                  <a:avLst/>
                </a:prstGeom>
                <a:noFill/>
                <a:ln cap="flat">
                  <a:noFill/>
                </a:ln>
              </p:spPr>
            </p:pic>
            <p:pic>
              <p:nvPicPr>
                <p:cNvPr id="21" name="Grafik 8">
                  <a:extLst>
                    <a:ext uri="{FF2B5EF4-FFF2-40B4-BE49-F238E27FC236}">
                      <a16:creationId xmlns:a16="http://schemas.microsoft.com/office/drawing/2014/main" id="{AACFDC09-D604-4443-9D3B-45DDB77CFE87}"/>
                    </a:ext>
                  </a:extLst>
                </p:cNvPr>
                <p:cNvPicPr>
                  <a:picLocks noChangeAspect="1"/>
                </p:cNvPicPr>
                <p:nvPr/>
              </p:nvPicPr>
              <p:blipFill>
                <a:blip r:embed="rId4"/>
                <a:stretch>
                  <a:fillRect/>
                </a:stretch>
              </p:blipFill>
              <p:spPr>
                <a:xfrm>
                  <a:off x="233601" y="1396691"/>
                  <a:ext cx="408398" cy="414497"/>
                </a:xfrm>
                <a:prstGeom prst="rect">
                  <a:avLst/>
                </a:prstGeom>
                <a:noFill/>
                <a:ln cap="flat">
                  <a:noFill/>
                </a:ln>
              </p:spPr>
            </p:pic>
            <p:pic>
              <p:nvPicPr>
                <p:cNvPr id="22" name="Grafik 9">
                  <a:extLst>
                    <a:ext uri="{FF2B5EF4-FFF2-40B4-BE49-F238E27FC236}">
                      <a16:creationId xmlns:a16="http://schemas.microsoft.com/office/drawing/2014/main" id="{673564EB-5BCF-4B26-89DC-6F50E4F171C0}"/>
                    </a:ext>
                  </a:extLst>
                </p:cNvPr>
                <p:cNvPicPr>
                  <a:picLocks noChangeAspect="1"/>
                </p:cNvPicPr>
                <p:nvPr/>
              </p:nvPicPr>
              <p:blipFill>
                <a:blip r:embed="rId5"/>
                <a:stretch>
                  <a:fillRect/>
                </a:stretch>
              </p:blipFill>
              <p:spPr>
                <a:xfrm>
                  <a:off x="4441195" y="1369304"/>
                  <a:ext cx="493739" cy="487640"/>
                </a:xfrm>
                <a:prstGeom prst="rect">
                  <a:avLst/>
                </a:prstGeom>
                <a:noFill/>
                <a:ln cap="flat">
                  <a:noFill/>
                </a:ln>
              </p:spPr>
            </p:pic>
            <p:pic>
              <p:nvPicPr>
                <p:cNvPr id="23" name="Grafik 10">
                  <a:extLst>
                    <a:ext uri="{FF2B5EF4-FFF2-40B4-BE49-F238E27FC236}">
                      <a16:creationId xmlns:a16="http://schemas.microsoft.com/office/drawing/2014/main" id="{DE5B86D4-5593-4059-B7C6-79D4DF693AAC}"/>
                    </a:ext>
                  </a:extLst>
                </p:cNvPr>
                <p:cNvPicPr>
                  <a:picLocks noChangeAspect="1"/>
                </p:cNvPicPr>
                <p:nvPr/>
              </p:nvPicPr>
              <p:blipFill>
                <a:blip r:embed="rId6"/>
                <a:stretch>
                  <a:fillRect/>
                </a:stretch>
              </p:blipFill>
              <p:spPr>
                <a:xfrm>
                  <a:off x="9129973" y="1413351"/>
                  <a:ext cx="438875" cy="396209"/>
                </a:xfrm>
                <a:prstGeom prst="rect">
                  <a:avLst/>
                </a:prstGeom>
                <a:noFill/>
                <a:ln cap="flat">
                  <a:noFill/>
                </a:ln>
              </p:spPr>
            </p:pic>
          </p:grpSp>
        </p:grpSp>
      </p:grpSp>
      <p:sp>
        <p:nvSpPr>
          <p:cNvPr id="24" name="Textfeld 2">
            <a:extLst>
              <a:ext uri="{FF2B5EF4-FFF2-40B4-BE49-F238E27FC236}">
                <a16:creationId xmlns:a16="http://schemas.microsoft.com/office/drawing/2014/main" id="{A442F12A-889F-48F8-9DBC-4DBA7AB38E59}"/>
              </a:ext>
            </a:extLst>
          </p:cNvPr>
          <p:cNvSpPr txBox="1"/>
          <p:nvPr/>
        </p:nvSpPr>
        <p:spPr>
          <a:xfrm>
            <a:off x="8985891" y="1996574"/>
            <a:ext cx="2700872" cy="2400656"/>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Sehr einfache Durchführung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Übersicht der Stärken &amp; Schwächen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1"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Vorlagen können mehrfach verwendet werden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Digital &amp; Analog möglich</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Gruppenbewertung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25" name="Textfeld 5">
            <a:extLst>
              <a:ext uri="{FF2B5EF4-FFF2-40B4-BE49-F238E27FC236}">
                <a16:creationId xmlns:a16="http://schemas.microsoft.com/office/drawing/2014/main" id="{1D1670E3-F4E0-4BD5-B2F9-61AD9CA56357}"/>
              </a:ext>
            </a:extLst>
          </p:cNvPr>
          <p:cNvSpPr txBox="1"/>
          <p:nvPr/>
        </p:nvSpPr>
        <p:spPr>
          <a:xfrm>
            <a:off x="9047338" y="4310152"/>
            <a:ext cx="2439756" cy="138499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Utopische Ideen möglich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Zeitaufwändig bei mehreren Durchläufen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Nicht anonymisiert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p:txBody>
      </p:sp>
      <p:sp>
        <p:nvSpPr>
          <p:cNvPr id="26" name="Textfeld 7">
            <a:extLst>
              <a:ext uri="{FF2B5EF4-FFF2-40B4-BE49-F238E27FC236}">
                <a16:creationId xmlns:a16="http://schemas.microsoft.com/office/drawing/2014/main" id="{CD51BF20-F227-4E44-BD14-606436E6AE81}"/>
              </a:ext>
            </a:extLst>
          </p:cNvPr>
          <p:cNvSpPr txBox="1"/>
          <p:nvPr/>
        </p:nvSpPr>
        <p:spPr>
          <a:xfrm>
            <a:off x="128098" y="1996574"/>
            <a:ext cx="3079744" cy="2031321"/>
          </a:xfrm>
          <a:prstGeom prst="rect">
            <a:avLst/>
          </a:prstGeom>
          <a:noFill/>
          <a:ln cap="flat">
            <a:noFill/>
          </a:ln>
        </p:spPr>
        <p:txBody>
          <a:bodyPr vert="horz" wrap="square" lIns="91440" tIns="45720" rIns="91440" bIns="45720" anchor="t" anchorCtr="0" compatLnSpc="1">
            <a:spAutoFit/>
          </a:bodyPr>
          <a:lstStyle/>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Generierung von </a:t>
            </a:r>
            <a:r>
              <a:rPr lang="de-DE" sz="1200" b="1" i="0" u="none" strike="noStrike" kern="1200" cap="none" spc="0" baseline="0">
                <a:solidFill>
                  <a:srgbClr val="000000"/>
                </a:solidFill>
                <a:uFillTx/>
                <a:latin typeface="Arial" pitchFamily="34"/>
                <a:cs typeface="Arial" pitchFamily="34"/>
              </a:rPr>
              <a:t>neuen Ideen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Ideen</a:t>
            </a:r>
            <a:r>
              <a:rPr lang="de-DE" sz="1200" b="0" i="0" u="none" strike="noStrike" kern="1200" cap="none" spc="0" baseline="0">
                <a:solidFill>
                  <a:srgbClr val="000000"/>
                </a:solidFill>
                <a:uFillTx/>
                <a:latin typeface="Arial" pitchFamily="34"/>
                <a:cs typeface="Arial" pitchFamily="34"/>
              </a:rPr>
              <a:t> sollen einem Bewertungsverfahren unterzogen werden</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1" i="0" u="none" strike="noStrike" kern="1200" cap="none" spc="0" baseline="0">
                <a:solidFill>
                  <a:srgbClr val="000000"/>
                </a:solidFill>
                <a:uFillTx/>
                <a:latin typeface="Arial" pitchFamily="34"/>
                <a:cs typeface="Arial" pitchFamily="34"/>
              </a:rPr>
              <a:t>Modifikation/Verbesserung </a:t>
            </a:r>
            <a:r>
              <a:rPr lang="de-DE" sz="1200" b="0" i="0" u="none" strike="noStrike" kern="1200" cap="none" spc="0" baseline="0">
                <a:solidFill>
                  <a:srgbClr val="000000"/>
                </a:solidFill>
                <a:uFillTx/>
                <a:latin typeface="Arial" pitchFamily="34"/>
                <a:cs typeface="Arial" pitchFamily="34"/>
              </a:rPr>
              <a:t>vorhandener Ideen/Produkte/Dienstleistungen</a:t>
            </a:r>
            <a:endParaRPr lang="de-DE" sz="1200" b="1"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27" name="Textfeld 14">
            <a:extLst>
              <a:ext uri="{FF2B5EF4-FFF2-40B4-BE49-F238E27FC236}">
                <a16:creationId xmlns:a16="http://schemas.microsoft.com/office/drawing/2014/main" id="{C88A8D7F-A007-4CC4-B00E-95A38BFAD557}"/>
              </a:ext>
            </a:extLst>
          </p:cNvPr>
          <p:cNvSpPr txBox="1"/>
          <p:nvPr/>
        </p:nvSpPr>
        <p:spPr>
          <a:xfrm>
            <a:off x="3790718" y="1611456"/>
            <a:ext cx="4610560" cy="326243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1"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400" b="1" i="0" u="none" strike="noStrike" kern="1200" cap="none" spc="0" baseline="0">
                <a:solidFill>
                  <a:srgbClr val="000000"/>
                </a:solidFill>
                <a:uFillTx/>
                <a:latin typeface="Arial" pitchFamily="34"/>
                <a:cs typeface="Arial" pitchFamily="34"/>
              </a:rPr>
              <a:t>Schritt 1:</a:t>
            </a:r>
            <a:r>
              <a:rPr lang="de-DE" sz="1400" b="0" i="0" u="none" strike="noStrike" kern="1200" cap="none" spc="0" baseline="0">
                <a:solidFill>
                  <a:srgbClr val="000000"/>
                </a:solidFill>
                <a:uFillTx/>
                <a:latin typeface="Arial" pitchFamily="34"/>
                <a:cs typeface="Arial" pitchFamily="34"/>
              </a:rPr>
              <a:t> Bewertungsbogen ausdrucken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400" b="1" i="0" u="none" strike="noStrike" kern="1200" cap="none" spc="0" baseline="0">
                <a:solidFill>
                  <a:srgbClr val="000000"/>
                </a:solidFill>
                <a:uFillTx/>
                <a:latin typeface="Arial" pitchFamily="34"/>
                <a:cs typeface="Arial" pitchFamily="34"/>
              </a:rPr>
              <a:t>Schritt 2:</a:t>
            </a:r>
            <a:r>
              <a:rPr lang="de-DE" sz="1400" b="0" i="0" u="none" strike="noStrike" kern="1200" cap="none" spc="0" baseline="0">
                <a:solidFill>
                  <a:srgbClr val="000000"/>
                </a:solidFill>
                <a:uFillTx/>
                <a:latin typeface="Arial" pitchFamily="34"/>
                <a:cs typeface="Arial" pitchFamily="34"/>
              </a:rPr>
              <a:t> Aufgabenstellung vermitteln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400" b="1" i="0" u="none" strike="noStrike" kern="1200" cap="none" spc="0" baseline="0">
                <a:solidFill>
                  <a:srgbClr val="000000"/>
                </a:solidFill>
                <a:uFillTx/>
                <a:latin typeface="Arial" pitchFamily="34"/>
                <a:cs typeface="Arial" pitchFamily="34"/>
              </a:rPr>
              <a:t>Schritt 3:</a:t>
            </a:r>
            <a:r>
              <a:rPr lang="de-DE" sz="1400" b="0" i="0" u="none" strike="noStrike" kern="1200" cap="none" spc="0" baseline="0">
                <a:solidFill>
                  <a:srgbClr val="000000"/>
                </a:solidFill>
                <a:uFillTx/>
                <a:latin typeface="Arial" pitchFamily="34"/>
                <a:cs typeface="Arial" pitchFamily="34"/>
              </a:rPr>
              <a:t> In Kleingruppen Ideen generieren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400" b="1" i="0" u="none" strike="noStrike" kern="1200" cap="none" spc="0" baseline="0">
                <a:solidFill>
                  <a:srgbClr val="000000"/>
                </a:solidFill>
                <a:uFillTx/>
                <a:latin typeface="Arial" pitchFamily="34"/>
                <a:cs typeface="Arial" pitchFamily="34"/>
              </a:rPr>
              <a:t>Schritt 4:</a:t>
            </a:r>
            <a:r>
              <a:rPr lang="de-DE" sz="1400" b="0" i="0" u="none" strike="noStrike" kern="1200" cap="none" spc="0" baseline="0">
                <a:solidFill>
                  <a:srgbClr val="000000"/>
                </a:solidFill>
                <a:uFillTx/>
                <a:latin typeface="Arial" pitchFamily="34"/>
                <a:cs typeface="Arial" pitchFamily="34"/>
              </a:rPr>
              <a:t> Pro Idee wird ein Bewertungsbogen angelegt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400" b="1" i="0" u="none" strike="noStrike" kern="1200" cap="none" spc="0" baseline="0">
                <a:solidFill>
                  <a:srgbClr val="000000"/>
                </a:solidFill>
                <a:uFillTx/>
                <a:latin typeface="Arial" pitchFamily="34"/>
                <a:cs typeface="Arial" pitchFamily="34"/>
              </a:rPr>
              <a:t>Schritt 5:</a:t>
            </a:r>
            <a:r>
              <a:rPr lang="de-DE" sz="1400" b="0" i="0" u="none" strike="noStrike" kern="1200" cap="none" spc="0" baseline="0">
                <a:solidFill>
                  <a:srgbClr val="000000"/>
                </a:solidFill>
                <a:uFillTx/>
                <a:latin typeface="Arial" pitchFamily="34"/>
                <a:cs typeface="Arial" pitchFamily="34"/>
              </a:rPr>
              <a:t> Ideen werden ausgehangen und bewertet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400" b="1" i="0" u="none" strike="noStrike" kern="1200" cap="none" spc="0" baseline="0">
                <a:solidFill>
                  <a:srgbClr val="000000"/>
                </a:solidFill>
                <a:uFillTx/>
                <a:latin typeface="Arial" pitchFamily="34"/>
                <a:cs typeface="Arial" pitchFamily="34"/>
              </a:rPr>
              <a:t>Schritt 6:</a:t>
            </a:r>
            <a:r>
              <a:rPr lang="de-DE" sz="1400" b="0" i="0" u="none" strike="noStrike" kern="1200" cap="none" spc="0" baseline="0">
                <a:solidFill>
                  <a:srgbClr val="000000"/>
                </a:solidFill>
                <a:uFillTx/>
                <a:latin typeface="Arial" pitchFamily="34"/>
                <a:cs typeface="Arial" pitchFamily="34"/>
              </a:rPr>
              <a:t> Ergebnisauswertung (ggf. weiterer Durchlauf)</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400" b="1" i="0" u="none" strike="noStrike" kern="1200" cap="none" spc="0" baseline="0">
                <a:solidFill>
                  <a:srgbClr val="000000"/>
                </a:solidFill>
                <a:uFillTx/>
                <a:latin typeface="Arial" pitchFamily="34"/>
                <a:cs typeface="Arial" pitchFamily="34"/>
              </a:rPr>
              <a:t>Schritt 7:</a:t>
            </a:r>
            <a:r>
              <a:rPr lang="de-DE" sz="1400" b="0" i="0" u="none" strike="noStrike" kern="1200" cap="none" spc="0" baseline="0">
                <a:solidFill>
                  <a:srgbClr val="000000"/>
                </a:solidFill>
                <a:uFillTx/>
                <a:latin typeface="Arial" pitchFamily="34"/>
                <a:cs typeface="Arial" pitchFamily="34"/>
              </a:rPr>
              <a:t> Präsentation der Ergebnisse </a:t>
            </a:r>
          </a:p>
        </p:txBody>
      </p:sp>
      <p:pic>
        <p:nvPicPr>
          <p:cNvPr id="28" name="Grafik 11">
            <a:extLst>
              <a:ext uri="{FF2B5EF4-FFF2-40B4-BE49-F238E27FC236}">
                <a16:creationId xmlns:a16="http://schemas.microsoft.com/office/drawing/2014/main" id="{BEC625FC-0C5D-4104-8E87-A0747503400A}"/>
              </a:ext>
            </a:extLst>
          </p:cNvPr>
          <p:cNvPicPr>
            <a:picLocks noChangeAspect="1"/>
          </p:cNvPicPr>
          <p:nvPr/>
        </p:nvPicPr>
        <p:blipFill>
          <a:blip r:embed="rId7"/>
          <a:stretch>
            <a:fillRect/>
          </a:stretch>
        </p:blipFill>
        <p:spPr>
          <a:xfrm>
            <a:off x="118515" y="3843232"/>
            <a:ext cx="3150839" cy="2691792"/>
          </a:xfrm>
          <a:prstGeom prst="rect">
            <a:avLst/>
          </a:prstGeom>
          <a:noFill/>
          <a:ln cap="flat">
            <a:noFill/>
          </a:ln>
        </p:spPr>
      </p:pic>
      <p:sp>
        <p:nvSpPr>
          <p:cNvPr id="29" name="Textfeld 29">
            <a:extLst>
              <a:ext uri="{FF2B5EF4-FFF2-40B4-BE49-F238E27FC236}">
                <a16:creationId xmlns:a16="http://schemas.microsoft.com/office/drawing/2014/main" id="{103C937F-451A-4C58-9BB9-3A2B8DDD431E}"/>
              </a:ext>
            </a:extLst>
          </p:cNvPr>
          <p:cNvSpPr txBox="1"/>
          <p:nvPr/>
        </p:nvSpPr>
        <p:spPr>
          <a:xfrm>
            <a:off x="3345999" y="6604784"/>
            <a:ext cx="6138906" cy="18466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600" b="0" i="0" u="none" strike="noStrike" kern="1200" cap="none" spc="0" baseline="0">
                <a:solidFill>
                  <a:srgbClr val="000000"/>
                </a:solidFill>
                <a:uFillTx/>
                <a:latin typeface="Calibri"/>
              </a:rPr>
              <a:t>Quelle: https://de.slideshare.net/pherwarth/kollektive-ideenbewertung-mit-idea-rating-sheets</a:t>
            </a:r>
          </a:p>
        </p:txBody>
      </p:sp>
    </p:spTree>
    <p:extLst>
      <p:ext uri="{BB962C8B-B14F-4D97-AF65-F5344CB8AC3E}">
        <p14:creationId xmlns:p14="http://schemas.microsoft.com/office/powerpoint/2010/main" val="2828254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7F6CCFDB-ADA7-4D44-92A5-086C4A8E6B62}"/>
              </a:ext>
            </a:extLst>
          </p:cNvPr>
          <p:cNvSpPr/>
          <p:nvPr/>
        </p:nvSpPr>
        <p:spPr>
          <a:xfrm>
            <a:off x="15841" y="1330106"/>
            <a:ext cx="12138060" cy="5534025"/>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D6AE8ABC-D8A3-41DA-8F06-E348CEFAB894}"/>
              </a:ext>
            </a:extLst>
          </p:cNvPr>
          <p:cNvSpPr/>
          <p:nvPr/>
        </p:nvSpPr>
        <p:spPr>
          <a:xfrm>
            <a:off x="9544539" y="1963024"/>
            <a:ext cx="2107268" cy="479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Textfeld 47">
            <a:extLst>
              <a:ext uri="{FF2B5EF4-FFF2-40B4-BE49-F238E27FC236}">
                <a16:creationId xmlns:a16="http://schemas.microsoft.com/office/drawing/2014/main" id="{8FB10BD5-244F-45FB-A620-E967C2DF0C52}"/>
              </a:ext>
            </a:extLst>
          </p:cNvPr>
          <p:cNvSpPr txBox="1"/>
          <p:nvPr/>
        </p:nvSpPr>
        <p:spPr>
          <a:xfrm>
            <a:off x="3589305" y="277499"/>
            <a:ext cx="6309704" cy="769441"/>
          </a:xfrm>
          <a:prstGeom prst="rect">
            <a:avLst/>
          </a:prstGeom>
          <a:noFill/>
        </p:spPr>
        <p:txBody>
          <a:bodyPr wrap="square" rtlCol="0">
            <a:spAutoFit/>
          </a:bodyPr>
          <a:lstStyle/>
          <a:p>
            <a:r>
              <a:rPr lang="de-DE" sz="4400" b="1" dirty="0" err="1">
                <a:solidFill>
                  <a:srgbClr val="5CB600"/>
                </a:solidFill>
                <a:latin typeface="Raleway"/>
              </a:rPr>
              <a:t>Idea</a:t>
            </a:r>
            <a:r>
              <a:rPr lang="de-DE" sz="4400" b="1" dirty="0">
                <a:solidFill>
                  <a:srgbClr val="5CB600"/>
                </a:solidFill>
                <a:latin typeface="Raleway"/>
              </a:rPr>
              <a:t>-Rating-Sheet</a:t>
            </a:r>
          </a:p>
        </p:txBody>
      </p:sp>
      <p:pic>
        <p:nvPicPr>
          <p:cNvPr id="49" name="Grafik 48">
            <a:extLst>
              <a:ext uri="{FF2B5EF4-FFF2-40B4-BE49-F238E27FC236}">
                <a16:creationId xmlns:a16="http://schemas.microsoft.com/office/drawing/2014/main" id="{45908F80-FA1C-4FD2-9C47-06F989932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602" y="-48831"/>
            <a:ext cx="1490719" cy="976933"/>
          </a:xfrm>
          <a:prstGeom prst="rect">
            <a:avLst/>
          </a:prstGeom>
        </p:spPr>
      </p:pic>
      <p:sp>
        <p:nvSpPr>
          <p:cNvPr id="50" name="Rechteck 49">
            <a:extLst>
              <a:ext uri="{FF2B5EF4-FFF2-40B4-BE49-F238E27FC236}">
                <a16:creationId xmlns:a16="http://schemas.microsoft.com/office/drawing/2014/main" id="{B1D85913-5CF1-4E52-BACC-5A20DF2F4F63}"/>
              </a:ext>
            </a:extLst>
          </p:cNvPr>
          <p:cNvSpPr/>
          <p:nvPr/>
        </p:nvSpPr>
        <p:spPr>
          <a:xfrm>
            <a:off x="31682" y="66346"/>
            <a:ext cx="12122218" cy="1148583"/>
          </a:xfrm>
          <a:prstGeom prst="rect">
            <a:avLst/>
          </a:prstGeom>
          <a:noFill/>
          <a:ln w="5715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51" name="Textfeld 50">
            <a:extLst>
              <a:ext uri="{FF2B5EF4-FFF2-40B4-BE49-F238E27FC236}">
                <a16:creationId xmlns:a16="http://schemas.microsoft.com/office/drawing/2014/main" id="{CA257C00-7F5A-4521-AC96-4516AEB02C9E}"/>
              </a:ext>
            </a:extLst>
          </p:cNvPr>
          <p:cNvSpPr txBox="1"/>
          <p:nvPr/>
        </p:nvSpPr>
        <p:spPr>
          <a:xfrm>
            <a:off x="129624" y="876290"/>
            <a:ext cx="2021503" cy="338554"/>
          </a:xfrm>
          <a:prstGeom prst="rect">
            <a:avLst/>
          </a:prstGeom>
          <a:noFill/>
        </p:spPr>
        <p:txBody>
          <a:bodyPr wrap="square" rtlCol="0">
            <a:spAutoFit/>
          </a:bodyPr>
          <a:lstStyle/>
          <a:p>
            <a:r>
              <a:rPr lang="de-DE" sz="1600" b="1" dirty="0">
                <a:solidFill>
                  <a:srgbClr val="5CB600"/>
                </a:solidFill>
              </a:rPr>
              <a:t>Innovation Tool-Box</a:t>
            </a:r>
          </a:p>
        </p:txBody>
      </p:sp>
      <p:sp>
        <p:nvSpPr>
          <p:cNvPr id="74" name="Rechteck 73">
            <a:extLst>
              <a:ext uri="{FF2B5EF4-FFF2-40B4-BE49-F238E27FC236}">
                <a16:creationId xmlns:a16="http://schemas.microsoft.com/office/drawing/2014/main" id="{FDE81489-9C90-4F44-8D75-C4927617D814}"/>
              </a:ext>
            </a:extLst>
          </p:cNvPr>
          <p:cNvSpPr/>
          <p:nvPr/>
        </p:nvSpPr>
        <p:spPr>
          <a:xfrm>
            <a:off x="10385570" y="1425062"/>
            <a:ext cx="1730067" cy="537961"/>
          </a:xfrm>
          <a:prstGeom prst="rect">
            <a:avLst/>
          </a:prstGeom>
          <a:solidFill>
            <a:srgbClr val="5CB6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600" dirty="0">
                <a:latin typeface="Raleway"/>
              </a:rPr>
              <a:t>Raum für Notizen</a:t>
            </a:r>
          </a:p>
        </p:txBody>
      </p:sp>
      <p:sp>
        <p:nvSpPr>
          <p:cNvPr id="40" name="Rechteck 39">
            <a:extLst>
              <a:ext uri="{FF2B5EF4-FFF2-40B4-BE49-F238E27FC236}">
                <a16:creationId xmlns:a16="http://schemas.microsoft.com/office/drawing/2014/main" id="{D5CB0E7E-C437-4646-9CDD-A90832C1F4F8}"/>
              </a:ext>
            </a:extLst>
          </p:cNvPr>
          <p:cNvSpPr/>
          <p:nvPr/>
        </p:nvSpPr>
        <p:spPr>
          <a:xfrm>
            <a:off x="671686" y="4686990"/>
            <a:ext cx="2685414" cy="345574"/>
          </a:xfrm>
          <a:prstGeom prst="rect">
            <a:avLst/>
          </a:prstGeom>
          <a:solidFill>
            <a:srgbClr val="5CB6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600" dirty="0">
                <a:latin typeface="Raleway"/>
              </a:rPr>
              <a:t>    Stärken &amp; Möglichkeiten</a:t>
            </a:r>
          </a:p>
        </p:txBody>
      </p:sp>
      <p:sp>
        <p:nvSpPr>
          <p:cNvPr id="41" name="Rechteck 40">
            <a:extLst>
              <a:ext uri="{FF2B5EF4-FFF2-40B4-BE49-F238E27FC236}">
                <a16:creationId xmlns:a16="http://schemas.microsoft.com/office/drawing/2014/main" id="{BB7F175F-4D49-4447-AFD8-A986B8C0E597}"/>
              </a:ext>
            </a:extLst>
          </p:cNvPr>
          <p:cNvSpPr/>
          <p:nvPr/>
        </p:nvSpPr>
        <p:spPr>
          <a:xfrm>
            <a:off x="5514256" y="4682169"/>
            <a:ext cx="2406512" cy="346588"/>
          </a:xfrm>
          <a:prstGeom prst="rect">
            <a:avLst/>
          </a:prstGeom>
          <a:solidFill>
            <a:srgbClr val="5CB6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600" dirty="0">
                <a:latin typeface="Raleway"/>
              </a:rPr>
              <a:t>Risiken &amp; Schwächen</a:t>
            </a:r>
          </a:p>
        </p:txBody>
      </p:sp>
      <p:sp>
        <p:nvSpPr>
          <p:cNvPr id="42" name="Rechteck 41">
            <a:extLst>
              <a:ext uri="{FF2B5EF4-FFF2-40B4-BE49-F238E27FC236}">
                <a16:creationId xmlns:a16="http://schemas.microsoft.com/office/drawing/2014/main" id="{A3D76BDF-B055-4932-9998-DD25911D4A13}"/>
              </a:ext>
            </a:extLst>
          </p:cNvPr>
          <p:cNvSpPr/>
          <p:nvPr/>
        </p:nvSpPr>
        <p:spPr>
          <a:xfrm>
            <a:off x="298498" y="3563440"/>
            <a:ext cx="1675901" cy="471742"/>
          </a:xfrm>
          <a:prstGeom prst="rect">
            <a:avLst/>
          </a:prstGeom>
          <a:solidFill>
            <a:srgbClr val="5CB6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600" dirty="0">
                <a:latin typeface="Raleway"/>
              </a:rPr>
              <a:t>Stimme stark zu</a:t>
            </a:r>
          </a:p>
        </p:txBody>
      </p:sp>
      <p:sp>
        <p:nvSpPr>
          <p:cNvPr id="43" name="Rechteck 42">
            <a:extLst>
              <a:ext uri="{FF2B5EF4-FFF2-40B4-BE49-F238E27FC236}">
                <a16:creationId xmlns:a16="http://schemas.microsoft.com/office/drawing/2014/main" id="{2A7A9BE7-7E29-440F-BFF7-72F8AD502E39}"/>
              </a:ext>
            </a:extLst>
          </p:cNvPr>
          <p:cNvSpPr/>
          <p:nvPr/>
        </p:nvSpPr>
        <p:spPr>
          <a:xfrm>
            <a:off x="2053330" y="3585486"/>
            <a:ext cx="1191631" cy="449696"/>
          </a:xfrm>
          <a:prstGeom prst="rect">
            <a:avLst/>
          </a:prstGeom>
          <a:solidFill>
            <a:srgbClr val="5CB6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600" dirty="0">
                <a:latin typeface="Raleway"/>
              </a:rPr>
              <a:t>Stimme zu</a:t>
            </a:r>
          </a:p>
        </p:txBody>
      </p:sp>
      <p:sp>
        <p:nvSpPr>
          <p:cNvPr id="45" name="Rechteck 44">
            <a:extLst>
              <a:ext uri="{FF2B5EF4-FFF2-40B4-BE49-F238E27FC236}">
                <a16:creationId xmlns:a16="http://schemas.microsoft.com/office/drawing/2014/main" id="{9C4484F8-2B79-4CCD-9F6A-DB6E61E5DFBC}"/>
              </a:ext>
            </a:extLst>
          </p:cNvPr>
          <p:cNvSpPr/>
          <p:nvPr/>
        </p:nvSpPr>
        <p:spPr>
          <a:xfrm>
            <a:off x="3357100" y="3570546"/>
            <a:ext cx="1046313" cy="456755"/>
          </a:xfrm>
          <a:prstGeom prst="rect">
            <a:avLst/>
          </a:prstGeom>
          <a:solidFill>
            <a:srgbClr val="5CB6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600" dirty="0">
                <a:latin typeface="Raleway"/>
              </a:rPr>
              <a:t>Neutral</a:t>
            </a:r>
          </a:p>
        </p:txBody>
      </p:sp>
      <p:sp>
        <p:nvSpPr>
          <p:cNvPr id="52" name="Rechteck 51">
            <a:extLst>
              <a:ext uri="{FF2B5EF4-FFF2-40B4-BE49-F238E27FC236}">
                <a16:creationId xmlns:a16="http://schemas.microsoft.com/office/drawing/2014/main" id="{0BB9140E-70C4-4378-8F65-8033A3FF7229}"/>
              </a:ext>
            </a:extLst>
          </p:cNvPr>
          <p:cNvSpPr/>
          <p:nvPr/>
        </p:nvSpPr>
        <p:spPr>
          <a:xfrm>
            <a:off x="4499313" y="3566784"/>
            <a:ext cx="1794684" cy="468233"/>
          </a:xfrm>
          <a:prstGeom prst="rect">
            <a:avLst/>
          </a:prstGeom>
          <a:solidFill>
            <a:srgbClr val="5CB6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600" dirty="0">
                <a:latin typeface="Raleway"/>
              </a:rPr>
              <a:t>Stimme wenig zu</a:t>
            </a:r>
          </a:p>
        </p:txBody>
      </p:sp>
      <p:sp>
        <p:nvSpPr>
          <p:cNvPr id="53" name="Rechteck 52">
            <a:extLst>
              <a:ext uri="{FF2B5EF4-FFF2-40B4-BE49-F238E27FC236}">
                <a16:creationId xmlns:a16="http://schemas.microsoft.com/office/drawing/2014/main" id="{281ED729-6AE1-47E3-B2BE-C16764CF794D}"/>
              </a:ext>
            </a:extLst>
          </p:cNvPr>
          <p:cNvSpPr/>
          <p:nvPr/>
        </p:nvSpPr>
        <p:spPr>
          <a:xfrm>
            <a:off x="6378925" y="3553741"/>
            <a:ext cx="1935102" cy="486536"/>
          </a:xfrm>
          <a:prstGeom prst="rect">
            <a:avLst/>
          </a:prstGeom>
          <a:solidFill>
            <a:srgbClr val="5CB6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600" dirty="0">
                <a:latin typeface="Raleway"/>
              </a:rPr>
              <a:t>Stimme überhaupt </a:t>
            </a:r>
          </a:p>
          <a:p>
            <a:pPr algn="ctr"/>
            <a:r>
              <a:rPr lang="de-DE" sz="1600" dirty="0">
                <a:latin typeface="Raleway"/>
              </a:rPr>
              <a:t>nicht zu</a:t>
            </a:r>
          </a:p>
        </p:txBody>
      </p:sp>
      <p:sp>
        <p:nvSpPr>
          <p:cNvPr id="11" name="Rechteck 10">
            <a:extLst>
              <a:ext uri="{FF2B5EF4-FFF2-40B4-BE49-F238E27FC236}">
                <a16:creationId xmlns:a16="http://schemas.microsoft.com/office/drawing/2014/main" id="{B2FC305E-8EBE-462C-AAD2-37E42BEF77CC}"/>
              </a:ext>
            </a:extLst>
          </p:cNvPr>
          <p:cNvSpPr/>
          <p:nvPr/>
        </p:nvSpPr>
        <p:spPr>
          <a:xfrm>
            <a:off x="1119487" y="1445061"/>
            <a:ext cx="9095085" cy="1675467"/>
          </a:xfrm>
          <a:prstGeom prst="rect">
            <a:avLst/>
          </a:prstGeom>
          <a:solidFill>
            <a:schemeClr val="bg1"/>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0802ACD1-68A1-4BA0-ABBD-43BBAF12576F}"/>
              </a:ext>
            </a:extLst>
          </p:cNvPr>
          <p:cNvSpPr/>
          <p:nvPr/>
        </p:nvSpPr>
        <p:spPr>
          <a:xfrm>
            <a:off x="6343193" y="1464821"/>
            <a:ext cx="3853320" cy="268071"/>
          </a:xfrm>
          <a:prstGeom prst="rect">
            <a:avLst/>
          </a:prstGeom>
          <a:solidFill>
            <a:srgbClr val="5CB6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600" dirty="0">
                <a:latin typeface="Raleway"/>
              </a:rPr>
              <a:t>    Hier könnt ihr eure </a:t>
            </a:r>
            <a:r>
              <a:rPr lang="de-DE" sz="1600" b="1" dirty="0">
                <a:latin typeface="Raleway"/>
              </a:rPr>
              <a:t>Idee eintragen:</a:t>
            </a:r>
          </a:p>
        </p:txBody>
      </p:sp>
      <p:cxnSp>
        <p:nvCxnSpPr>
          <p:cNvPr id="14" name="Gerader Verbinder 13">
            <a:extLst>
              <a:ext uri="{FF2B5EF4-FFF2-40B4-BE49-F238E27FC236}">
                <a16:creationId xmlns:a16="http://schemas.microsoft.com/office/drawing/2014/main" id="{8A21CB13-BAFC-4033-AD41-2116D232B36E}"/>
              </a:ext>
            </a:extLst>
          </p:cNvPr>
          <p:cNvCxnSpPr>
            <a:cxnSpLocks/>
          </p:cNvCxnSpPr>
          <p:nvPr/>
        </p:nvCxnSpPr>
        <p:spPr>
          <a:xfrm>
            <a:off x="1295778" y="2095500"/>
            <a:ext cx="8603231" cy="0"/>
          </a:xfrm>
          <a:prstGeom prst="line">
            <a:avLst/>
          </a:prstGeom>
          <a:ln w="12700">
            <a:prstDash val="dash"/>
          </a:ln>
        </p:spPr>
        <p:style>
          <a:lnRef idx="1">
            <a:schemeClr val="accent6"/>
          </a:lnRef>
          <a:fillRef idx="0">
            <a:schemeClr val="accent6"/>
          </a:fillRef>
          <a:effectRef idx="0">
            <a:schemeClr val="accent6"/>
          </a:effectRef>
          <a:fontRef idx="minor">
            <a:schemeClr val="tx1"/>
          </a:fontRef>
        </p:style>
      </p:cxnSp>
      <p:cxnSp>
        <p:nvCxnSpPr>
          <p:cNvPr id="318" name="Gerader Verbinder 317">
            <a:extLst>
              <a:ext uri="{FF2B5EF4-FFF2-40B4-BE49-F238E27FC236}">
                <a16:creationId xmlns:a16="http://schemas.microsoft.com/office/drawing/2014/main" id="{FBD69A5D-FEA0-42AB-934D-A4BFE29C4DC9}"/>
              </a:ext>
            </a:extLst>
          </p:cNvPr>
          <p:cNvCxnSpPr>
            <a:cxnSpLocks/>
          </p:cNvCxnSpPr>
          <p:nvPr/>
        </p:nvCxnSpPr>
        <p:spPr>
          <a:xfrm>
            <a:off x="1304272" y="2374900"/>
            <a:ext cx="8603231" cy="0"/>
          </a:xfrm>
          <a:prstGeom prst="line">
            <a:avLst/>
          </a:prstGeom>
          <a:ln w="12700">
            <a:prstDash val="dash"/>
          </a:ln>
        </p:spPr>
        <p:style>
          <a:lnRef idx="1">
            <a:schemeClr val="accent6"/>
          </a:lnRef>
          <a:fillRef idx="0">
            <a:schemeClr val="accent6"/>
          </a:fillRef>
          <a:effectRef idx="0">
            <a:schemeClr val="accent6"/>
          </a:effectRef>
          <a:fontRef idx="minor">
            <a:schemeClr val="tx1"/>
          </a:fontRef>
        </p:style>
      </p:cxnSp>
      <p:cxnSp>
        <p:nvCxnSpPr>
          <p:cNvPr id="319" name="Gerader Verbinder 318">
            <a:extLst>
              <a:ext uri="{FF2B5EF4-FFF2-40B4-BE49-F238E27FC236}">
                <a16:creationId xmlns:a16="http://schemas.microsoft.com/office/drawing/2014/main" id="{75B026B4-E0FE-4F82-9EE1-63E41025E879}"/>
              </a:ext>
            </a:extLst>
          </p:cNvPr>
          <p:cNvCxnSpPr>
            <a:cxnSpLocks/>
          </p:cNvCxnSpPr>
          <p:nvPr/>
        </p:nvCxnSpPr>
        <p:spPr>
          <a:xfrm>
            <a:off x="1315841" y="2647950"/>
            <a:ext cx="8603231" cy="0"/>
          </a:xfrm>
          <a:prstGeom prst="line">
            <a:avLst/>
          </a:prstGeom>
          <a:ln w="12700">
            <a:prstDash val="dash"/>
          </a:ln>
        </p:spPr>
        <p:style>
          <a:lnRef idx="1">
            <a:schemeClr val="accent6"/>
          </a:lnRef>
          <a:fillRef idx="0">
            <a:schemeClr val="accent6"/>
          </a:fillRef>
          <a:effectRef idx="0">
            <a:schemeClr val="accent6"/>
          </a:effectRef>
          <a:fontRef idx="minor">
            <a:schemeClr val="tx1"/>
          </a:fontRef>
        </p:style>
      </p:cxnSp>
      <p:cxnSp>
        <p:nvCxnSpPr>
          <p:cNvPr id="320" name="Gerader Verbinder 319">
            <a:extLst>
              <a:ext uri="{FF2B5EF4-FFF2-40B4-BE49-F238E27FC236}">
                <a16:creationId xmlns:a16="http://schemas.microsoft.com/office/drawing/2014/main" id="{A42B2BBE-2DFC-47DB-AB68-AB5F55D29BBF}"/>
              </a:ext>
            </a:extLst>
          </p:cNvPr>
          <p:cNvCxnSpPr>
            <a:cxnSpLocks/>
          </p:cNvCxnSpPr>
          <p:nvPr/>
        </p:nvCxnSpPr>
        <p:spPr>
          <a:xfrm>
            <a:off x="1327934" y="2936101"/>
            <a:ext cx="8603231" cy="0"/>
          </a:xfrm>
          <a:prstGeom prst="line">
            <a:avLst/>
          </a:prstGeom>
          <a:ln w="12700">
            <a:prstDash val="dash"/>
          </a:ln>
        </p:spPr>
        <p:style>
          <a:lnRef idx="1">
            <a:schemeClr val="accent6"/>
          </a:lnRef>
          <a:fillRef idx="0">
            <a:schemeClr val="accent6"/>
          </a:fillRef>
          <a:effectRef idx="0">
            <a:schemeClr val="accent6"/>
          </a:effectRef>
          <a:fontRef idx="minor">
            <a:schemeClr val="tx1"/>
          </a:fontRef>
        </p:style>
      </p:cxnSp>
      <p:sp>
        <p:nvSpPr>
          <p:cNvPr id="321" name="Rechteck 320">
            <a:extLst>
              <a:ext uri="{FF2B5EF4-FFF2-40B4-BE49-F238E27FC236}">
                <a16:creationId xmlns:a16="http://schemas.microsoft.com/office/drawing/2014/main" id="{E000285A-F377-4B34-BCF4-76056E2612EE}"/>
              </a:ext>
            </a:extLst>
          </p:cNvPr>
          <p:cNvSpPr/>
          <p:nvPr/>
        </p:nvSpPr>
        <p:spPr>
          <a:xfrm>
            <a:off x="8923727" y="3563440"/>
            <a:ext cx="1275787" cy="471742"/>
          </a:xfrm>
          <a:prstGeom prst="rect">
            <a:avLst/>
          </a:prstGeom>
          <a:solidFill>
            <a:srgbClr val="5CB6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600" dirty="0">
                <a:latin typeface="Raleway"/>
              </a:rPr>
              <a:t>Bedenken</a:t>
            </a:r>
          </a:p>
        </p:txBody>
      </p:sp>
      <p:sp>
        <p:nvSpPr>
          <p:cNvPr id="16" name="Textfeld 15">
            <a:extLst>
              <a:ext uri="{FF2B5EF4-FFF2-40B4-BE49-F238E27FC236}">
                <a16:creationId xmlns:a16="http://schemas.microsoft.com/office/drawing/2014/main" id="{6D66E7B1-D79D-4FA5-BE20-03303716F6A2}"/>
              </a:ext>
            </a:extLst>
          </p:cNvPr>
          <p:cNvSpPr txBox="1"/>
          <p:nvPr/>
        </p:nvSpPr>
        <p:spPr>
          <a:xfrm>
            <a:off x="2380156" y="3105119"/>
            <a:ext cx="2095317" cy="461665"/>
          </a:xfrm>
          <a:prstGeom prst="rect">
            <a:avLst/>
          </a:prstGeom>
          <a:noFill/>
        </p:spPr>
        <p:txBody>
          <a:bodyPr wrap="none" rtlCol="0">
            <a:spAutoFit/>
          </a:bodyPr>
          <a:lstStyle/>
          <a:p>
            <a:r>
              <a:rPr lang="de-DE" sz="2400" dirty="0">
                <a:solidFill>
                  <a:schemeClr val="accent6"/>
                </a:solidFill>
              </a:rPr>
              <a:t>Stimmst du zu?</a:t>
            </a:r>
          </a:p>
        </p:txBody>
      </p:sp>
      <p:cxnSp>
        <p:nvCxnSpPr>
          <p:cNvPr id="336" name="Gerader Verbinder 335">
            <a:extLst>
              <a:ext uri="{FF2B5EF4-FFF2-40B4-BE49-F238E27FC236}">
                <a16:creationId xmlns:a16="http://schemas.microsoft.com/office/drawing/2014/main" id="{341436D1-A3F2-4923-B5CB-4D80556E2019}"/>
              </a:ext>
            </a:extLst>
          </p:cNvPr>
          <p:cNvCxnSpPr>
            <a:cxnSpLocks/>
          </p:cNvCxnSpPr>
          <p:nvPr/>
        </p:nvCxnSpPr>
        <p:spPr>
          <a:xfrm>
            <a:off x="10385570" y="2983726"/>
            <a:ext cx="176833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7" name="Gerader Verbinder 336">
            <a:extLst>
              <a:ext uri="{FF2B5EF4-FFF2-40B4-BE49-F238E27FC236}">
                <a16:creationId xmlns:a16="http://schemas.microsoft.com/office/drawing/2014/main" id="{32C04723-E1E8-46E4-95C1-98F410A782C0}"/>
              </a:ext>
            </a:extLst>
          </p:cNvPr>
          <p:cNvCxnSpPr>
            <a:cxnSpLocks/>
          </p:cNvCxnSpPr>
          <p:nvPr/>
        </p:nvCxnSpPr>
        <p:spPr>
          <a:xfrm>
            <a:off x="10385570" y="2524125"/>
            <a:ext cx="176833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8" name="Gerader Verbinder 337">
            <a:extLst>
              <a:ext uri="{FF2B5EF4-FFF2-40B4-BE49-F238E27FC236}">
                <a16:creationId xmlns:a16="http://schemas.microsoft.com/office/drawing/2014/main" id="{866A65D6-CFCC-4E5A-9457-D2C7AE193E6C}"/>
              </a:ext>
            </a:extLst>
          </p:cNvPr>
          <p:cNvCxnSpPr>
            <a:cxnSpLocks/>
          </p:cNvCxnSpPr>
          <p:nvPr/>
        </p:nvCxnSpPr>
        <p:spPr>
          <a:xfrm>
            <a:off x="10385570" y="3429000"/>
            <a:ext cx="176833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9" name="Gerader Verbinder 338">
            <a:extLst>
              <a:ext uri="{FF2B5EF4-FFF2-40B4-BE49-F238E27FC236}">
                <a16:creationId xmlns:a16="http://schemas.microsoft.com/office/drawing/2014/main" id="{CED1331C-7B40-4C6C-A667-17A5E7D8B4C7}"/>
              </a:ext>
            </a:extLst>
          </p:cNvPr>
          <p:cNvCxnSpPr>
            <a:cxnSpLocks/>
          </p:cNvCxnSpPr>
          <p:nvPr/>
        </p:nvCxnSpPr>
        <p:spPr>
          <a:xfrm>
            <a:off x="10385570" y="3867135"/>
            <a:ext cx="176833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0" name="Gerader Verbinder 339">
            <a:extLst>
              <a:ext uri="{FF2B5EF4-FFF2-40B4-BE49-F238E27FC236}">
                <a16:creationId xmlns:a16="http://schemas.microsoft.com/office/drawing/2014/main" id="{B3493695-9A67-4564-A4CE-4C86F5C87732}"/>
              </a:ext>
            </a:extLst>
          </p:cNvPr>
          <p:cNvCxnSpPr>
            <a:cxnSpLocks/>
          </p:cNvCxnSpPr>
          <p:nvPr/>
        </p:nvCxnSpPr>
        <p:spPr>
          <a:xfrm>
            <a:off x="10385570" y="4340742"/>
            <a:ext cx="176833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1" name="Gerader Verbinder 340">
            <a:extLst>
              <a:ext uri="{FF2B5EF4-FFF2-40B4-BE49-F238E27FC236}">
                <a16:creationId xmlns:a16="http://schemas.microsoft.com/office/drawing/2014/main" id="{B1B0C135-8BFA-4DA7-B49C-885E68E37432}"/>
              </a:ext>
            </a:extLst>
          </p:cNvPr>
          <p:cNvCxnSpPr>
            <a:cxnSpLocks/>
          </p:cNvCxnSpPr>
          <p:nvPr/>
        </p:nvCxnSpPr>
        <p:spPr>
          <a:xfrm>
            <a:off x="10385570" y="4807058"/>
            <a:ext cx="176833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2" name="Gerader Verbinder 341">
            <a:extLst>
              <a:ext uri="{FF2B5EF4-FFF2-40B4-BE49-F238E27FC236}">
                <a16:creationId xmlns:a16="http://schemas.microsoft.com/office/drawing/2014/main" id="{3793FA74-CCA9-40C3-B553-31DDD9418A50}"/>
              </a:ext>
            </a:extLst>
          </p:cNvPr>
          <p:cNvCxnSpPr>
            <a:cxnSpLocks/>
          </p:cNvCxnSpPr>
          <p:nvPr/>
        </p:nvCxnSpPr>
        <p:spPr>
          <a:xfrm>
            <a:off x="10385570" y="5305425"/>
            <a:ext cx="176833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3" name="Gerader Verbinder 342">
            <a:extLst>
              <a:ext uri="{FF2B5EF4-FFF2-40B4-BE49-F238E27FC236}">
                <a16:creationId xmlns:a16="http://schemas.microsoft.com/office/drawing/2014/main" id="{12EAC31F-74C4-4792-A3A6-6E0546EE76AD}"/>
              </a:ext>
            </a:extLst>
          </p:cNvPr>
          <p:cNvCxnSpPr>
            <a:cxnSpLocks/>
          </p:cNvCxnSpPr>
          <p:nvPr/>
        </p:nvCxnSpPr>
        <p:spPr>
          <a:xfrm>
            <a:off x="10385570" y="5800725"/>
            <a:ext cx="176833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4" name="Gerader Verbinder 343">
            <a:extLst>
              <a:ext uri="{FF2B5EF4-FFF2-40B4-BE49-F238E27FC236}">
                <a16:creationId xmlns:a16="http://schemas.microsoft.com/office/drawing/2014/main" id="{D438B916-1398-47AB-9363-CFD78CC24F80}"/>
              </a:ext>
            </a:extLst>
          </p:cNvPr>
          <p:cNvCxnSpPr>
            <a:cxnSpLocks/>
          </p:cNvCxnSpPr>
          <p:nvPr/>
        </p:nvCxnSpPr>
        <p:spPr>
          <a:xfrm>
            <a:off x="10385570" y="6305550"/>
            <a:ext cx="176833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F34D610D-4C69-46EC-9C09-D00F18D781C9}"/>
              </a:ext>
            </a:extLst>
          </p:cNvPr>
          <p:cNvSpPr/>
          <p:nvPr/>
        </p:nvSpPr>
        <p:spPr>
          <a:xfrm>
            <a:off x="597802" y="4099823"/>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5" name="Ellipse 344">
            <a:extLst>
              <a:ext uri="{FF2B5EF4-FFF2-40B4-BE49-F238E27FC236}">
                <a16:creationId xmlns:a16="http://schemas.microsoft.com/office/drawing/2014/main" id="{9EC07F70-B505-4114-8EAB-00096850224C}"/>
              </a:ext>
            </a:extLst>
          </p:cNvPr>
          <p:cNvSpPr/>
          <p:nvPr/>
        </p:nvSpPr>
        <p:spPr>
          <a:xfrm>
            <a:off x="786936" y="4099823"/>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6" name="Ellipse 345">
            <a:extLst>
              <a:ext uri="{FF2B5EF4-FFF2-40B4-BE49-F238E27FC236}">
                <a16:creationId xmlns:a16="http://schemas.microsoft.com/office/drawing/2014/main" id="{DD3CB17E-D355-450F-8AF4-E8AA187C19A4}"/>
              </a:ext>
            </a:extLst>
          </p:cNvPr>
          <p:cNvSpPr/>
          <p:nvPr/>
        </p:nvSpPr>
        <p:spPr>
          <a:xfrm>
            <a:off x="976070" y="4099823"/>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7" name="Ellipse 346">
            <a:extLst>
              <a:ext uri="{FF2B5EF4-FFF2-40B4-BE49-F238E27FC236}">
                <a16:creationId xmlns:a16="http://schemas.microsoft.com/office/drawing/2014/main" id="{0F3E1ECA-D6E3-4102-91C4-64F3C60E129E}"/>
              </a:ext>
            </a:extLst>
          </p:cNvPr>
          <p:cNvSpPr/>
          <p:nvPr/>
        </p:nvSpPr>
        <p:spPr>
          <a:xfrm>
            <a:off x="1165204" y="4095704"/>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8" name="Ellipse 347">
            <a:extLst>
              <a:ext uri="{FF2B5EF4-FFF2-40B4-BE49-F238E27FC236}">
                <a16:creationId xmlns:a16="http://schemas.microsoft.com/office/drawing/2014/main" id="{E39377C7-3C00-40EE-AC1C-EAE91734B189}"/>
              </a:ext>
            </a:extLst>
          </p:cNvPr>
          <p:cNvSpPr/>
          <p:nvPr/>
        </p:nvSpPr>
        <p:spPr>
          <a:xfrm>
            <a:off x="1354338" y="4095704"/>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9" name="Ellipse 348">
            <a:extLst>
              <a:ext uri="{FF2B5EF4-FFF2-40B4-BE49-F238E27FC236}">
                <a16:creationId xmlns:a16="http://schemas.microsoft.com/office/drawing/2014/main" id="{064811CC-1837-4013-A1AF-DD542C1983A3}"/>
              </a:ext>
            </a:extLst>
          </p:cNvPr>
          <p:cNvSpPr/>
          <p:nvPr/>
        </p:nvSpPr>
        <p:spPr>
          <a:xfrm>
            <a:off x="1543472" y="4095204"/>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0" name="Ellipse 349">
            <a:extLst>
              <a:ext uri="{FF2B5EF4-FFF2-40B4-BE49-F238E27FC236}">
                <a16:creationId xmlns:a16="http://schemas.microsoft.com/office/drawing/2014/main" id="{E2C020C2-4D54-4B8C-8E27-EAFFDE56CD6A}"/>
              </a:ext>
            </a:extLst>
          </p:cNvPr>
          <p:cNvSpPr/>
          <p:nvPr/>
        </p:nvSpPr>
        <p:spPr>
          <a:xfrm>
            <a:off x="597789" y="425658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1" name="Ellipse 350">
            <a:extLst>
              <a:ext uri="{FF2B5EF4-FFF2-40B4-BE49-F238E27FC236}">
                <a16:creationId xmlns:a16="http://schemas.microsoft.com/office/drawing/2014/main" id="{A8538091-CE97-40B3-9D59-2D615C471B80}"/>
              </a:ext>
            </a:extLst>
          </p:cNvPr>
          <p:cNvSpPr/>
          <p:nvPr/>
        </p:nvSpPr>
        <p:spPr>
          <a:xfrm>
            <a:off x="786923" y="425658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2" name="Ellipse 351">
            <a:extLst>
              <a:ext uri="{FF2B5EF4-FFF2-40B4-BE49-F238E27FC236}">
                <a16:creationId xmlns:a16="http://schemas.microsoft.com/office/drawing/2014/main" id="{898BB6CE-29D8-4B1A-BC2D-854523718348}"/>
              </a:ext>
            </a:extLst>
          </p:cNvPr>
          <p:cNvSpPr/>
          <p:nvPr/>
        </p:nvSpPr>
        <p:spPr>
          <a:xfrm>
            <a:off x="976057" y="425658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3" name="Ellipse 352">
            <a:extLst>
              <a:ext uri="{FF2B5EF4-FFF2-40B4-BE49-F238E27FC236}">
                <a16:creationId xmlns:a16="http://schemas.microsoft.com/office/drawing/2014/main" id="{DFE76AB2-6682-4987-8D31-04528ED1C846}"/>
              </a:ext>
            </a:extLst>
          </p:cNvPr>
          <p:cNvSpPr/>
          <p:nvPr/>
        </p:nvSpPr>
        <p:spPr>
          <a:xfrm>
            <a:off x="1165191" y="4252467"/>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4" name="Ellipse 353">
            <a:extLst>
              <a:ext uri="{FF2B5EF4-FFF2-40B4-BE49-F238E27FC236}">
                <a16:creationId xmlns:a16="http://schemas.microsoft.com/office/drawing/2014/main" id="{88721A70-3F85-45EB-8A84-D8F422D2CD79}"/>
              </a:ext>
            </a:extLst>
          </p:cNvPr>
          <p:cNvSpPr/>
          <p:nvPr/>
        </p:nvSpPr>
        <p:spPr>
          <a:xfrm>
            <a:off x="1354325" y="4252467"/>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5" name="Ellipse 354">
            <a:extLst>
              <a:ext uri="{FF2B5EF4-FFF2-40B4-BE49-F238E27FC236}">
                <a16:creationId xmlns:a16="http://schemas.microsoft.com/office/drawing/2014/main" id="{D6967C36-7FBF-4F83-8495-0C2D2A3D946F}"/>
              </a:ext>
            </a:extLst>
          </p:cNvPr>
          <p:cNvSpPr/>
          <p:nvPr/>
        </p:nvSpPr>
        <p:spPr>
          <a:xfrm>
            <a:off x="1543459" y="4251967"/>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6" name="Ellipse 355">
            <a:extLst>
              <a:ext uri="{FF2B5EF4-FFF2-40B4-BE49-F238E27FC236}">
                <a16:creationId xmlns:a16="http://schemas.microsoft.com/office/drawing/2014/main" id="{42333028-023E-44FE-BE1D-BB8C0A6799C8}"/>
              </a:ext>
            </a:extLst>
          </p:cNvPr>
          <p:cNvSpPr/>
          <p:nvPr/>
        </p:nvSpPr>
        <p:spPr>
          <a:xfrm>
            <a:off x="597789" y="4415104"/>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7" name="Ellipse 356">
            <a:extLst>
              <a:ext uri="{FF2B5EF4-FFF2-40B4-BE49-F238E27FC236}">
                <a16:creationId xmlns:a16="http://schemas.microsoft.com/office/drawing/2014/main" id="{2F2AF155-16D1-464B-8826-3F48F5267C8B}"/>
              </a:ext>
            </a:extLst>
          </p:cNvPr>
          <p:cNvSpPr/>
          <p:nvPr/>
        </p:nvSpPr>
        <p:spPr>
          <a:xfrm>
            <a:off x="786923" y="4415104"/>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8" name="Ellipse 357">
            <a:extLst>
              <a:ext uri="{FF2B5EF4-FFF2-40B4-BE49-F238E27FC236}">
                <a16:creationId xmlns:a16="http://schemas.microsoft.com/office/drawing/2014/main" id="{58717DD0-6C62-4D99-B56C-F8B6973BB97D}"/>
              </a:ext>
            </a:extLst>
          </p:cNvPr>
          <p:cNvSpPr/>
          <p:nvPr/>
        </p:nvSpPr>
        <p:spPr>
          <a:xfrm>
            <a:off x="976057" y="4415104"/>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9" name="Ellipse 358">
            <a:extLst>
              <a:ext uri="{FF2B5EF4-FFF2-40B4-BE49-F238E27FC236}">
                <a16:creationId xmlns:a16="http://schemas.microsoft.com/office/drawing/2014/main" id="{8C47AB99-C23C-45EA-B6D7-DAD5DFBA0A9D}"/>
              </a:ext>
            </a:extLst>
          </p:cNvPr>
          <p:cNvSpPr/>
          <p:nvPr/>
        </p:nvSpPr>
        <p:spPr>
          <a:xfrm>
            <a:off x="1165191" y="4410985"/>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0" name="Ellipse 359">
            <a:extLst>
              <a:ext uri="{FF2B5EF4-FFF2-40B4-BE49-F238E27FC236}">
                <a16:creationId xmlns:a16="http://schemas.microsoft.com/office/drawing/2014/main" id="{EB86E2BD-8079-488A-8160-570D7C02E158}"/>
              </a:ext>
            </a:extLst>
          </p:cNvPr>
          <p:cNvSpPr/>
          <p:nvPr/>
        </p:nvSpPr>
        <p:spPr>
          <a:xfrm>
            <a:off x="1354325" y="441098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1" name="Ellipse 360">
            <a:extLst>
              <a:ext uri="{FF2B5EF4-FFF2-40B4-BE49-F238E27FC236}">
                <a16:creationId xmlns:a16="http://schemas.microsoft.com/office/drawing/2014/main" id="{DEDCA410-D91F-44EB-AC76-0363FB7B0C15}"/>
              </a:ext>
            </a:extLst>
          </p:cNvPr>
          <p:cNvSpPr/>
          <p:nvPr/>
        </p:nvSpPr>
        <p:spPr>
          <a:xfrm>
            <a:off x="1543459" y="441048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2" name="Ellipse 361">
            <a:extLst>
              <a:ext uri="{FF2B5EF4-FFF2-40B4-BE49-F238E27FC236}">
                <a16:creationId xmlns:a16="http://schemas.microsoft.com/office/drawing/2014/main" id="{14A5E65A-EB70-45CD-8EB1-FE029C45A958}"/>
              </a:ext>
            </a:extLst>
          </p:cNvPr>
          <p:cNvSpPr/>
          <p:nvPr/>
        </p:nvSpPr>
        <p:spPr>
          <a:xfrm>
            <a:off x="2066181" y="4100323"/>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3" name="Ellipse 362">
            <a:extLst>
              <a:ext uri="{FF2B5EF4-FFF2-40B4-BE49-F238E27FC236}">
                <a16:creationId xmlns:a16="http://schemas.microsoft.com/office/drawing/2014/main" id="{52F2760D-8C3C-4809-B4CA-0776CA4DC491}"/>
              </a:ext>
            </a:extLst>
          </p:cNvPr>
          <p:cNvSpPr/>
          <p:nvPr/>
        </p:nvSpPr>
        <p:spPr>
          <a:xfrm>
            <a:off x="2255315" y="4100323"/>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4" name="Ellipse 363">
            <a:extLst>
              <a:ext uri="{FF2B5EF4-FFF2-40B4-BE49-F238E27FC236}">
                <a16:creationId xmlns:a16="http://schemas.microsoft.com/office/drawing/2014/main" id="{1EC5B1BC-3D58-41CC-9EDC-5FFAEC0D5219}"/>
              </a:ext>
            </a:extLst>
          </p:cNvPr>
          <p:cNvSpPr/>
          <p:nvPr/>
        </p:nvSpPr>
        <p:spPr>
          <a:xfrm>
            <a:off x="2444449" y="4100323"/>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5" name="Ellipse 364">
            <a:extLst>
              <a:ext uri="{FF2B5EF4-FFF2-40B4-BE49-F238E27FC236}">
                <a16:creationId xmlns:a16="http://schemas.microsoft.com/office/drawing/2014/main" id="{E218EF8F-FEA8-422E-9EF3-14F00ED8AE2A}"/>
              </a:ext>
            </a:extLst>
          </p:cNvPr>
          <p:cNvSpPr/>
          <p:nvPr/>
        </p:nvSpPr>
        <p:spPr>
          <a:xfrm>
            <a:off x="2633583" y="4096204"/>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6" name="Ellipse 365">
            <a:extLst>
              <a:ext uri="{FF2B5EF4-FFF2-40B4-BE49-F238E27FC236}">
                <a16:creationId xmlns:a16="http://schemas.microsoft.com/office/drawing/2014/main" id="{342C320B-2E94-406C-87C7-4184E1EEFC31}"/>
              </a:ext>
            </a:extLst>
          </p:cNvPr>
          <p:cNvSpPr/>
          <p:nvPr/>
        </p:nvSpPr>
        <p:spPr>
          <a:xfrm>
            <a:off x="2822717" y="4096204"/>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7" name="Ellipse 366">
            <a:extLst>
              <a:ext uri="{FF2B5EF4-FFF2-40B4-BE49-F238E27FC236}">
                <a16:creationId xmlns:a16="http://schemas.microsoft.com/office/drawing/2014/main" id="{AB27E9AA-E00D-4130-B7CC-D5D01A1CB146}"/>
              </a:ext>
            </a:extLst>
          </p:cNvPr>
          <p:cNvSpPr/>
          <p:nvPr/>
        </p:nvSpPr>
        <p:spPr>
          <a:xfrm>
            <a:off x="3011851" y="4095704"/>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8" name="Ellipse 367">
            <a:extLst>
              <a:ext uri="{FF2B5EF4-FFF2-40B4-BE49-F238E27FC236}">
                <a16:creationId xmlns:a16="http://schemas.microsoft.com/office/drawing/2014/main" id="{3C534395-BA59-48DF-A3E7-EF65902FC4B3}"/>
              </a:ext>
            </a:extLst>
          </p:cNvPr>
          <p:cNvSpPr/>
          <p:nvPr/>
        </p:nvSpPr>
        <p:spPr>
          <a:xfrm>
            <a:off x="2066168" y="425708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9" name="Ellipse 368">
            <a:extLst>
              <a:ext uri="{FF2B5EF4-FFF2-40B4-BE49-F238E27FC236}">
                <a16:creationId xmlns:a16="http://schemas.microsoft.com/office/drawing/2014/main" id="{14742B83-B133-4B89-966F-BBE3EBE851D8}"/>
              </a:ext>
            </a:extLst>
          </p:cNvPr>
          <p:cNvSpPr/>
          <p:nvPr/>
        </p:nvSpPr>
        <p:spPr>
          <a:xfrm>
            <a:off x="2255302" y="425708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0" name="Ellipse 369">
            <a:extLst>
              <a:ext uri="{FF2B5EF4-FFF2-40B4-BE49-F238E27FC236}">
                <a16:creationId xmlns:a16="http://schemas.microsoft.com/office/drawing/2014/main" id="{7AA783E4-4CA4-4AE3-9E24-EA7777375B09}"/>
              </a:ext>
            </a:extLst>
          </p:cNvPr>
          <p:cNvSpPr/>
          <p:nvPr/>
        </p:nvSpPr>
        <p:spPr>
          <a:xfrm>
            <a:off x="2444436" y="425708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1" name="Ellipse 370">
            <a:extLst>
              <a:ext uri="{FF2B5EF4-FFF2-40B4-BE49-F238E27FC236}">
                <a16:creationId xmlns:a16="http://schemas.microsoft.com/office/drawing/2014/main" id="{856C06CC-2EDE-4B86-89AB-8863F666240F}"/>
              </a:ext>
            </a:extLst>
          </p:cNvPr>
          <p:cNvSpPr/>
          <p:nvPr/>
        </p:nvSpPr>
        <p:spPr>
          <a:xfrm>
            <a:off x="2633570" y="4252967"/>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2" name="Ellipse 371">
            <a:extLst>
              <a:ext uri="{FF2B5EF4-FFF2-40B4-BE49-F238E27FC236}">
                <a16:creationId xmlns:a16="http://schemas.microsoft.com/office/drawing/2014/main" id="{B32D68D7-2927-44A7-ACFA-E0226B978539}"/>
              </a:ext>
            </a:extLst>
          </p:cNvPr>
          <p:cNvSpPr/>
          <p:nvPr/>
        </p:nvSpPr>
        <p:spPr>
          <a:xfrm>
            <a:off x="2822704" y="4252967"/>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3" name="Ellipse 372">
            <a:extLst>
              <a:ext uri="{FF2B5EF4-FFF2-40B4-BE49-F238E27FC236}">
                <a16:creationId xmlns:a16="http://schemas.microsoft.com/office/drawing/2014/main" id="{1AC6F8A9-3632-4BE2-9A65-963D2BE7E486}"/>
              </a:ext>
            </a:extLst>
          </p:cNvPr>
          <p:cNvSpPr/>
          <p:nvPr/>
        </p:nvSpPr>
        <p:spPr>
          <a:xfrm>
            <a:off x="3011838" y="4252467"/>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4" name="Ellipse 373">
            <a:extLst>
              <a:ext uri="{FF2B5EF4-FFF2-40B4-BE49-F238E27FC236}">
                <a16:creationId xmlns:a16="http://schemas.microsoft.com/office/drawing/2014/main" id="{59DFF406-6E61-4674-87B6-B4F1DD6CD64D}"/>
              </a:ext>
            </a:extLst>
          </p:cNvPr>
          <p:cNvSpPr/>
          <p:nvPr/>
        </p:nvSpPr>
        <p:spPr>
          <a:xfrm>
            <a:off x="2066168" y="4415604"/>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5" name="Ellipse 374">
            <a:extLst>
              <a:ext uri="{FF2B5EF4-FFF2-40B4-BE49-F238E27FC236}">
                <a16:creationId xmlns:a16="http://schemas.microsoft.com/office/drawing/2014/main" id="{A250C12C-E286-4501-91A7-28B640AB7B9A}"/>
              </a:ext>
            </a:extLst>
          </p:cNvPr>
          <p:cNvSpPr/>
          <p:nvPr/>
        </p:nvSpPr>
        <p:spPr>
          <a:xfrm>
            <a:off x="2255302" y="4415604"/>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6" name="Ellipse 375">
            <a:extLst>
              <a:ext uri="{FF2B5EF4-FFF2-40B4-BE49-F238E27FC236}">
                <a16:creationId xmlns:a16="http://schemas.microsoft.com/office/drawing/2014/main" id="{8F8C7FC7-1EE1-4ACD-B7C8-E61AFB832367}"/>
              </a:ext>
            </a:extLst>
          </p:cNvPr>
          <p:cNvSpPr/>
          <p:nvPr/>
        </p:nvSpPr>
        <p:spPr>
          <a:xfrm>
            <a:off x="2444436" y="4415604"/>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7" name="Ellipse 376">
            <a:extLst>
              <a:ext uri="{FF2B5EF4-FFF2-40B4-BE49-F238E27FC236}">
                <a16:creationId xmlns:a16="http://schemas.microsoft.com/office/drawing/2014/main" id="{24E5483F-8DEE-4AC4-9B7B-1CF6DB2643A2}"/>
              </a:ext>
            </a:extLst>
          </p:cNvPr>
          <p:cNvSpPr/>
          <p:nvPr/>
        </p:nvSpPr>
        <p:spPr>
          <a:xfrm>
            <a:off x="2633570" y="4411485"/>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8" name="Ellipse 377">
            <a:extLst>
              <a:ext uri="{FF2B5EF4-FFF2-40B4-BE49-F238E27FC236}">
                <a16:creationId xmlns:a16="http://schemas.microsoft.com/office/drawing/2014/main" id="{5521337E-678D-476C-894C-760F53431726}"/>
              </a:ext>
            </a:extLst>
          </p:cNvPr>
          <p:cNvSpPr/>
          <p:nvPr/>
        </p:nvSpPr>
        <p:spPr>
          <a:xfrm>
            <a:off x="2822704" y="441148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9" name="Ellipse 378">
            <a:extLst>
              <a:ext uri="{FF2B5EF4-FFF2-40B4-BE49-F238E27FC236}">
                <a16:creationId xmlns:a16="http://schemas.microsoft.com/office/drawing/2014/main" id="{139F263B-B2F1-4A15-90B5-13848EFC0E43}"/>
              </a:ext>
            </a:extLst>
          </p:cNvPr>
          <p:cNvSpPr/>
          <p:nvPr/>
        </p:nvSpPr>
        <p:spPr>
          <a:xfrm>
            <a:off x="3011838" y="441098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0" name="Ellipse 379">
            <a:extLst>
              <a:ext uri="{FF2B5EF4-FFF2-40B4-BE49-F238E27FC236}">
                <a16:creationId xmlns:a16="http://schemas.microsoft.com/office/drawing/2014/main" id="{D979A964-37C8-4687-B6F0-EE25159B7381}"/>
              </a:ext>
            </a:extLst>
          </p:cNvPr>
          <p:cNvSpPr/>
          <p:nvPr/>
        </p:nvSpPr>
        <p:spPr>
          <a:xfrm>
            <a:off x="3326217" y="408811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1" name="Ellipse 380">
            <a:extLst>
              <a:ext uri="{FF2B5EF4-FFF2-40B4-BE49-F238E27FC236}">
                <a16:creationId xmlns:a16="http://schemas.microsoft.com/office/drawing/2014/main" id="{903BC528-3AE8-41A8-B4C2-4E2823FE54A9}"/>
              </a:ext>
            </a:extLst>
          </p:cNvPr>
          <p:cNvSpPr/>
          <p:nvPr/>
        </p:nvSpPr>
        <p:spPr>
          <a:xfrm>
            <a:off x="3515351" y="408811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2" name="Ellipse 381">
            <a:extLst>
              <a:ext uri="{FF2B5EF4-FFF2-40B4-BE49-F238E27FC236}">
                <a16:creationId xmlns:a16="http://schemas.microsoft.com/office/drawing/2014/main" id="{1CD0DE16-5448-4C4A-8290-6022C8604273}"/>
              </a:ext>
            </a:extLst>
          </p:cNvPr>
          <p:cNvSpPr/>
          <p:nvPr/>
        </p:nvSpPr>
        <p:spPr>
          <a:xfrm>
            <a:off x="3704485" y="408811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3" name="Ellipse 382">
            <a:extLst>
              <a:ext uri="{FF2B5EF4-FFF2-40B4-BE49-F238E27FC236}">
                <a16:creationId xmlns:a16="http://schemas.microsoft.com/office/drawing/2014/main" id="{AFBD4E18-577B-42EF-B13B-CA7B1CF22A1B}"/>
              </a:ext>
            </a:extLst>
          </p:cNvPr>
          <p:cNvSpPr/>
          <p:nvPr/>
        </p:nvSpPr>
        <p:spPr>
          <a:xfrm>
            <a:off x="3893619" y="4083996"/>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4" name="Ellipse 383">
            <a:extLst>
              <a:ext uri="{FF2B5EF4-FFF2-40B4-BE49-F238E27FC236}">
                <a16:creationId xmlns:a16="http://schemas.microsoft.com/office/drawing/2014/main" id="{9BF64748-A8B2-426E-BFAB-E4B60BE24CDD}"/>
              </a:ext>
            </a:extLst>
          </p:cNvPr>
          <p:cNvSpPr/>
          <p:nvPr/>
        </p:nvSpPr>
        <p:spPr>
          <a:xfrm>
            <a:off x="4082753" y="408399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5" name="Ellipse 384">
            <a:extLst>
              <a:ext uri="{FF2B5EF4-FFF2-40B4-BE49-F238E27FC236}">
                <a16:creationId xmlns:a16="http://schemas.microsoft.com/office/drawing/2014/main" id="{C3BF0346-0690-46FA-AC34-D2D23FFB0633}"/>
              </a:ext>
            </a:extLst>
          </p:cNvPr>
          <p:cNvSpPr/>
          <p:nvPr/>
        </p:nvSpPr>
        <p:spPr>
          <a:xfrm>
            <a:off x="4271887" y="408349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6" name="Ellipse 385">
            <a:extLst>
              <a:ext uri="{FF2B5EF4-FFF2-40B4-BE49-F238E27FC236}">
                <a16:creationId xmlns:a16="http://schemas.microsoft.com/office/drawing/2014/main" id="{7AEB5039-76D6-44D5-903D-4BC92291F713}"/>
              </a:ext>
            </a:extLst>
          </p:cNvPr>
          <p:cNvSpPr/>
          <p:nvPr/>
        </p:nvSpPr>
        <p:spPr>
          <a:xfrm>
            <a:off x="3326204" y="4244878"/>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7" name="Ellipse 386">
            <a:extLst>
              <a:ext uri="{FF2B5EF4-FFF2-40B4-BE49-F238E27FC236}">
                <a16:creationId xmlns:a16="http://schemas.microsoft.com/office/drawing/2014/main" id="{F742B05E-48A9-481A-85D4-F4916E60692A}"/>
              </a:ext>
            </a:extLst>
          </p:cNvPr>
          <p:cNvSpPr/>
          <p:nvPr/>
        </p:nvSpPr>
        <p:spPr>
          <a:xfrm>
            <a:off x="3515338" y="4244878"/>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8" name="Ellipse 387">
            <a:extLst>
              <a:ext uri="{FF2B5EF4-FFF2-40B4-BE49-F238E27FC236}">
                <a16:creationId xmlns:a16="http://schemas.microsoft.com/office/drawing/2014/main" id="{0CA74AAD-4C36-4D79-BF09-BA1916E04E6E}"/>
              </a:ext>
            </a:extLst>
          </p:cNvPr>
          <p:cNvSpPr/>
          <p:nvPr/>
        </p:nvSpPr>
        <p:spPr>
          <a:xfrm>
            <a:off x="3704472" y="4244878"/>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9" name="Ellipse 388">
            <a:extLst>
              <a:ext uri="{FF2B5EF4-FFF2-40B4-BE49-F238E27FC236}">
                <a16:creationId xmlns:a16="http://schemas.microsoft.com/office/drawing/2014/main" id="{5FD42E71-39F8-42FC-A488-192295441F78}"/>
              </a:ext>
            </a:extLst>
          </p:cNvPr>
          <p:cNvSpPr/>
          <p:nvPr/>
        </p:nvSpPr>
        <p:spPr>
          <a:xfrm>
            <a:off x="3893606" y="4240759"/>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0" name="Ellipse 389">
            <a:extLst>
              <a:ext uri="{FF2B5EF4-FFF2-40B4-BE49-F238E27FC236}">
                <a16:creationId xmlns:a16="http://schemas.microsoft.com/office/drawing/2014/main" id="{894B34FB-1080-4655-BE11-A685441E042D}"/>
              </a:ext>
            </a:extLst>
          </p:cNvPr>
          <p:cNvSpPr/>
          <p:nvPr/>
        </p:nvSpPr>
        <p:spPr>
          <a:xfrm>
            <a:off x="4082740" y="4240759"/>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1" name="Ellipse 390">
            <a:extLst>
              <a:ext uri="{FF2B5EF4-FFF2-40B4-BE49-F238E27FC236}">
                <a16:creationId xmlns:a16="http://schemas.microsoft.com/office/drawing/2014/main" id="{E7941807-33C0-4DBF-AB13-9E7222B145A1}"/>
              </a:ext>
            </a:extLst>
          </p:cNvPr>
          <p:cNvSpPr/>
          <p:nvPr/>
        </p:nvSpPr>
        <p:spPr>
          <a:xfrm>
            <a:off x="4271874" y="4240259"/>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2" name="Ellipse 391">
            <a:extLst>
              <a:ext uri="{FF2B5EF4-FFF2-40B4-BE49-F238E27FC236}">
                <a16:creationId xmlns:a16="http://schemas.microsoft.com/office/drawing/2014/main" id="{5E08608A-6429-4BB8-BF49-34613C79EC7D}"/>
              </a:ext>
            </a:extLst>
          </p:cNvPr>
          <p:cNvSpPr/>
          <p:nvPr/>
        </p:nvSpPr>
        <p:spPr>
          <a:xfrm>
            <a:off x="3326204" y="440339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3" name="Ellipse 392">
            <a:extLst>
              <a:ext uri="{FF2B5EF4-FFF2-40B4-BE49-F238E27FC236}">
                <a16:creationId xmlns:a16="http://schemas.microsoft.com/office/drawing/2014/main" id="{D9E1D117-43C2-4C59-9CE8-6FBE2AEA3F10}"/>
              </a:ext>
            </a:extLst>
          </p:cNvPr>
          <p:cNvSpPr/>
          <p:nvPr/>
        </p:nvSpPr>
        <p:spPr>
          <a:xfrm>
            <a:off x="3515338" y="440339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4" name="Ellipse 393">
            <a:extLst>
              <a:ext uri="{FF2B5EF4-FFF2-40B4-BE49-F238E27FC236}">
                <a16:creationId xmlns:a16="http://schemas.microsoft.com/office/drawing/2014/main" id="{34878FA7-F21E-44D0-B20B-8CA59B0856C6}"/>
              </a:ext>
            </a:extLst>
          </p:cNvPr>
          <p:cNvSpPr/>
          <p:nvPr/>
        </p:nvSpPr>
        <p:spPr>
          <a:xfrm>
            <a:off x="3704472" y="440339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5" name="Ellipse 394">
            <a:extLst>
              <a:ext uri="{FF2B5EF4-FFF2-40B4-BE49-F238E27FC236}">
                <a16:creationId xmlns:a16="http://schemas.microsoft.com/office/drawing/2014/main" id="{F1F0F8D7-DB82-40BB-90F7-1C125370F7E5}"/>
              </a:ext>
            </a:extLst>
          </p:cNvPr>
          <p:cNvSpPr/>
          <p:nvPr/>
        </p:nvSpPr>
        <p:spPr>
          <a:xfrm>
            <a:off x="3893606" y="4399277"/>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6" name="Ellipse 395">
            <a:extLst>
              <a:ext uri="{FF2B5EF4-FFF2-40B4-BE49-F238E27FC236}">
                <a16:creationId xmlns:a16="http://schemas.microsoft.com/office/drawing/2014/main" id="{4C41A1C6-06E3-4ACF-BE04-6D5C3FEB90C9}"/>
              </a:ext>
            </a:extLst>
          </p:cNvPr>
          <p:cNvSpPr/>
          <p:nvPr/>
        </p:nvSpPr>
        <p:spPr>
          <a:xfrm>
            <a:off x="4082740" y="4399277"/>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7" name="Ellipse 396">
            <a:extLst>
              <a:ext uri="{FF2B5EF4-FFF2-40B4-BE49-F238E27FC236}">
                <a16:creationId xmlns:a16="http://schemas.microsoft.com/office/drawing/2014/main" id="{EB82D1FC-CB62-4881-BC04-8B05590719FA}"/>
              </a:ext>
            </a:extLst>
          </p:cNvPr>
          <p:cNvSpPr/>
          <p:nvPr/>
        </p:nvSpPr>
        <p:spPr>
          <a:xfrm>
            <a:off x="4271874" y="4398777"/>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8" name="Ellipse 397">
            <a:extLst>
              <a:ext uri="{FF2B5EF4-FFF2-40B4-BE49-F238E27FC236}">
                <a16:creationId xmlns:a16="http://schemas.microsoft.com/office/drawing/2014/main" id="{54EFC393-7491-4C38-B895-7E33D0D9C7BF}"/>
              </a:ext>
            </a:extLst>
          </p:cNvPr>
          <p:cNvSpPr/>
          <p:nvPr/>
        </p:nvSpPr>
        <p:spPr>
          <a:xfrm>
            <a:off x="4873776" y="4100823"/>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9" name="Ellipse 398">
            <a:extLst>
              <a:ext uri="{FF2B5EF4-FFF2-40B4-BE49-F238E27FC236}">
                <a16:creationId xmlns:a16="http://schemas.microsoft.com/office/drawing/2014/main" id="{DB55D06D-28CA-4EBB-86E4-6CE6030299FB}"/>
              </a:ext>
            </a:extLst>
          </p:cNvPr>
          <p:cNvSpPr/>
          <p:nvPr/>
        </p:nvSpPr>
        <p:spPr>
          <a:xfrm>
            <a:off x="5062910" y="4100823"/>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0" name="Ellipse 399">
            <a:extLst>
              <a:ext uri="{FF2B5EF4-FFF2-40B4-BE49-F238E27FC236}">
                <a16:creationId xmlns:a16="http://schemas.microsoft.com/office/drawing/2014/main" id="{DF5E45A3-4240-4C1C-AD00-57AE440B0236}"/>
              </a:ext>
            </a:extLst>
          </p:cNvPr>
          <p:cNvSpPr/>
          <p:nvPr/>
        </p:nvSpPr>
        <p:spPr>
          <a:xfrm>
            <a:off x="5252044" y="4100823"/>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1" name="Ellipse 400">
            <a:extLst>
              <a:ext uri="{FF2B5EF4-FFF2-40B4-BE49-F238E27FC236}">
                <a16:creationId xmlns:a16="http://schemas.microsoft.com/office/drawing/2014/main" id="{9E561AE6-2189-4E65-B521-41679645CC13}"/>
              </a:ext>
            </a:extLst>
          </p:cNvPr>
          <p:cNvSpPr/>
          <p:nvPr/>
        </p:nvSpPr>
        <p:spPr>
          <a:xfrm>
            <a:off x="5441178" y="4096704"/>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2" name="Ellipse 401">
            <a:extLst>
              <a:ext uri="{FF2B5EF4-FFF2-40B4-BE49-F238E27FC236}">
                <a16:creationId xmlns:a16="http://schemas.microsoft.com/office/drawing/2014/main" id="{DDBA0C06-D685-46CA-AA37-5C842BDCCE08}"/>
              </a:ext>
            </a:extLst>
          </p:cNvPr>
          <p:cNvSpPr/>
          <p:nvPr/>
        </p:nvSpPr>
        <p:spPr>
          <a:xfrm>
            <a:off x="5630312" y="4096704"/>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3" name="Ellipse 402">
            <a:extLst>
              <a:ext uri="{FF2B5EF4-FFF2-40B4-BE49-F238E27FC236}">
                <a16:creationId xmlns:a16="http://schemas.microsoft.com/office/drawing/2014/main" id="{593045B8-367B-4582-8CA2-39B5A4C314B7}"/>
              </a:ext>
            </a:extLst>
          </p:cNvPr>
          <p:cNvSpPr/>
          <p:nvPr/>
        </p:nvSpPr>
        <p:spPr>
          <a:xfrm>
            <a:off x="5819446" y="4096204"/>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4" name="Ellipse 403">
            <a:extLst>
              <a:ext uri="{FF2B5EF4-FFF2-40B4-BE49-F238E27FC236}">
                <a16:creationId xmlns:a16="http://schemas.microsoft.com/office/drawing/2014/main" id="{3CD1DDE6-9EE8-4EB5-B43F-6FC4E7B782B4}"/>
              </a:ext>
            </a:extLst>
          </p:cNvPr>
          <p:cNvSpPr/>
          <p:nvPr/>
        </p:nvSpPr>
        <p:spPr>
          <a:xfrm>
            <a:off x="4873763" y="425758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5" name="Ellipse 404">
            <a:extLst>
              <a:ext uri="{FF2B5EF4-FFF2-40B4-BE49-F238E27FC236}">
                <a16:creationId xmlns:a16="http://schemas.microsoft.com/office/drawing/2014/main" id="{EEFC41D6-3333-4B5D-97B7-8C57F04D9099}"/>
              </a:ext>
            </a:extLst>
          </p:cNvPr>
          <p:cNvSpPr/>
          <p:nvPr/>
        </p:nvSpPr>
        <p:spPr>
          <a:xfrm>
            <a:off x="5062897" y="425758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6" name="Ellipse 405">
            <a:extLst>
              <a:ext uri="{FF2B5EF4-FFF2-40B4-BE49-F238E27FC236}">
                <a16:creationId xmlns:a16="http://schemas.microsoft.com/office/drawing/2014/main" id="{A9EBEDA1-5EC3-4EF2-A347-D0CD7ACE36AC}"/>
              </a:ext>
            </a:extLst>
          </p:cNvPr>
          <p:cNvSpPr/>
          <p:nvPr/>
        </p:nvSpPr>
        <p:spPr>
          <a:xfrm>
            <a:off x="5252031" y="425758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7" name="Ellipse 406">
            <a:extLst>
              <a:ext uri="{FF2B5EF4-FFF2-40B4-BE49-F238E27FC236}">
                <a16:creationId xmlns:a16="http://schemas.microsoft.com/office/drawing/2014/main" id="{8440DA4E-B28F-4E7B-9765-C08C05B9A62C}"/>
              </a:ext>
            </a:extLst>
          </p:cNvPr>
          <p:cNvSpPr/>
          <p:nvPr/>
        </p:nvSpPr>
        <p:spPr>
          <a:xfrm>
            <a:off x="5441165" y="4253467"/>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8" name="Ellipse 407">
            <a:extLst>
              <a:ext uri="{FF2B5EF4-FFF2-40B4-BE49-F238E27FC236}">
                <a16:creationId xmlns:a16="http://schemas.microsoft.com/office/drawing/2014/main" id="{8EFC9F79-CC64-4D96-ABC2-5B2772A735D6}"/>
              </a:ext>
            </a:extLst>
          </p:cNvPr>
          <p:cNvSpPr/>
          <p:nvPr/>
        </p:nvSpPr>
        <p:spPr>
          <a:xfrm>
            <a:off x="5630299" y="4253467"/>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9" name="Ellipse 408">
            <a:extLst>
              <a:ext uri="{FF2B5EF4-FFF2-40B4-BE49-F238E27FC236}">
                <a16:creationId xmlns:a16="http://schemas.microsoft.com/office/drawing/2014/main" id="{D9C2BD14-2233-47BE-B3C5-0FAF3537BF25}"/>
              </a:ext>
            </a:extLst>
          </p:cNvPr>
          <p:cNvSpPr/>
          <p:nvPr/>
        </p:nvSpPr>
        <p:spPr>
          <a:xfrm>
            <a:off x="5819433" y="4252967"/>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0" name="Ellipse 409">
            <a:extLst>
              <a:ext uri="{FF2B5EF4-FFF2-40B4-BE49-F238E27FC236}">
                <a16:creationId xmlns:a16="http://schemas.microsoft.com/office/drawing/2014/main" id="{C444E6C9-AD3A-478F-B0DD-EBACB8E67353}"/>
              </a:ext>
            </a:extLst>
          </p:cNvPr>
          <p:cNvSpPr/>
          <p:nvPr/>
        </p:nvSpPr>
        <p:spPr>
          <a:xfrm>
            <a:off x="4873763" y="4416104"/>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1" name="Ellipse 410">
            <a:extLst>
              <a:ext uri="{FF2B5EF4-FFF2-40B4-BE49-F238E27FC236}">
                <a16:creationId xmlns:a16="http://schemas.microsoft.com/office/drawing/2014/main" id="{86B312BF-6048-4D68-B981-2296C146E19C}"/>
              </a:ext>
            </a:extLst>
          </p:cNvPr>
          <p:cNvSpPr/>
          <p:nvPr/>
        </p:nvSpPr>
        <p:spPr>
          <a:xfrm>
            <a:off x="5062897" y="4416104"/>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2" name="Ellipse 411">
            <a:extLst>
              <a:ext uri="{FF2B5EF4-FFF2-40B4-BE49-F238E27FC236}">
                <a16:creationId xmlns:a16="http://schemas.microsoft.com/office/drawing/2014/main" id="{A03C202F-FF6A-4DAA-8281-C1E0634875D0}"/>
              </a:ext>
            </a:extLst>
          </p:cNvPr>
          <p:cNvSpPr/>
          <p:nvPr/>
        </p:nvSpPr>
        <p:spPr>
          <a:xfrm>
            <a:off x="5252031" y="4416104"/>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3" name="Ellipse 412">
            <a:extLst>
              <a:ext uri="{FF2B5EF4-FFF2-40B4-BE49-F238E27FC236}">
                <a16:creationId xmlns:a16="http://schemas.microsoft.com/office/drawing/2014/main" id="{1A7139A6-D85E-47FB-89D5-1D3AA8257947}"/>
              </a:ext>
            </a:extLst>
          </p:cNvPr>
          <p:cNvSpPr/>
          <p:nvPr/>
        </p:nvSpPr>
        <p:spPr>
          <a:xfrm>
            <a:off x="5441165" y="4411985"/>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4" name="Ellipse 413">
            <a:extLst>
              <a:ext uri="{FF2B5EF4-FFF2-40B4-BE49-F238E27FC236}">
                <a16:creationId xmlns:a16="http://schemas.microsoft.com/office/drawing/2014/main" id="{F058DE15-E166-4BB6-819F-E4D558006305}"/>
              </a:ext>
            </a:extLst>
          </p:cNvPr>
          <p:cNvSpPr/>
          <p:nvPr/>
        </p:nvSpPr>
        <p:spPr>
          <a:xfrm>
            <a:off x="5630299" y="441198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5" name="Ellipse 414">
            <a:extLst>
              <a:ext uri="{FF2B5EF4-FFF2-40B4-BE49-F238E27FC236}">
                <a16:creationId xmlns:a16="http://schemas.microsoft.com/office/drawing/2014/main" id="{0A7868B7-9E5D-49F5-8151-06376BD8C95D}"/>
              </a:ext>
            </a:extLst>
          </p:cNvPr>
          <p:cNvSpPr/>
          <p:nvPr/>
        </p:nvSpPr>
        <p:spPr>
          <a:xfrm>
            <a:off x="5819433" y="441148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6" name="Ellipse 415">
            <a:extLst>
              <a:ext uri="{FF2B5EF4-FFF2-40B4-BE49-F238E27FC236}">
                <a16:creationId xmlns:a16="http://schemas.microsoft.com/office/drawing/2014/main" id="{4281AB12-33B6-4DFB-A9E0-01164FD0202D}"/>
              </a:ext>
            </a:extLst>
          </p:cNvPr>
          <p:cNvSpPr/>
          <p:nvPr/>
        </p:nvSpPr>
        <p:spPr>
          <a:xfrm>
            <a:off x="6822555" y="410326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7" name="Ellipse 416">
            <a:extLst>
              <a:ext uri="{FF2B5EF4-FFF2-40B4-BE49-F238E27FC236}">
                <a16:creationId xmlns:a16="http://schemas.microsoft.com/office/drawing/2014/main" id="{E9651E43-6C30-464D-B768-EFD8CECBF72B}"/>
              </a:ext>
            </a:extLst>
          </p:cNvPr>
          <p:cNvSpPr/>
          <p:nvPr/>
        </p:nvSpPr>
        <p:spPr>
          <a:xfrm>
            <a:off x="7011689" y="410326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8" name="Ellipse 417">
            <a:extLst>
              <a:ext uri="{FF2B5EF4-FFF2-40B4-BE49-F238E27FC236}">
                <a16:creationId xmlns:a16="http://schemas.microsoft.com/office/drawing/2014/main" id="{9EF616BB-30DC-4772-969F-8FFB1D8542A6}"/>
              </a:ext>
            </a:extLst>
          </p:cNvPr>
          <p:cNvSpPr/>
          <p:nvPr/>
        </p:nvSpPr>
        <p:spPr>
          <a:xfrm>
            <a:off x="7200823" y="410326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9" name="Ellipse 418">
            <a:extLst>
              <a:ext uri="{FF2B5EF4-FFF2-40B4-BE49-F238E27FC236}">
                <a16:creationId xmlns:a16="http://schemas.microsoft.com/office/drawing/2014/main" id="{3F121249-72A3-40D3-BF2D-D452D24B4660}"/>
              </a:ext>
            </a:extLst>
          </p:cNvPr>
          <p:cNvSpPr/>
          <p:nvPr/>
        </p:nvSpPr>
        <p:spPr>
          <a:xfrm>
            <a:off x="7389957" y="4099146"/>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0" name="Ellipse 419">
            <a:extLst>
              <a:ext uri="{FF2B5EF4-FFF2-40B4-BE49-F238E27FC236}">
                <a16:creationId xmlns:a16="http://schemas.microsoft.com/office/drawing/2014/main" id="{A1B4B555-408F-4B41-8DA1-6C5523BBA2ED}"/>
              </a:ext>
            </a:extLst>
          </p:cNvPr>
          <p:cNvSpPr/>
          <p:nvPr/>
        </p:nvSpPr>
        <p:spPr>
          <a:xfrm>
            <a:off x="7579091" y="409914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1" name="Ellipse 420">
            <a:extLst>
              <a:ext uri="{FF2B5EF4-FFF2-40B4-BE49-F238E27FC236}">
                <a16:creationId xmlns:a16="http://schemas.microsoft.com/office/drawing/2014/main" id="{C0EA95A8-2793-4D8B-9DCB-C9A715249F0D}"/>
              </a:ext>
            </a:extLst>
          </p:cNvPr>
          <p:cNvSpPr/>
          <p:nvPr/>
        </p:nvSpPr>
        <p:spPr>
          <a:xfrm>
            <a:off x="7768225" y="409864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2" name="Ellipse 421">
            <a:extLst>
              <a:ext uri="{FF2B5EF4-FFF2-40B4-BE49-F238E27FC236}">
                <a16:creationId xmlns:a16="http://schemas.microsoft.com/office/drawing/2014/main" id="{17953C64-9714-4299-8F1D-4A9EA3F6E1F3}"/>
              </a:ext>
            </a:extLst>
          </p:cNvPr>
          <p:cNvSpPr/>
          <p:nvPr/>
        </p:nvSpPr>
        <p:spPr>
          <a:xfrm>
            <a:off x="6837569" y="427733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3" name="Ellipse 422">
            <a:extLst>
              <a:ext uri="{FF2B5EF4-FFF2-40B4-BE49-F238E27FC236}">
                <a16:creationId xmlns:a16="http://schemas.microsoft.com/office/drawing/2014/main" id="{58B15481-A2C6-4849-8CE8-D3EC9BF05E4F}"/>
              </a:ext>
            </a:extLst>
          </p:cNvPr>
          <p:cNvSpPr/>
          <p:nvPr/>
        </p:nvSpPr>
        <p:spPr>
          <a:xfrm>
            <a:off x="7026703" y="427733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4" name="Ellipse 423">
            <a:extLst>
              <a:ext uri="{FF2B5EF4-FFF2-40B4-BE49-F238E27FC236}">
                <a16:creationId xmlns:a16="http://schemas.microsoft.com/office/drawing/2014/main" id="{4D4F5B2E-57A5-4500-B2D2-2B9A48713383}"/>
              </a:ext>
            </a:extLst>
          </p:cNvPr>
          <p:cNvSpPr/>
          <p:nvPr/>
        </p:nvSpPr>
        <p:spPr>
          <a:xfrm>
            <a:off x="7215837" y="427733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5" name="Ellipse 424">
            <a:extLst>
              <a:ext uri="{FF2B5EF4-FFF2-40B4-BE49-F238E27FC236}">
                <a16:creationId xmlns:a16="http://schemas.microsoft.com/office/drawing/2014/main" id="{9B45E9E9-E60F-4116-8371-A3EA3A5423CA}"/>
              </a:ext>
            </a:extLst>
          </p:cNvPr>
          <p:cNvSpPr/>
          <p:nvPr/>
        </p:nvSpPr>
        <p:spPr>
          <a:xfrm>
            <a:off x="7404971" y="4273216"/>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6" name="Ellipse 425">
            <a:extLst>
              <a:ext uri="{FF2B5EF4-FFF2-40B4-BE49-F238E27FC236}">
                <a16:creationId xmlns:a16="http://schemas.microsoft.com/office/drawing/2014/main" id="{CE30A28B-ECEB-4EDC-AA3C-B8044EF5D152}"/>
              </a:ext>
            </a:extLst>
          </p:cNvPr>
          <p:cNvSpPr/>
          <p:nvPr/>
        </p:nvSpPr>
        <p:spPr>
          <a:xfrm>
            <a:off x="7594105" y="427321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7" name="Ellipse 426">
            <a:extLst>
              <a:ext uri="{FF2B5EF4-FFF2-40B4-BE49-F238E27FC236}">
                <a16:creationId xmlns:a16="http://schemas.microsoft.com/office/drawing/2014/main" id="{4685D8B8-4756-4C02-9BA7-2A5AAA37FF9F}"/>
              </a:ext>
            </a:extLst>
          </p:cNvPr>
          <p:cNvSpPr/>
          <p:nvPr/>
        </p:nvSpPr>
        <p:spPr>
          <a:xfrm>
            <a:off x="7783239" y="427271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8" name="Ellipse 427">
            <a:extLst>
              <a:ext uri="{FF2B5EF4-FFF2-40B4-BE49-F238E27FC236}">
                <a16:creationId xmlns:a16="http://schemas.microsoft.com/office/drawing/2014/main" id="{9ECD3BE8-B7F3-48FB-853B-D903DD9B9E40}"/>
              </a:ext>
            </a:extLst>
          </p:cNvPr>
          <p:cNvSpPr/>
          <p:nvPr/>
        </p:nvSpPr>
        <p:spPr>
          <a:xfrm>
            <a:off x="6837569" y="4435853"/>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9" name="Ellipse 428">
            <a:extLst>
              <a:ext uri="{FF2B5EF4-FFF2-40B4-BE49-F238E27FC236}">
                <a16:creationId xmlns:a16="http://schemas.microsoft.com/office/drawing/2014/main" id="{FE45F261-02ED-4B2F-97CF-9C16A20E834B}"/>
              </a:ext>
            </a:extLst>
          </p:cNvPr>
          <p:cNvSpPr/>
          <p:nvPr/>
        </p:nvSpPr>
        <p:spPr>
          <a:xfrm>
            <a:off x="7026703" y="4435853"/>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0" name="Ellipse 429">
            <a:extLst>
              <a:ext uri="{FF2B5EF4-FFF2-40B4-BE49-F238E27FC236}">
                <a16:creationId xmlns:a16="http://schemas.microsoft.com/office/drawing/2014/main" id="{B0503477-6259-4F49-93C2-1ED11C0F87F3}"/>
              </a:ext>
            </a:extLst>
          </p:cNvPr>
          <p:cNvSpPr/>
          <p:nvPr/>
        </p:nvSpPr>
        <p:spPr>
          <a:xfrm>
            <a:off x="7215837" y="4435853"/>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1" name="Ellipse 430">
            <a:extLst>
              <a:ext uri="{FF2B5EF4-FFF2-40B4-BE49-F238E27FC236}">
                <a16:creationId xmlns:a16="http://schemas.microsoft.com/office/drawing/2014/main" id="{4DA40FD8-FE50-4996-B64C-304CBD15E29F}"/>
              </a:ext>
            </a:extLst>
          </p:cNvPr>
          <p:cNvSpPr/>
          <p:nvPr/>
        </p:nvSpPr>
        <p:spPr>
          <a:xfrm>
            <a:off x="7404971" y="4431734"/>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2" name="Ellipse 431">
            <a:extLst>
              <a:ext uri="{FF2B5EF4-FFF2-40B4-BE49-F238E27FC236}">
                <a16:creationId xmlns:a16="http://schemas.microsoft.com/office/drawing/2014/main" id="{395659D4-1392-45B5-A097-BC9A461DCB6B}"/>
              </a:ext>
            </a:extLst>
          </p:cNvPr>
          <p:cNvSpPr/>
          <p:nvPr/>
        </p:nvSpPr>
        <p:spPr>
          <a:xfrm>
            <a:off x="7594105" y="4431734"/>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3" name="Ellipse 432">
            <a:extLst>
              <a:ext uri="{FF2B5EF4-FFF2-40B4-BE49-F238E27FC236}">
                <a16:creationId xmlns:a16="http://schemas.microsoft.com/office/drawing/2014/main" id="{EFF64694-48D8-46E7-A57A-C76B6324ED89}"/>
              </a:ext>
            </a:extLst>
          </p:cNvPr>
          <p:cNvSpPr/>
          <p:nvPr/>
        </p:nvSpPr>
        <p:spPr>
          <a:xfrm>
            <a:off x="7783239" y="4431234"/>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4" name="Ellipse 433">
            <a:extLst>
              <a:ext uri="{FF2B5EF4-FFF2-40B4-BE49-F238E27FC236}">
                <a16:creationId xmlns:a16="http://schemas.microsoft.com/office/drawing/2014/main" id="{0DDBB517-3614-44F0-B0DF-A6F02BF6216E}"/>
              </a:ext>
            </a:extLst>
          </p:cNvPr>
          <p:cNvSpPr/>
          <p:nvPr/>
        </p:nvSpPr>
        <p:spPr>
          <a:xfrm>
            <a:off x="9034021" y="407415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5" name="Ellipse 434">
            <a:extLst>
              <a:ext uri="{FF2B5EF4-FFF2-40B4-BE49-F238E27FC236}">
                <a16:creationId xmlns:a16="http://schemas.microsoft.com/office/drawing/2014/main" id="{DDC0C169-F352-40C9-A657-0ECEE8D287EF}"/>
              </a:ext>
            </a:extLst>
          </p:cNvPr>
          <p:cNvSpPr/>
          <p:nvPr/>
        </p:nvSpPr>
        <p:spPr>
          <a:xfrm>
            <a:off x="9223155" y="407415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6" name="Ellipse 435">
            <a:extLst>
              <a:ext uri="{FF2B5EF4-FFF2-40B4-BE49-F238E27FC236}">
                <a16:creationId xmlns:a16="http://schemas.microsoft.com/office/drawing/2014/main" id="{711A23FC-819D-4CBB-80D2-629B51082BC9}"/>
              </a:ext>
            </a:extLst>
          </p:cNvPr>
          <p:cNvSpPr/>
          <p:nvPr/>
        </p:nvSpPr>
        <p:spPr>
          <a:xfrm>
            <a:off x="9412289" y="4074155"/>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7" name="Ellipse 436">
            <a:extLst>
              <a:ext uri="{FF2B5EF4-FFF2-40B4-BE49-F238E27FC236}">
                <a16:creationId xmlns:a16="http://schemas.microsoft.com/office/drawing/2014/main" id="{E866B5BC-11AB-4EFE-81FB-ECEFA864EC5E}"/>
              </a:ext>
            </a:extLst>
          </p:cNvPr>
          <p:cNvSpPr/>
          <p:nvPr/>
        </p:nvSpPr>
        <p:spPr>
          <a:xfrm>
            <a:off x="9601423" y="4070036"/>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8" name="Ellipse 437">
            <a:extLst>
              <a:ext uri="{FF2B5EF4-FFF2-40B4-BE49-F238E27FC236}">
                <a16:creationId xmlns:a16="http://schemas.microsoft.com/office/drawing/2014/main" id="{55B93D0F-CF8B-4371-8EE0-CC73375D7172}"/>
              </a:ext>
            </a:extLst>
          </p:cNvPr>
          <p:cNvSpPr/>
          <p:nvPr/>
        </p:nvSpPr>
        <p:spPr>
          <a:xfrm>
            <a:off x="9790557" y="407003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9" name="Ellipse 438">
            <a:extLst>
              <a:ext uri="{FF2B5EF4-FFF2-40B4-BE49-F238E27FC236}">
                <a16:creationId xmlns:a16="http://schemas.microsoft.com/office/drawing/2014/main" id="{8E27B2E8-D8C6-4E79-B192-D27CDD211B91}"/>
              </a:ext>
            </a:extLst>
          </p:cNvPr>
          <p:cNvSpPr/>
          <p:nvPr/>
        </p:nvSpPr>
        <p:spPr>
          <a:xfrm>
            <a:off x="9979691" y="406953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0" name="Ellipse 439">
            <a:extLst>
              <a:ext uri="{FF2B5EF4-FFF2-40B4-BE49-F238E27FC236}">
                <a16:creationId xmlns:a16="http://schemas.microsoft.com/office/drawing/2014/main" id="{A67356B0-8777-41F8-A059-110CE2043DFA}"/>
              </a:ext>
            </a:extLst>
          </p:cNvPr>
          <p:cNvSpPr/>
          <p:nvPr/>
        </p:nvSpPr>
        <p:spPr>
          <a:xfrm>
            <a:off x="9034008" y="4230918"/>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1" name="Ellipse 440">
            <a:extLst>
              <a:ext uri="{FF2B5EF4-FFF2-40B4-BE49-F238E27FC236}">
                <a16:creationId xmlns:a16="http://schemas.microsoft.com/office/drawing/2014/main" id="{B5AE2EBD-5C6A-4F75-A0D2-8ACE5F760C12}"/>
              </a:ext>
            </a:extLst>
          </p:cNvPr>
          <p:cNvSpPr/>
          <p:nvPr/>
        </p:nvSpPr>
        <p:spPr>
          <a:xfrm>
            <a:off x="9223142" y="4230918"/>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2" name="Ellipse 441">
            <a:extLst>
              <a:ext uri="{FF2B5EF4-FFF2-40B4-BE49-F238E27FC236}">
                <a16:creationId xmlns:a16="http://schemas.microsoft.com/office/drawing/2014/main" id="{07DC9021-D105-451B-9279-E3EA04B5AA83}"/>
              </a:ext>
            </a:extLst>
          </p:cNvPr>
          <p:cNvSpPr/>
          <p:nvPr/>
        </p:nvSpPr>
        <p:spPr>
          <a:xfrm>
            <a:off x="9412276" y="4230918"/>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3" name="Ellipse 442">
            <a:extLst>
              <a:ext uri="{FF2B5EF4-FFF2-40B4-BE49-F238E27FC236}">
                <a16:creationId xmlns:a16="http://schemas.microsoft.com/office/drawing/2014/main" id="{B0A7D1F5-3D49-4E50-937B-9DA9123696A5}"/>
              </a:ext>
            </a:extLst>
          </p:cNvPr>
          <p:cNvSpPr/>
          <p:nvPr/>
        </p:nvSpPr>
        <p:spPr>
          <a:xfrm>
            <a:off x="9601410" y="4226799"/>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4" name="Ellipse 443">
            <a:extLst>
              <a:ext uri="{FF2B5EF4-FFF2-40B4-BE49-F238E27FC236}">
                <a16:creationId xmlns:a16="http://schemas.microsoft.com/office/drawing/2014/main" id="{2A38329E-E83E-42F3-AD3D-99866D008430}"/>
              </a:ext>
            </a:extLst>
          </p:cNvPr>
          <p:cNvSpPr/>
          <p:nvPr/>
        </p:nvSpPr>
        <p:spPr>
          <a:xfrm>
            <a:off x="9790544" y="4226799"/>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5" name="Ellipse 444">
            <a:extLst>
              <a:ext uri="{FF2B5EF4-FFF2-40B4-BE49-F238E27FC236}">
                <a16:creationId xmlns:a16="http://schemas.microsoft.com/office/drawing/2014/main" id="{FF39262A-1618-4FBC-801C-E023957AACCF}"/>
              </a:ext>
            </a:extLst>
          </p:cNvPr>
          <p:cNvSpPr/>
          <p:nvPr/>
        </p:nvSpPr>
        <p:spPr>
          <a:xfrm>
            <a:off x="9979678" y="4226299"/>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6" name="Ellipse 445">
            <a:extLst>
              <a:ext uri="{FF2B5EF4-FFF2-40B4-BE49-F238E27FC236}">
                <a16:creationId xmlns:a16="http://schemas.microsoft.com/office/drawing/2014/main" id="{85BA9DBE-A7ED-40C8-BCF7-421453C01BA8}"/>
              </a:ext>
            </a:extLst>
          </p:cNvPr>
          <p:cNvSpPr/>
          <p:nvPr/>
        </p:nvSpPr>
        <p:spPr>
          <a:xfrm>
            <a:off x="9034008" y="438943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7" name="Ellipse 446">
            <a:extLst>
              <a:ext uri="{FF2B5EF4-FFF2-40B4-BE49-F238E27FC236}">
                <a16:creationId xmlns:a16="http://schemas.microsoft.com/office/drawing/2014/main" id="{60A64EFA-FD7E-47ED-999E-F724461177C0}"/>
              </a:ext>
            </a:extLst>
          </p:cNvPr>
          <p:cNvSpPr/>
          <p:nvPr/>
        </p:nvSpPr>
        <p:spPr>
          <a:xfrm>
            <a:off x="9223142" y="438943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8" name="Ellipse 447">
            <a:extLst>
              <a:ext uri="{FF2B5EF4-FFF2-40B4-BE49-F238E27FC236}">
                <a16:creationId xmlns:a16="http://schemas.microsoft.com/office/drawing/2014/main" id="{74D9640C-040D-443A-BF12-D0E12FA49768}"/>
              </a:ext>
            </a:extLst>
          </p:cNvPr>
          <p:cNvSpPr/>
          <p:nvPr/>
        </p:nvSpPr>
        <p:spPr>
          <a:xfrm>
            <a:off x="9412276" y="4389436"/>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9" name="Ellipse 448">
            <a:extLst>
              <a:ext uri="{FF2B5EF4-FFF2-40B4-BE49-F238E27FC236}">
                <a16:creationId xmlns:a16="http://schemas.microsoft.com/office/drawing/2014/main" id="{5FC97E4B-D3A5-4972-960D-2364E5A13D19}"/>
              </a:ext>
            </a:extLst>
          </p:cNvPr>
          <p:cNvSpPr/>
          <p:nvPr/>
        </p:nvSpPr>
        <p:spPr>
          <a:xfrm>
            <a:off x="9601410" y="4385317"/>
            <a:ext cx="161925" cy="1328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0" name="Ellipse 449">
            <a:extLst>
              <a:ext uri="{FF2B5EF4-FFF2-40B4-BE49-F238E27FC236}">
                <a16:creationId xmlns:a16="http://schemas.microsoft.com/office/drawing/2014/main" id="{D76E1F47-6789-4F63-8FC8-CCE98D80C1F9}"/>
              </a:ext>
            </a:extLst>
          </p:cNvPr>
          <p:cNvSpPr/>
          <p:nvPr/>
        </p:nvSpPr>
        <p:spPr>
          <a:xfrm>
            <a:off x="9790544" y="4385317"/>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1" name="Ellipse 450">
            <a:extLst>
              <a:ext uri="{FF2B5EF4-FFF2-40B4-BE49-F238E27FC236}">
                <a16:creationId xmlns:a16="http://schemas.microsoft.com/office/drawing/2014/main" id="{CAB35ACF-4A69-45C8-BEF3-FB97C5363A79}"/>
              </a:ext>
            </a:extLst>
          </p:cNvPr>
          <p:cNvSpPr/>
          <p:nvPr/>
        </p:nvSpPr>
        <p:spPr>
          <a:xfrm>
            <a:off x="9979678" y="4384817"/>
            <a:ext cx="161925" cy="133350"/>
          </a:xfrm>
          <a:prstGeom prst="ellipse">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r Verbinder 24">
            <a:extLst>
              <a:ext uri="{FF2B5EF4-FFF2-40B4-BE49-F238E27FC236}">
                <a16:creationId xmlns:a16="http://schemas.microsoft.com/office/drawing/2014/main" id="{2AFCEBAA-158F-4835-AF7E-1A55E6530492}"/>
              </a:ext>
            </a:extLst>
          </p:cNvPr>
          <p:cNvCxnSpPr/>
          <p:nvPr/>
        </p:nvCxnSpPr>
        <p:spPr>
          <a:xfrm>
            <a:off x="233602" y="5305425"/>
            <a:ext cx="3881727" cy="0"/>
          </a:xfrm>
          <a:prstGeom prst="line">
            <a:avLst/>
          </a:prstGeom>
          <a:ln>
            <a:solidFill>
              <a:srgbClr val="5CB600"/>
            </a:solidFill>
            <a:prstDash val="dash"/>
          </a:ln>
        </p:spPr>
        <p:style>
          <a:lnRef idx="1">
            <a:schemeClr val="accent1"/>
          </a:lnRef>
          <a:fillRef idx="0">
            <a:schemeClr val="accent1"/>
          </a:fillRef>
          <a:effectRef idx="0">
            <a:schemeClr val="accent1"/>
          </a:effectRef>
          <a:fontRef idx="minor">
            <a:schemeClr val="tx1"/>
          </a:fontRef>
        </p:style>
      </p:cxnSp>
      <p:cxnSp>
        <p:nvCxnSpPr>
          <p:cNvPr id="452" name="Gerader Verbinder 451">
            <a:extLst>
              <a:ext uri="{FF2B5EF4-FFF2-40B4-BE49-F238E27FC236}">
                <a16:creationId xmlns:a16="http://schemas.microsoft.com/office/drawing/2014/main" id="{B7B6A7FB-051B-476A-9242-15E175CE267C}"/>
              </a:ext>
            </a:extLst>
          </p:cNvPr>
          <p:cNvCxnSpPr/>
          <p:nvPr/>
        </p:nvCxnSpPr>
        <p:spPr>
          <a:xfrm>
            <a:off x="253572" y="5711825"/>
            <a:ext cx="3881727" cy="0"/>
          </a:xfrm>
          <a:prstGeom prst="line">
            <a:avLst/>
          </a:prstGeom>
          <a:ln>
            <a:solidFill>
              <a:srgbClr val="5CB600"/>
            </a:solidFill>
            <a:prstDash val="dash"/>
          </a:ln>
        </p:spPr>
        <p:style>
          <a:lnRef idx="1">
            <a:schemeClr val="accent1"/>
          </a:lnRef>
          <a:fillRef idx="0">
            <a:schemeClr val="accent1"/>
          </a:fillRef>
          <a:effectRef idx="0">
            <a:schemeClr val="accent1"/>
          </a:effectRef>
          <a:fontRef idx="minor">
            <a:schemeClr val="tx1"/>
          </a:fontRef>
        </p:style>
      </p:cxnSp>
      <p:cxnSp>
        <p:nvCxnSpPr>
          <p:cNvPr id="453" name="Gerader Verbinder 452">
            <a:extLst>
              <a:ext uri="{FF2B5EF4-FFF2-40B4-BE49-F238E27FC236}">
                <a16:creationId xmlns:a16="http://schemas.microsoft.com/office/drawing/2014/main" id="{D839C284-727E-4232-80FF-759DCDCA9346}"/>
              </a:ext>
            </a:extLst>
          </p:cNvPr>
          <p:cNvCxnSpPr/>
          <p:nvPr/>
        </p:nvCxnSpPr>
        <p:spPr>
          <a:xfrm>
            <a:off x="276206" y="6130925"/>
            <a:ext cx="3881727" cy="0"/>
          </a:xfrm>
          <a:prstGeom prst="line">
            <a:avLst/>
          </a:prstGeom>
          <a:ln>
            <a:solidFill>
              <a:srgbClr val="5CB600"/>
            </a:solidFill>
            <a:prstDash val="dash"/>
          </a:ln>
        </p:spPr>
        <p:style>
          <a:lnRef idx="1">
            <a:schemeClr val="accent1"/>
          </a:lnRef>
          <a:fillRef idx="0">
            <a:schemeClr val="accent1"/>
          </a:fillRef>
          <a:effectRef idx="0">
            <a:schemeClr val="accent1"/>
          </a:effectRef>
          <a:fontRef idx="minor">
            <a:schemeClr val="tx1"/>
          </a:fontRef>
        </p:style>
      </p:cxnSp>
      <p:cxnSp>
        <p:nvCxnSpPr>
          <p:cNvPr id="454" name="Gerader Verbinder 453">
            <a:extLst>
              <a:ext uri="{FF2B5EF4-FFF2-40B4-BE49-F238E27FC236}">
                <a16:creationId xmlns:a16="http://schemas.microsoft.com/office/drawing/2014/main" id="{6A2F8BA0-43FC-4C63-AB25-AE57C8C9B095}"/>
              </a:ext>
            </a:extLst>
          </p:cNvPr>
          <p:cNvCxnSpPr/>
          <p:nvPr/>
        </p:nvCxnSpPr>
        <p:spPr>
          <a:xfrm>
            <a:off x="276206" y="6537325"/>
            <a:ext cx="3881727" cy="0"/>
          </a:xfrm>
          <a:prstGeom prst="line">
            <a:avLst/>
          </a:prstGeom>
          <a:ln>
            <a:solidFill>
              <a:srgbClr val="5CB600"/>
            </a:solidFill>
            <a:prstDash val="dash"/>
          </a:ln>
        </p:spPr>
        <p:style>
          <a:lnRef idx="1">
            <a:schemeClr val="accent1"/>
          </a:lnRef>
          <a:fillRef idx="0">
            <a:schemeClr val="accent1"/>
          </a:fillRef>
          <a:effectRef idx="0">
            <a:schemeClr val="accent1"/>
          </a:effectRef>
          <a:fontRef idx="minor">
            <a:schemeClr val="tx1"/>
          </a:fontRef>
        </p:style>
      </p:cxnSp>
      <p:cxnSp>
        <p:nvCxnSpPr>
          <p:cNvPr id="456" name="Gerader Verbinder 455">
            <a:extLst>
              <a:ext uri="{FF2B5EF4-FFF2-40B4-BE49-F238E27FC236}">
                <a16:creationId xmlns:a16="http://schemas.microsoft.com/office/drawing/2014/main" id="{33021740-C9BA-4476-87EF-F58064455C50}"/>
              </a:ext>
            </a:extLst>
          </p:cNvPr>
          <p:cNvCxnSpPr/>
          <p:nvPr/>
        </p:nvCxnSpPr>
        <p:spPr>
          <a:xfrm>
            <a:off x="4562034" y="5305425"/>
            <a:ext cx="3881727" cy="0"/>
          </a:xfrm>
          <a:prstGeom prst="line">
            <a:avLst/>
          </a:prstGeom>
          <a:ln>
            <a:solidFill>
              <a:srgbClr val="5CB600"/>
            </a:solidFill>
            <a:prstDash val="dash"/>
          </a:ln>
        </p:spPr>
        <p:style>
          <a:lnRef idx="1">
            <a:schemeClr val="accent1"/>
          </a:lnRef>
          <a:fillRef idx="0">
            <a:schemeClr val="accent1"/>
          </a:fillRef>
          <a:effectRef idx="0">
            <a:schemeClr val="accent1"/>
          </a:effectRef>
          <a:fontRef idx="minor">
            <a:schemeClr val="tx1"/>
          </a:fontRef>
        </p:style>
      </p:cxnSp>
      <p:cxnSp>
        <p:nvCxnSpPr>
          <p:cNvPr id="457" name="Gerader Verbinder 456">
            <a:extLst>
              <a:ext uri="{FF2B5EF4-FFF2-40B4-BE49-F238E27FC236}">
                <a16:creationId xmlns:a16="http://schemas.microsoft.com/office/drawing/2014/main" id="{5ED1B1A0-D4BB-4B1B-941D-5E7B02BDC57F}"/>
              </a:ext>
            </a:extLst>
          </p:cNvPr>
          <p:cNvCxnSpPr/>
          <p:nvPr/>
        </p:nvCxnSpPr>
        <p:spPr>
          <a:xfrm>
            <a:off x="4582004" y="5711825"/>
            <a:ext cx="3881727" cy="0"/>
          </a:xfrm>
          <a:prstGeom prst="line">
            <a:avLst/>
          </a:prstGeom>
          <a:ln>
            <a:solidFill>
              <a:srgbClr val="5CB600"/>
            </a:solidFill>
            <a:prstDash val="dash"/>
          </a:ln>
        </p:spPr>
        <p:style>
          <a:lnRef idx="1">
            <a:schemeClr val="accent1"/>
          </a:lnRef>
          <a:fillRef idx="0">
            <a:schemeClr val="accent1"/>
          </a:fillRef>
          <a:effectRef idx="0">
            <a:schemeClr val="accent1"/>
          </a:effectRef>
          <a:fontRef idx="minor">
            <a:schemeClr val="tx1"/>
          </a:fontRef>
        </p:style>
      </p:cxnSp>
      <p:cxnSp>
        <p:nvCxnSpPr>
          <p:cNvPr id="458" name="Gerader Verbinder 457">
            <a:extLst>
              <a:ext uri="{FF2B5EF4-FFF2-40B4-BE49-F238E27FC236}">
                <a16:creationId xmlns:a16="http://schemas.microsoft.com/office/drawing/2014/main" id="{167831EE-3164-4D6F-B3C6-597B8830B202}"/>
              </a:ext>
            </a:extLst>
          </p:cNvPr>
          <p:cNvCxnSpPr/>
          <p:nvPr/>
        </p:nvCxnSpPr>
        <p:spPr>
          <a:xfrm>
            <a:off x="4604638" y="6130925"/>
            <a:ext cx="3881727" cy="0"/>
          </a:xfrm>
          <a:prstGeom prst="line">
            <a:avLst/>
          </a:prstGeom>
          <a:ln>
            <a:solidFill>
              <a:srgbClr val="5CB600"/>
            </a:solidFill>
            <a:prstDash val="dash"/>
          </a:ln>
        </p:spPr>
        <p:style>
          <a:lnRef idx="1">
            <a:schemeClr val="accent1"/>
          </a:lnRef>
          <a:fillRef idx="0">
            <a:schemeClr val="accent1"/>
          </a:fillRef>
          <a:effectRef idx="0">
            <a:schemeClr val="accent1"/>
          </a:effectRef>
          <a:fontRef idx="minor">
            <a:schemeClr val="tx1"/>
          </a:fontRef>
        </p:style>
      </p:cxnSp>
      <p:cxnSp>
        <p:nvCxnSpPr>
          <p:cNvPr id="459" name="Gerader Verbinder 458">
            <a:extLst>
              <a:ext uri="{FF2B5EF4-FFF2-40B4-BE49-F238E27FC236}">
                <a16:creationId xmlns:a16="http://schemas.microsoft.com/office/drawing/2014/main" id="{C7BEC882-8E5C-46AB-9568-CEA298FFC82B}"/>
              </a:ext>
            </a:extLst>
          </p:cNvPr>
          <p:cNvCxnSpPr/>
          <p:nvPr/>
        </p:nvCxnSpPr>
        <p:spPr>
          <a:xfrm>
            <a:off x="4604638" y="6537325"/>
            <a:ext cx="3881727" cy="0"/>
          </a:xfrm>
          <a:prstGeom prst="line">
            <a:avLst/>
          </a:prstGeom>
          <a:ln>
            <a:solidFill>
              <a:srgbClr val="5CB600"/>
            </a:solidFill>
            <a:prstDash val="dash"/>
          </a:ln>
        </p:spPr>
        <p:style>
          <a:lnRef idx="1">
            <a:schemeClr val="accent1"/>
          </a:lnRef>
          <a:fillRef idx="0">
            <a:schemeClr val="accent1"/>
          </a:fillRef>
          <a:effectRef idx="0">
            <a:schemeClr val="accent1"/>
          </a:effectRef>
          <a:fontRef idx="minor">
            <a:schemeClr val="tx1"/>
          </a:fontRef>
        </p:style>
      </p:cxnSp>
      <p:sp>
        <p:nvSpPr>
          <p:cNvPr id="460" name="Rechteck 459">
            <a:extLst>
              <a:ext uri="{FF2B5EF4-FFF2-40B4-BE49-F238E27FC236}">
                <a16:creationId xmlns:a16="http://schemas.microsoft.com/office/drawing/2014/main" id="{CF4F68FB-D2BA-4895-BBF6-FDCDF757D502}"/>
              </a:ext>
            </a:extLst>
          </p:cNvPr>
          <p:cNvSpPr/>
          <p:nvPr/>
        </p:nvSpPr>
        <p:spPr>
          <a:xfrm>
            <a:off x="3926195" y="4673023"/>
            <a:ext cx="1046313" cy="346142"/>
          </a:xfrm>
          <a:prstGeom prst="rect">
            <a:avLst/>
          </a:prstGeom>
          <a:solidFill>
            <a:srgbClr val="5CB6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000" dirty="0">
                <a:latin typeface="Raleway"/>
              </a:rPr>
              <a:t>Optional:</a:t>
            </a:r>
          </a:p>
          <a:p>
            <a:pPr algn="ctr"/>
            <a:r>
              <a:rPr lang="de-DE" sz="1000" dirty="0">
                <a:latin typeface="Raleway"/>
              </a:rPr>
              <a:t>Kommentare</a:t>
            </a:r>
          </a:p>
        </p:txBody>
      </p:sp>
    </p:spTree>
    <p:extLst>
      <p:ext uri="{BB962C8B-B14F-4D97-AF65-F5344CB8AC3E}">
        <p14:creationId xmlns:p14="http://schemas.microsoft.com/office/powerpoint/2010/main" val="226754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21" name="Google Shape;42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422" name="Google Shape;422;p22"/>
          <p:cNvSpPr/>
          <p:nvPr/>
        </p:nvSpPr>
        <p:spPr>
          <a:xfrm>
            <a:off x="0" y="0"/>
            <a:ext cx="12192000" cy="6974006"/>
          </a:xfrm>
          <a:prstGeom prst="rect">
            <a:avLst/>
          </a:prstGeom>
          <a:solidFill>
            <a:srgbClr val="5EB130"/>
          </a:solidFill>
          <a:ln>
            <a:noFill/>
          </a:ln>
        </p:spPr>
        <p:txBody>
          <a:bodyPr spcFirstLastPara="1" wrap="square" lIns="91425" tIns="45700" rIns="91425" bIns="45700" anchor="ctr" anchorCtr="0">
            <a:noAutofit/>
          </a:bodyPr>
          <a:lstStyle/>
          <a:p>
            <a:pPr lvl="0" algn="ctr">
              <a:buClr>
                <a:schemeClr val="dk1"/>
              </a:buClr>
              <a:buSzPts val="1800"/>
            </a:pPr>
            <a:endParaRPr lang="de-DE" sz="3200" dirty="0" smtClean="0">
              <a:solidFill>
                <a:schemeClr val="lt1"/>
              </a:solidFill>
              <a:latin typeface="Poppins" panose="020B0604020202020204" charset="0"/>
              <a:ea typeface="Calibri"/>
              <a:cs typeface="Poppins" panose="020B0604020202020204" charset="0"/>
              <a:sym typeface="Calibri"/>
            </a:endParaRPr>
          </a:p>
          <a:p>
            <a:pPr lvl="0" algn="ctr">
              <a:buClr>
                <a:schemeClr val="dk1"/>
              </a:buClr>
              <a:buSzPts val="1800"/>
            </a:pPr>
            <a:endParaRPr lang="de-DE" sz="2400" b="1" dirty="0" smtClean="0">
              <a:solidFill>
                <a:schemeClr val="lt1"/>
              </a:solidFill>
              <a:latin typeface="Poppins" panose="020B0604020202020204" charset="0"/>
              <a:ea typeface="Calibri"/>
              <a:cs typeface="Poppins" panose="020B0604020202020204" charset="0"/>
              <a:sym typeface="Calibri"/>
            </a:endParaRPr>
          </a:p>
          <a:p>
            <a:pPr lvl="0" algn="ctr">
              <a:buClr>
                <a:schemeClr val="dk1"/>
              </a:buClr>
              <a:buSzPts val="1800"/>
            </a:pPr>
            <a:endParaRPr lang="de-DE" sz="2400" b="1" dirty="0" smtClean="0">
              <a:solidFill>
                <a:schemeClr val="lt1"/>
              </a:solidFill>
              <a:latin typeface="Poppins" panose="020B0604020202020204" charset="0"/>
              <a:ea typeface="Calibri"/>
              <a:cs typeface="Poppins" panose="020B0604020202020204" charset="0"/>
              <a:sym typeface="Calibri"/>
            </a:endParaRPr>
          </a:p>
          <a:p>
            <a:pPr lvl="0" algn="ctr">
              <a:buClr>
                <a:schemeClr val="dk1"/>
              </a:buClr>
              <a:buSzPts val="1800"/>
            </a:pPr>
            <a:endParaRPr lang="de-DE" sz="2400" dirty="0" smtClean="0">
              <a:solidFill>
                <a:schemeClr val="lt1"/>
              </a:solidFill>
              <a:ea typeface="Calibri"/>
              <a:cs typeface="Poppins" panose="020B0604020202020204" charset="0"/>
              <a:sym typeface="Calibri"/>
            </a:endParaRPr>
          </a:p>
          <a:p>
            <a:pPr lvl="0" algn="ctr">
              <a:buClr>
                <a:schemeClr val="dk1"/>
              </a:buClr>
              <a:buSzPts val="1800"/>
            </a:pPr>
            <a:endParaRPr lang="de-DE" sz="1100" dirty="0" smtClean="0">
              <a:solidFill>
                <a:schemeClr val="lt1"/>
              </a:solidFill>
              <a:ea typeface="Calibri"/>
              <a:cs typeface="Poppins" panose="020B0604020202020204" charset="0"/>
              <a:sym typeface="Calibri"/>
            </a:endParaRPr>
          </a:p>
          <a:p>
            <a:pPr lvl="0" algn="ctr">
              <a:buClr>
                <a:schemeClr val="dk1"/>
              </a:buClr>
              <a:buSzPts val="1800"/>
            </a:pPr>
            <a:endParaRPr lang="de-DE" sz="1100" dirty="0" smtClean="0">
              <a:solidFill>
                <a:schemeClr val="lt1"/>
              </a:solidFill>
              <a:ea typeface="Calibri"/>
              <a:cs typeface="Poppins" panose="020B0604020202020204" charset="0"/>
              <a:sym typeface="Calibri"/>
            </a:endParaRPr>
          </a:p>
        </p:txBody>
      </p:sp>
      <p:sp>
        <p:nvSpPr>
          <p:cNvPr id="423" name="Google Shape;423;p22"/>
          <p:cNvSpPr/>
          <p:nvPr/>
        </p:nvSpPr>
        <p:spPr>
          <a:xfrm>
            <a:off x="984739" y="1211269"/>
            <a:ext cx="10369062" cy="70480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2800"/>
              <a:buFont typeface="Arial"/>
              <a:buNone/>
            </a:pPr>
            <a:r>
              <a:rPr lang="de-DE" sz="4800" b="1" dirty="0" smtClean="0">
                <a:solidFill>
                  <a:schemeClr val="lt1"/>
                </a:solidFill>
                <a:sym typeface="Poppins"/>
              </a:rPr>
              <a:t>Einfluss neuer Erkenntnisse </a:t>
            </a:r>
            <a:br>
              <a:rPr lang="de-DE" sz="4800" b="1" dirty="0" smtClean="0">
                <a:solidFill>
                  <a:schemeClr val="lt1"/>
                </a:solidFill>
                <a:sym typeface="Poppins"/>
              </a:rPr>
            </a:br>
            <a:r>
              <a:rPr lang="de-DE" sz="4800" b="1" dirty="0" smtClean="0">
                <a:solidFill>
                  <a:schemeClr val="lt1"/>
                </a:solidFill>
                <a:sym typeface="Poppins"/>
              </a:rPr>
              <a:t>auf eure Geschäftsidee</a:t>
            </a:r>
          </a:p>
          <a:p>
            <a:pPr marL="0" marR="0" lvl="0" indent="0" algn="ctr" rtl="0">
              <a:spcBef>
                <a:spcPts val="0"/>
              </a:spcBef>
              <a:spcAft>
                <a:spcPts val="0"/>
              </a:spcAft>
              <a:buClr>
                <a:srgbClr val="000000"/>
              </a:buClr>
              <a:buSzPts val="2800"/>
              <a:buFont typeface="Arial"/>
              <a:buNone/>
            </a:pPr>
            <a:endParaRPr lang="de-DE" sz="2800" b="1" dirty="0">
              <a:solidFill>
                <a:schemeClr val="lt1"/>
              </a:solidFill>
              <a:sym typeface="Poppins"/>
            </a:endParaRPr>
          </a:p>
          <a:p>
            <a:pPr marL="0" marR="0" lvl="0" indent="0" algn="ctr" rtl="0">
              <a:spcBef>
                <a:spcPts val="0"/>
              </a:spcBef>
              <a:spcAft>
                <a:spcPts val="0"/>
              </a:spcAft>
              <a:buClr>
                <a:srgbClr val="000000"/>
              </a:buClr>
              <a:buSzPts val="2800"/>
              <a:buFont typeface="Arial"/>
              <a:buNone/>
            </a:pPr>
            <a:r>
              <a:rPr lang="de-DE" sz="2400" dirty="0" smtClean="0">
                <a:solidFill>
                  <a:schemeClr val="lt1"/>
                </a:solidFill>
                <a:sym typeface="Poppins"/>
              </a:rPr>
              <a:t>Im Rahmen der ersten Phase habt ihr viel über eure potenziellen Kunden und euren </a:t>
            </a:r>
            <a:r>
              <a:rPr lang="de-DE" sz="2400" dirty="0">
                <a:solidFill>
                  <a:schemeClr val="lt1"/>
                </a:solidFill>
                <a:sym typeface="Poppins"/>
              </a:rPr>
              <a:t>M</a:t>
            </a:r>
            <a:r>
              <a:rPr lang="de-DE" sz="2400" dirty="0" smtClean="0">
                <a:solidFill>
                  <a:schemeClr val="lt1"/>
                </a:solidFill>
                <a:sym typeface="Poppins"/>
              </a:rPr>
              <a:t>arkt erfahren. </a:t>
            </a:r>
          </a:p>
          <a:p>
            <a:pPr marL="0" marR="0" lvl="0" indent="0" algn="ctr" rtl="0">
              <a:spcBef>
                <a:spcPts val="0"/>
              </a:spcBef>
              <a:spcAft>
                <a:spcPts val="0"/>
              </a:spcAft>
              <a:buClr>
                <a:srgbClr val="000000"/>
              </a:buClr>
              <a:buSzPts val="2800"/>
              <a:buFont typeface="Arial"/>
              <a:buNone/>
            </a:pPr>
            <a:r>
              <a:rPr lang="de-DE" sz="2400" dirty="0" smtClean="0">
                <a:solidFill>
                  <a:schemeClr val="lt1"/>
                </a:solidFill>
                <a:sym typeface="Poppins"/>
              </a:rPr>
              <a:t>Einige Informationen haben wahrscheinlich auch zu neuen Erkenntnissen geführt. </a:t>
            </a:r>
          </a:p>
          <a:p>
            <a:pPr marL="0" marR="0" lvl="0" indent="0" algn="ctr" rtl="0">
              <a:spcBef>
                <a:spcPts val="0"/>
              </a:spcBef>
              <a:spcAft>
                <a:spcPts val="0"/>
              </a:spcAft>
              <a:buClr>
                <a:srgbClr val="000000"/>
              </a:buClr>
              <a:buSzPts val="2800"/>
              <a:buFont typeface="Arial"/>
              <a:buNone/>
            </a:pPr>
            <a:r>
              <a:rPr lang="de-DE" sz="2400" dirty="0" smtClean="0">
                <a:solidFill>
                  <a:schemeClr val="lt1"/>
                </a:solidFill>
                <a:sym typeface="Poppins"/>
              </a:rPr>
              <a:t>Nun geht es darum, zu überprüfen, ob die neuen Erkenntnisse Einfluss auf den Erfolg eurer Geschäftsidee nehmen.</a:t>
            </a:r>
          </a:p>
          <a:p>
            <a:pPr marL="0" marR="0" lvl="0" indent="0" algn="ctr" rtl="0">
              <a:spcBef>
                <a:spcPts val="0"/>
              </a:spcBef>
              <a:spcAft>
                <a:spcPts val="0"/>
              </a:spcAft>
              <a:buClr>
                <a:srgbClr val="000000"/>
              </a:buClr>
              <a:buSzPts val="2800"/>
              <a:buFont typeface="Arial"/>
              <a:buNone/>
            </a:pPr>
            <a:r>
              <a:rPr lang="de-DE" sz="2400" dirty="0" smtClean="0">
                <a:solidFill>
                  <a:schemeClr val="lt1"/>
                </a:solidFill>
                <a:sym typeface="Poppins"/>
              </a:rPr>
              <a:t>Nachfolgend findet ihr Möglichkeiten diese Risiken abzuschätzen und im weiteren Verlauf Lösungsansätze zu finden. </a:t>
            </a:r>
          </a:p>
          <a:p>
            <a:pPr marL="0" marR="0" lvl="0" indent="0" algn="ctr" rtl="0">
              <a:spcBef>
                <a:spcPts val="0"/>
              </a:spcBef>
              <a:spcAft>
                <a:spcPts val="0"/>
              </a:spcAft>
              <a:buClr>
                <a:srgbClr val="000000"/>
              </a:buClr>
              <a:buSzPts val="2800"/>
              <a:buFont typeface="Arial"/>
              <a:buNone/>
            </a:pPr>
            <a:endParaRPr lang="de-DE" sz="2800" dirty="0" smtClean="0">
              <a:solidFill>
                <a:schemeClr val="lt1"/>
              </a:solidFill>
              <a:sym typeface="Poppins"/>
            </a:endParaRPr>
          </a:p>
          <a:p>
            <a:pPr marL="0" marR="0" lvl="0" indent="0" algn="ctr" rtl="0">
              <a:spcBef>
                <a:spcPts val="0"/>
              </a:spcBef>
              <a:spcAft>
                <a:spcPts val="0"/>
              </a:spcAft>
              <a:buClr>
                <a:srgbClr val="000000"/>
              </a:buClr>
              <a:buSzPts val="2800"/>
              <a:buFont typeface="Arial"/>
              <a:buNone/>
            </a:pPr>
            <a:endParaRPr lang="de-DE" sz="6600" b="1" dirty="0" smtClean="0">
              <a:solidFill>
                <a:schemeClr val="lt1"/>
              </a:solidFill>
              <a:sym typeface="Poppins"/>
            </a:endParaRPr>
          </a:p>
          <a:p>
            <a:pPr marL="0" marR="0" lvl="0" indent="0" algn="ctr" rtl="0">
              <a:spcBef>
                <a:spcPts val="0"/>
              </a:spcBef>
              <a:spcAft>
                <a:spcPts val="0"/>
              </a:spcAft>
              <a:buClr>
                <a:srgbClr val="000000"/>
              </a:buClr>
              <a:buSzPts val="2800"/>
              <a:buFont typeface="Arial"/>
              <a:buNone/>
            </a:pPr>
            <a:endParaRPr lang="de-DE" sz="6600" b="1" dirty="0">
              <a:solidFill>
                <a:schemeClr val="lt1"/>
              </a:solidFill>
              <a:sym typeface="Poppins"/>
            </a:endParaRPr>
          </a:p>
        </p:txBody>
      </p:sp>
      <p:sp>
        <p:nvSpPr>
          <p:cNvPr id="7" name="Textfeld 6"/>
          <p:cNvSpPr txBox="1"/>
          <p:nvPr/>
        </p:nvSpPr>
        <p:spPr>
          <a:xfrm>
            <a:off x="129624" y="876290"/>
            <a:ext cx="2021503" cy="338554"/>
          </a:xfrm>
          <a:prstGeom prst="rect">
            <a:avLst/>
          </a:prstGeom>
          <a:noFill/>
        </p:spPr>
        <p:txBody>
          <a:bodyPr wrap="square" rtlCol="0">
            <a:spAutoFit/>
          </a:bodyPr>
          <a:lstStyle/>
          <a:p>
            <a:r>
              <a:rPr lang="de-DE" sz="1600" b="1" dirty="0">
                <a:solidFill>
                  <a:schemeClr val="bg1"/>
                </a:solidFill>
              </a:rPr>
              <a:t>Innovation </a:t>
            </a:r>
            <a:r>
              <a:rPr lang="de-DE" sz="1600" b="1" dirty="0" err="1">
                <a:solidFill>
                  <a:schemeClr val="bg1"/>
                </a:solidFill>
              </a:rPr>
              <a:t>ToolBox</a:t>
            </a:r>
            <a:endParaRPr lang="de-DE" sz="1600" b="1" dirty="0">
              <a:solidFill>
                <a:schemeClr val="bg1"/>
              </a:solidFill>
            </a:endParaRPr>
          </a:p>
        </p:txBody>
      </p:sp>
      <p:pic>
        <p:nvPicPr>
          <p:cNvPr id="8" name="Google Shape;424;p22" descr="Ein Bild, das Zeichnung enthält.&#10;&#10;Automatisch generierte Beschreibung"/>
          <p:cNvPicPr preferRelativeResize="0">
            <a:picLocks noChangeAspect="1"/>
          </p:cNvPicPr>
          <p:nvPr/>
        </p:nvPicPr>
        <p:blipFill rotWithShape="1">
          <a:blip r:embed="rId3">
            <a:alphaModFix/>
          </a:blip>
          <a:srcRect t="19054" b="9945"/>
          <a:stretch/>
        </p:blipFill>
        <p:spPr>
          <a:xfrm>
            <a:off x="220168" y="134728"/>
            <a:ext cx="1528702" cy="758295"/>
          </a:xfrm>
          <a:prstGeom prst="rect">
            <a:avLst/>
          </a:prstGeom>
          <a:noFill/>
          <a:ln>
            <a:noFill/>
          </a:ln>
        </p:spPr>
      </p:pic>
    </p:spTree>
    <p:extLst>
      <p:ext uri="{BB962C8B-B14F-4D97-AF65-F5344CB8AC3E}">
        <p14:creationId xmlns:p14="http://schemas.microsoft.com/office/powerpoint/2010/main" val="3300166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7">
            <a:extLst>
              <a:ext uri="{FF2B5EF4-FFF2-40B4-BE49-F238E27FC236}">
                <a16:creationId xmlns:a16="http://schemas.microsoft.com/office/drawing/2014/main" id="{A2E268B9-6F71-4A53-BB25-A90F65C36452}"/>
              </a:ext>
            </a:extLst>
          </p:cNvPr>
          <p:cNvGrpSpPr/>
          <p:nvPr/>
        </p:nvGrpSpPr>
        <p:grpSpPr>
          <a:xfrm>
            <a:off x="63358" y="-48828"/>
            <a:ext cx="12213229" cy="6871101"/>
            <a:chOff x="63358" y="-48828"/>
            <a:chExt cx="12213229" cy="6871101"/>
          </a:xfrm>
        </p:grpSpPr>
        <p:sp>
          <p:nvSpPr>
            <p:cNvPr id="3" name="Textfeld 4">
              <a:extLst>
                <a:ext uri="{FF2B5EF4-FFF2-40B4-BE49-F238E27FC236}">
                  <a16:creationId xmlns:a16="http://schemas.microsoft.com/office/drawing/2014/main" id="{C6166605-40D7-454D-9854-0154CDB90CF8}"/>
                </a:ext>
              </a:extLst>
            </p:cNvPr>
            <p:cNvSpPr txBox="1"/>
            <p:nvPr/>
          </p:nvSpPr>
          <p:spPr>
            <a:xfrm>
              <a:off x="2826146" y="307063"/>
              <a:ext cx="6884116" cy="769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4400" b="1" i="0" u="none" strike="noStrike" kern="1200" cap="none" spc="0" baseline="0" dirty="0" err="1" smtClean="0">
                  <a:solidFill>
                    <a:srgbClr val="5CB600"/>
                  </a:solidFill>
                  <a:uFillTx/>
                  <a:latin typeface="Raleway"/>
                </a:rPr>
                <a:t>Risikoanalye</a:t>
              </a:r>
              <a:endParaRPr lang="de-DE" sz="4400" b="1" i="0" u="none" strike="noStrike" kern="1200" cap="none" spc="0" baseline="0" dirty="0">
                <a:solidFill>
                  <a:srgbClr val="5CB600"/>
                </a:solidFill>
                <a:uFillTx/>
                <a:latin typeface="Raleway"/>
              </a:endParaRPr>
            </a:p>
          </p:txBody>
        </p:sp>
        <p:grpSp>
          <p:nvGrpSpPr>
            <p:cNvPr id="4" name="Gruppieren 15">
              <a:extLst>
                <a:ext uri="{FF2B5EF4-FFF2-40B4-BE49-F238E27FC236}">
                  <a16:creationId xmlns:a16="http://schemas.microsoft.com/office/drawing/2014/main" id="{9CA50B07-235A-41B0-B2C1-328D1F2CF659}"/>
                </a:ext>
              </a:extLst>
            </p:cNvPr>
            <p:cNvGrpSpPr/>
            <p:nvPr/>
          </p:nvGrpSpPr>
          <p:grpSpPr>
            <a:xfrm>
              <a:off x="63358" y="-48828"/>
              <a:ext cx="12213229" cy="6871101"/>
              <a:chOff x="63358" y="-48828"/>
              <a:chExt cx="12213229" cy="6871101"/>
            </a:xfrm>
          </p:grpSpPr>
          <p:sp>
            <p:nvSpPr>
              <p:cNvPr id="5" name="Rechteck 40">
                <a:extLst>
                  <a:ext uri="{FF2B5EF4-FFF2-40B4-BE49-F238E27FC236}">
                    <a16:creationId xmlns:a16="http://schemas.microsoft.com/office/drawing/2014/main" id="{8CC42AAE-B1A5-4927-8C31-BFAE7ED12BC3}"/>
                  </a:ext>
                </a:extLst>
              </p:cNvPr>
              <p:cNvSpPr/>
              <p:nvPr/>
            </p:nvSpPr>
            <p:spPr>
              <a:xfrm>
                <a:off x="63358" y="1338343"/>
                <a:ext cx="591845" cy="531184"/>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6" name="Rechteck 42">
                <a:extLst>
                  <a:ext uri="{FF2B5EF4-FFF2-40B4-BE49-F238E27FC236}">
                    <a16:creationId xmlns:a16="http://schemas.microsoft.com/office/drawing/2014/main" id="{A3C12453-0A30-46B3-A1B8-04A4A04DBF92}"/>
                  </a:ext>
                </a:extLst>
              </p:cNvPr>
              <p:cNvSpPr/>
              <p:nvPr/>
            </p:nvSpPr>
            <p:spPr>
              <a:xfrm>
                <a:off x="8916671" y="1883673"/>
                <a:ext cx="3195809"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7" name="Rechteck 39">
                <a:extLst>
                  <a:ext uri="{FF2B5EF4-FFF2-40B4-BE49-F238E27FC236}">
                    <a16:creationId xmlns:a16="http://schemas.microsoft.com/office/drawing/2014/main" id="{A64FF31E-3E1A-4E98-A97B-4CD749EA60CB}"/>
                  </a:ext>
                </a:extLst>
              </p:cNvPr>
              <p:cNvSpPr/>
              <p:nvPr/>
            </p:nvSpPr>
            <p:spPr>
              <a:xfrm>
                <a:off x="63358" y="1884587"/>
                <a:ext cx="3272866" cy="4907155"/>
              </a:xfrm>
              <a:prstGeom prst="rect">
                <a:avLst/>
              </a:prstGeom>
              <a:noFill/>
              <a:ln w="76196" cap="flat">
                <a:solidFill>
                  <a:srgbClr val="5CB600"/>
                </a:solidFill>
                <a:prstDash val="solid"/>
                <a:miter/>
              </a:ln>
            </p:spPr>
            <p:txBody>
              <a:bodyPr vert="horz" wrap="square" lIns="91440" tIns="45720" rIns="91440" bIns="45720" anchor="t" anchorCtr="0" compatLnSpc="1">
                <a:noAutofit/>
              </a:bodyPr>
              <a:lstStyle/>
              <a:p>
                <a:pPr marL="17999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34"/>
                  <a:cs typeface="Arial" pitchFamily="34"/>
                </a:endParaRPr>
              </a:p>
            </p:txBody>
          </p:sp>
          <p:sp>
            <p:nvSpPr>
              <p:cNvPr id="8" name="Rechteck 41">
                <a:extLst>
                  <a:ext uri="{FF2B5EF4-FFF2-40B4-BE49-F238E27FC236}">
                    <a16:creationId xmlns:a16="http://schemas.microsoft.com/office/drawing/2014/main" id="{ED3BE76F-19A2-4AE2-ABD9-3A3F803E33CE}"/>
                  </a:ext>
                </a:extLst>
              </p:cNvPr>
              <p:cNvSpPr/>
              <p:nvPr/>
            </p:nvSpPr>
            <p:spPr>
              <a:xfrm>
                <a:off x="3330272" y="1883673"/>
                <a:ext cx="5596173"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9" name="Rechteck 43">
                <a:extLst>
                  <a:ext uri="{FF2B5EF4-FFF2-40B4-BE49-F238E27FC236}">
                    <a16:creationId xmlns:a16="http://schemas.microsoft.com/office/drawing/2014/main" id="{F04C2FCE-73E2-497E-B66F-6F907EF50A2B}"/>
                  </a:ext>
                </a:extLst>
              </p:cNvPr>
              <p:cNvSpPr/>
              <p:nvPr/>
            </p:nvSpPr>
            <p:spPr>
              <a:xfrm>
                <a:off x="8926445" y="4204411"/>
                <a:ext cx="3186043" cy="2587331"/>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grpSp>
            <p:nvGrpSpPr>
              <p:cNvPr id="10" name="Gruppieren 12">
                <a:extLst>
                  <a:ext uri="{FF2B5EF4-FFF2-40B4-BE49-F238E27FC236}">
                    <a16:creationId xmlns:a16="http://schemas.microsoft.com/office/drawing/2014/main" id="{E99A2B32-A69A-4460-B2A4-6FF8656860D5}"/>
                  </a:ext>
                </a:extLst>
              </p:cNvPr>
              <p:cNvGrpSpPr/>
              <p:nvPr/>
            </p:nvGrpSpPr>
            <p:grpSpPr>
              <a:xfrm>
                <a:off x="63358" y="-48828"/>
                <a:ext cx="12213229" cy="6871101"/>
                <a:chOff x="63358" y="-48828"/>
                <a:chExt cx="12213229" cy="6871101"/>
              </a:xfrm>
            </p:grpSpPr>
            <p:pic>
              <p:nvPicPr>
                <p:cNvPr id="11" name="Grafik 31">
                  <a:extLst>
                    <a:ext uri="{FF2B5EF4-FFF2-40B4-BE49-F238E27FC236}">
                      <a16:creationId xmlns:a16="http://schemas.microsoft.com/office/drawing/2014/main" id="{B0F39302-8F6F-4037-9EC3-26132AF454B1}"/>
                    </a:ext>
                  </a:extLst>
                </p:cNvPr>
                <p:cNvPicPr>
                  <a:picLocks noChangeAspect="1"/>
                </p:cNvPicPr>
                <p:nvPr/>
              </p:nvPicPr>
              <p:blipFill>
                <a:blip r:embed="rId2"/>
                <a:stretch>
                  <a:fillRect/>
                </a:stretch>
              </p:blipFill>
              <p:spPr>
                <a:xfrm>
                  <a:off x="233601" y="-48828"/>
                  <a:ext cx="1490718" cy="976935"/>
                </a:xfrm>
                <a:prstGeom prst="rect">
                  <a:avLst/>
                </a:prstGeom>
                <a:noFill/>
                <a:ln cap="flat">
                  <a:noFill/>
                </a:ln>
              </p:spPr>
            </p:pic>
            <p:sp>
              <p:nvSpPr>
                <p:cNvPr id="12" name="Rechteck 32">
                  <a:extLst>
                    <a:ext uri="{FF2B5EF4-FFF2-40B4-BE49-F238E27FC236}">
                      <a16:creationId xmlns:a16="http://schemas.microsoft.com/office/drawing/2014/main" id="{DFDC8D60-AFFE-45E5-9A1B-6AB77E7A1202}"/>
                    </a:ext>
                  </a:extLst>
                </p:cNvPr>
                <p:cNvSpPr/>
                <p:nvPr/>
              </p:nvSpPr>
              <p:spPr>
                <a:xfrm>
                  <a:off x="3370798" y="1329912"/>
                  <a:ext cx="5555647" cy="523219"/>
                </a:xfrm>
                <a:prstGeom prst="rect">
                  <a:avLst/>
                </a:prstGeom>
                <a:solidFill>
                  <a:srgbClr val="5CB600"/>
                </a:solidFill>
                <a:ln w="28575"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Durchführung</a:t>
                  </a:r>
                </a:p>
              </p:txBody>
            </p:sp>
            <p:sp>
              <p:nvSpPr>
                <p:cNvPr id="13" name="Rechteck 37">
                  <a:extLst>
                    <a:ext uri="{FF2B5EF4-FFF2-40B4-BE49-F238E27FC236}">
                      <a16:creationId xmlns:a16="http://schemas.microsoft.com/office/drawing/2014/main" id="{5B671704-B93C-4F7C-B10E-C3DC85D34E09}"/>
                    </a:ext>
                  </a:extLst>
                </p:cNvPr>
                <p:cNvSpPr/>
                <p:nvPr/>
              </p:nvSpPr>
              <p:spPr>
                <a:xfrm>
                  <a:off x="63358" y="1329912"/>
                  <a:ext cx="3404457" cy="523219"/>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Anlass / Situation</a:t>
                  </a:r>
                </a:p>
              </p:txBody>
            </p:sp>
            <p:sp>
              <p:nvSpPr>
                <p:cNvPr id="14" name="Rechteck 29">
                  <a:extLst>
                    <a:ext uri="{FF2B5EF4-FFF2-40B4-BE49-F238E27FC236}">
                      <a16:creationId xmlns:a16="http://schemas.microsoft.com/office/drawing/2014/main" id="{2D6F0DAD-4518-4D73-9B2B-CA05AE979829}"/>
                    </a:ext>
                  </a:extLst>
                </p:cNvPr>
                <p:cNvSpPr/>
                <p:nvPr/>
              </p:nvSpPr>
              <p:spPr>
                <a:xfrm>
                  <a:off x="63358" y="66257"/>
                  <a:ext cx="12049121" cy="1263655"/>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5" name="Rechteck 30">
                  <a:extLst>
                    <a:ext uri="{FF2B5EF4-FFF2-40B4-BE49-F238E27FC236}">
                      <a16:creationId xmlns:a16="http://schemas.microsoft.com/office/drawing/2014/main" id="{46AB6C3D-7F6C-4792-96CB-D5AE57D45B72}"/>
                    </a:ext>
                  </a:extLst>
                </p:cNvPr>
                <p:cNvSpPr/>
                <p:nvPr/>
              </p:nvSpPr>
              <p:spPr>
                <a:xfrm>
                  <a:off x="8961010" y="1353385"/>
                  <a:ext cx="3151470" cy="516151"/>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Pros &amp; Cons</a:t>
                  </a:r>
                </a:p>
              </p:txBody>
            </p:sp>
            <p:sp>
              <p:nvSpPr>
                <p:cNvPr id="16" name="Textfeld 1">
                  <a:extLst>
                    <a:ext uri="{FF2B5EF4-FFF2-40B4-BE49-F238E27FC236}">
                      <a16:creationId xmlns:a16="http://schemas.microsoft.com/office/drawing/2014/main" id="{B4EC2D9D-24CB-4B3B-B6B5-961BB464FD09}"/>
                    </a:ext>
                  </a:extLst>
                </p:cNvPr>
                <p:cNvSpPr txBox="1"/>
                <p:nvPr/>
              </p:nvSpPr>
              <p:spPr>
                <a:xfrm>
                  <a:off x="129625" y="876287"/>
                  <a:ext cx="2021500"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1" i="0" u="none" strike="noStrike" kern="1200" cap="none" spc="0" baseline="0">
                      <a:solidFill>
                        <a:srgbClr val="5CB600"/>
                      </a:solidFill>
                      <a:uFillTx/>
                      <a:latin typeface="Calibri"/>
                    </a:rPr>
                    <a:t>Innovation Tool-Box</a:t>
                  </a:r>
                </a:p>
              </p:txBody>
            </p:sp>
            <p:sp>
              <p:nvSpPr>
                <p:cNvPr id="17" name="Rechteck 3">
                  <a:extLst>
                    <a:ext uri="{FF2B5EF4-FFF2-40B4-BE49-F238E27FC236}">
                      <a16:creationId xmlns:a16="http://schemas.microsoft.com/office/drawing/2014/main" id="{6B3D1B26-0C89-461A-B6DD-8586E59C5E4F}"/>
                    </a:ext>
                  </a:extLst>
                </p:cNvPr>
                <p:cNvSpPr/>
                <p:nvPr/>
              </p:nvSpPr>
              <p:spPr>
                <a:xfrm>
                  <a:off x="11642031" y="1809561"/>
                  <a:ext cx="470449" cy="2434498"/>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8" name="Rechteck 44">
                  <a:extLst>
                    <a:ext uri="{FF2B5EF4-FFF2-40B4-BE49-F238E27FC236}">
                      <a16:creationId xmlns:a16="http://schemas.microsoft.com/office/drawing/2014/main" id="{8D5673F4-9E77-4716-95C3-B6C740CABC8D}"/>
                    </a:ext>
                  </a:extLst>
                </p:cNvPr>
                <p:cNvSpPr/>
                <p:nvPr/>
              </p:nvSpPr>
              <p:spPr>
                <a:xfrm>
                  <a:off x="11642040" y="4230782"/>
                  <a:ext cx="470449" cy="2591491"/>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19" name="Grafik 6">
                  <a:extLst>
                    <a:ext uri="{FF2B5EF4-FFF2-40B4-BE49-F238E27FC236}">
                      <a16:creationId xmlns:a16="http://schemas.microsoft.com/office/drawing/2014/main" id="{E2192554-DF7F-4B49-9951-2E2A2DBC3CB1}"/>
                    </a:ext>
                  </a:extLst>
                </p:cNvPr>
                <p:cNvPicPr>
                  <a:picLocks noChangeAspect="1"/>
                </p:cNvPicPr>
                <p:nvPr/>
              </p:nvPicPr>
              <p:blipFill>
                <a:blip r:embed="rId3"/>
                <a:stretch>
                  <a:fillRect/>
                </a:stretch>
              </p:blipFill>
              <p:spPr>
                <a:xfrm>
                  <a:off x="11582585" y="2508436"/>
                  <a:ext cx="694002" cy="694002"/>
                </a:xfrm>
                <a:prstGeom prst="rect">
                  <a:avLst/>
                </a:prstGeom>
                <a:noFill/>
                <a:ln cap="flat">
                  <a:noFill/>
                </a:ln>
              </p:spPr>
            </p:pic>
            <p:pic>
              <p:nvPicPr>
                <p:cNvPr id="20" name="Grafik 45">
                  <a:extLst>
                    <a:ext uri="{FF2B5EF4-FFF2-40B4-BE49-F238E27FC236}">
                      <a16:creationId xmlns:a16="http://schemas.microsoft.com/office/drawing/2014/main" id="{361AE626-EF3B-4E85-90AD-3D16BDE1171C}"/>
                    </a:ext>
                  </a:extLst>
                </p:cNvPr>
                <p:cNvPicPr>
                  <a:picLocks noChangeAspect="1"/>
                </p:cNvPicPr>
                <p:nvPr/>
              </p:nvPicPr>
              <p:blipFill>
                <a:blip r:embed="rId3"/>
                <a:stretch>
                  <a:fillRect/>
                </a:stretch>
              </p:blipFill>
              <p:spPr>
                <a:xfrm rot="10799991">
                  <a:off x="11573414" y="5201929"/>
                  <a:ext cx="694002" cy="694002"/>
                </a:xfrm>
                <a:prstGeom prst="rect">
                  <a:avLst/>
                </a:prstGeom>
                <a:noFill/>
                <a:ln cap="flat">
                  <a:noFill/>
                </a:ln>
              </p:spPr>
            </p:pic>
            <p:pic>
              <p:nvPicPr>
                <p:cNvPr id="21" name="Grafik 8">
                  <a:extLst>
                    <a:ext uri="{FF2B5EF4-FFF2-40B4-BE49-F238E27FC236}">
                      <a16:creationId xmlns:a16="http://schemas.microsoft.com/office/drawing/2014/main" id="{85D7E5DF-BBCE-4377-8FBC-C17ED366EF56}"/>
                    </a:ext>
                  </a:extLst>
                </p:cNvPr>
                <p:cNvPicPr>
                  <a:picLocks noChangeAspect="1"/>
                </p:cNvPicPr>
                <p:nvPr/>
              </p:nvPicPr>
              <p:blipFill>
                <a:blip r:embed="rId4"/>
                <a:stretch>
                  <a:fillRect/>
                </a:stretch>
              </p:blipFill>
              <p:spPr>
                <a:xfrm>
                  <a:off x="233601" y="1396691"/>
                  <a:ext cx="408398" cy="414497"/>
                </a:xfrm>
                <a:prstGeom prst="rect">
                  <a:avLst/>
                </a:prstGeom>
                <a:noFill/>
                <a:ln cap="flat">
                  <a:noFill/>
                </a:ln>
              </p:spPr>
            </p:pic>
            <p:pic>
              <p:nvPicPr>
                <p:cNvPr id="22" name="Grafik 9">
                  <a:extLst>
                    <a:ext uri="{FF2B5EF4-FFF2-40B4-BE49-F238E27FC236}">
                      <a16:creationId xmlns:a16="http://schemas.microsoft.com/office/drawing/2014/main" id="{5A94947C-BE21-4367-B5A7-17FE7ED5FBD4}"/>
                    </a:ext>
                  </a:extLst>
                </p:cNvPr>
                <p:cNvPicPr>
                  <a:picLocks noChangeAspect="1"/>
                </p:cNvPicPr>
                <p:nvPr/>
              </p:nvPicPr>
              <p:blipFill>
                <a:blip r:embed="rId5"/>
                <a:stretch>
                  <a:fillRect/>
                </a:stretch>
              </p:blipFill>
              <p:spPr>
                <a:xfrm>
                  <a:off x="4441195" y="1369304"/>
                  <a:ext cx="493739" cy="487640"/>
                </a:xfrm>
                <a:prstGeom prst="rect">
                  <a:avLst/>
                </a:prstGeom>
                <a:noFill/>
                <a:ln cap="flat">
                  <a:noFill/>
                </a:ln>
              </p:spPr>
            </p:pic>
            <p:pic>
              <p:nvPicPr>
                <p:cNvPr id="23" name="Grafik 10">
                  <a:extLst>
                    <a:ext uri="{FF2B5EF4-FFF2-40B4-BE49-F238E27FC236}">
                      <a16:creationId xmlns:a16="http://schemas.microsoft.com/office/drawing/2014/main" id="{D9C11CDE-697B-410D-AEBF-B05CA7C2840B}"/>
                    </a:ext>
                  </a:extLst>
                </p:cNvPr>
                <p:cNvPicPr>
                  <a:picLocks noChangeAspect="1"/>
                </p:cNvPicPr>
                <p:nvPr/>
              </p:nvPicPr>
              <p:blipFill>
                <a:blip r:embed="rId6"/>
                <a:stretch>
                  <a:fillRect/>
                </a:stretch>
              </p:blipFill>
              <p:spPr>
                <a:xfrm>
                  <a:off x="9129973" y="1413351"/>
                  <a:ext cx="438875" cy="396209"/>
                </a:xfrm>
                <a:prstGeom prst="rect">
                  <a:avLst/>
                </a:prstGeom>
                <a:noFill/>
                <a:ln cap="flat">
                  <a:noFill/>
                </a:ln>
              </p:spPr>
            </p:pic>
          </p:grpSp>
        </p:grpSp>
      </p:grpSp>
      <p:sp>
        <p:nvSpPr>
          <p:cNvPr id="24" name="Textfeld 23"/>
          <p:cNvSpPr txBox="1"/>
          <p:nvPr/>
        </p:nvSpPr>
        <p:spPr>
          <a:xfrm>
            <a:off x="129624" y="2024873"/>
            <a:ext cx="3200639" cy="3000821"/>
          </a:xfrm>
          <a:prstGeom prst="rect">
            <a:avLst/>
          </a:prstGeom>
          <a:noFill/>
        </p:spPr>
        <p:txBody>
          <a:bodyPr wrap="square" rtlCol="0">
            <a:spAutoFit/>
          </a:bodyPr>
          <a:lstStyle/>
          <a:p>
            <a:pPr marL="285750" indent="-285750">
              <a:buFont typeface="Arial" panose="020B0604020202020204" pitchFamily="34" charset="0"/>
              <a:buChar char="•"/>
            </a:pPr>
            <a:r>
              <a:rPr lang="de-DE" sz="1100" dirty="0" smtClean="0">
                <a:latin typeface="Arial" panose="020B0604020202020204" pitchFamily="34" charset="0"/>
                <a:cs typeface="Arial" panose="020B0604020202020204" pitchFamily="34" charset="0"/>
              </a:rPr>
              <a:t>Eine </a:t>
            </a:r>
            <a:r>
              <a:rPr lang="de-DE" sz="1100" b="1" dirty="0" smtClean="0">
                <a:latin typeface="Arial" panose="020B0604020202020204" pitchFamily="34" charset="0"/>
                <a:cs typeface="Arial" panose="020B0604020202020204" pitchFamily="34" charset="0"/>
              </a:rPr>
              <a:t>Risikoanalyse</a:t>
            </a:r>
            <a:r>
              <a:rPr lang="de-DE" sz="1100" dirty="0" smtClean="0">
                <a:latin typeface="Arial" panose="020B0604020202020204" pitchFamily="34" charset="0"/>
                <a:cs typeface="Arial" panose="020B0604020202020204" pitchFamily="34" charset="0"/>
              </a:rPr>
              <a:t> benötigt ihr immer dann, wenn ihr mit </a:t>
            </a:r>
            <a:r>
              <a:rPr lang="de-DE" sz="1100" b="1" dirty="0" smtClean="0">
                <a:latin typeface="Arial" panose="020B0604020202020204" pitchFamily="34" charset="0"/>
                <a:cs typeface="Arial" panose="020B0604020202020204" pitchFamily="34" charset="0"/>
              </a:rPr>
              <a:t>möglichen Ereignissen in der Zukunft </a:t>
            </a:r>
            <a:r>
              <a:rPr lang="de-DE" sz="1100" dirty="0" smtClean="0">
                <a:latin typeface="Arial" panose="020B0604020202020204" pitchFamily="34" charset="0"/>
                <a:cs typeface="Arial" panose="020B0604020202020204" pitchFamily="34" charset="0"/>
              </a:rPr>
              <a:t>konfrontiert seid, die wenn sie eintreten, euer </a:t>
            </a:r>
            <a:r>
              <a:rPr lang="de-DE" sz="1100" b="1" dirty="0" smtClean="0">
                <a:latin typeface="Arial" panose="020B0604020202020204" pitchFamily="34" charset="0"/>
                <a:cs typeface="Arial" panose="020B0604020202020204" pitchFamily="34" charset="0"/>
              </a:rPr>
              <a:t>Vorhaben negativ </a:t>
            </a:r>
            <a:r>
              <a:rPr lang="de-DE" sz="1100" dirty="0" smtClean="0">
                <a:latin typeface="Arial" panose="020B0604020202020204" pitchFamily="34" charset="0"/>
                <a:cs typeface="Arial" panose="020B0604020202020204" pitchFamily="34" charset="0"/>
              </a:rPr>
              <a:t>beeinflussen werden</a:t>
            </a:r>
          </a:p>
          <a:p>
            <a:pPr marL="285750" indent="-285750">
              <a:buFont typeface="Arial" panose="020B0604020202020204" pitchFamily="34" charset="0"/>
              <a:buChar char="•"/>
            </a:pPr>
            <a:endParaRPr lang="de-DE"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100" dirty="0" smtClean="0">
                <a:latin typeface="Arial" panose="020B0604020202020204" pitchFamily="34" charset="0"/>
                <a:cs typeface="Arial" panose="020B0604020202020204" pitchFamily="34" charset="0"/>
              </a:rPr>
              <a:t>Als </a:t>
            </a:r>
            <a:r>
              <a:rPr lang="de-DE" sz="1100" b="1" dirty="0" smtClean="0">
                <a:latin typeface="Arial" panose="020B0604020202020204" pitchFamily="34" charset="0"/>
                <a:cs typeface="Arial" panose="020B0604020202020204" pitchFamily="34" charset="0"/>
              </a:rPr>
              <a:t>junges Startup </a:t>
            </a:r>
            <a:r>
              <a:rPr lang="de-DE" sz="1100" dirty="0" smtClean="0">
                <a:latin typeface="Arial" panose="020B0604020202020204" pitchFamily="34" charset="0"/>
                <a:cs typeface="Arial" panose="020B0604020202020204" pitchFamily="34" charset="0"/>
              </a:rPr>
              <a:t>ergeben sich viele </a:t>
            </a:r>
            <a:r>
              <a:rPr lang="de-DE" sz="1100" b="1" dirty="0" smtClean="0">
                <a:latin typeface="Arial" panose="020B0604020202020204" pitchFamily="34" charset="0"/>
                <a:cs typeface="Arial" panose="020B0604020202020204" pitchFamily="34" charset="0"/>
              </a:rPr>
              <a:t>Unsicherheiten &amp; mögliche Risiken </a:t>
            </a:r>
            <a:r>
              <a:rPr lang="de-DE" sz="1100" dirty="0" smtClean="0">
                <a:latin typeface="Arial" panose="020B0604020202020204" pitchFamily="34" charset="0"/>
                <a:cs typeface="Arial" panose="020B0604020202020204" pitchFamily="34" charset="0"/>
              </a:rPr>
              <a:t>die hinsichtlich der </a:t>
            </a:r>
            <a:r>
              <a:rPr lang="de-DE" sz="1100" b="1" dirty="0" smtClean="0">
                <a:latin typeface="Arial" panose="020B0604020202020204" pitchFamily="34" charset="0"/>
                <a:cs typeface="Arial" panose="020B0604020202020204" pitchFamily="34" charset="0"/>
              </a:rPr>
              <a:t>Einflussnahme</a:t>
            </a:r>
            <a:r>
              <a:rPr lang="de-DE" sz="1100" dirty="0" smtClean="0">
                <a:latin typeface="Arial" panose="020B0604020202020204" pitchFamily="34" charset="0"/>
                <a:cs typeface="Arial" panose="020B0604020202020204" pitchFamily="34" charset="0"/>
              </a:rPr>
              <a:t> auf den </a:t>
            </a:r>
            <a:r>
              <a:rPr lang="de-DE" sz="1100" b="1" dirty="0" smtClean="0">
                <a:latin typeface="Arial" panose="020B0604020202020204" pitchFamily="34" charset="0"/>
                <a:cs typeface="Arial" panose="020B0604020202020204" pitchFamily="34" charset="0"/>
              </a:rPr>
              <a:t>Erfolg analysiert </a:t>
            </a:r>
            <a:r>
              <a:rPr lang="de-DE" sz="1100" dirty="0" smtClean="0">
                <a:latin typeface="Arial" panose="020B0604020202020204" pitchFamily="34" charset="0"/>
                <a:cs typeface="Arial" panose="020B0604020202020204" pitchFamily="34" charset="0"/>
              </a:rPr>
              <a:t>werden müssen</a:t>
            </a:r>
          </a:p>
          <a:p>
            <a:pPr marL="285750" indent="-285750">
              <a:buFont typeface="Arial" panose="020B0604020202020204" pitchFamily="34" charset="0"/>
              <a:buChar char="•"/>
            </a:pPr>
            <a:endParaRPr lang="de-DE"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100" dirty="0" smtClean="0">
                <a:latin typeface="Arial" panose="020B0604020202020204" pitchFamily="34" charset="0"/>
                <a:cs typeface="Arial" panose="020B0604020202020204" pitchFamily="34" charset="0"/>
              </a:rPr>
              <a:t>Mit dem </a:t>
            </a:r>
            <a:r>
              <a:rPr lang="de-DE" sz="1100" b="1" dirty="0" smtClean="0">
                <a:latin typeface="Arial" panose="020B0604020202020204" pitchFamily="34" charset="0"/>
                <a:cs typeface="Arial" panose="020B0604020202020204" pitchFamily="34" charset="0"/>
              </a:rPr>
              <a:t>Ergebnis</a:t>
            </a:r>
            <a:r>
              <a:rPr lang="de-DE" sz="1100" dirty="0" smtClean="0">
                <a:latin typeface="Arial" panose="020B0604020202020204" pitchFamily="34" charset="0"/>
                <a:cs typeface="Arial" panose="020B0604020202020204" pitchFamily="34" charset="0"/>
              </a:rPr>
              <a:t> einer </a:t>
            </a:r>
            <a:r>
              <a:rPr lang="de-DE" sz="1100" b="1" dirty="0" smtClean="0">
                <a:latin typeface="Arial" panose="020B0604020202020204" pitchFamily="34" charset="0"/>
                <a:cs typeface="Arial" panose="020B0604020202020204" pitchFamily="34" charset="0"/>
              </a:rPr>
              <a:t>Risikoanalyse</a:t>
            </a:r>
            <a:r>
              <a:rPr lang="de-DE" sz="1100" dirty="0" smtClean="0">
                <a:latin typeface="Arial" panose="020B0604020202020204" pitchFamily="34" charset="0"/>
                <a:cs typeface="Arial" panose="020B0604020202020204" pitchFamily="34" charset="0"/>
              </a:rPr>
              <a:t> lassen sich mögliche </a:t>
            </a:r>
            <a:r>
              <a:rPr lang="de-DE" sz="1100" b="1" dirty="0" smtClean="0">
                <a:latin typeface="Arial" panose="020B0604020202020204" pitchFamily="34" charset="0"/>
                <a:cs typeface="Arial" panose="020B0604020202020204" pitchFamily="34" charset="0"/>
              </a:rPr>
              <a:t>Änderungen</a:t>
            </a:r>
            <a:r>
              <a:rPr lang="de-DE" sz="1100" dirty="0" smtClean="0">
                <a:latin typeface="Arial" panose="020B0604020202020204" pitchFamily="34" charset="0"/>
                <a:cs typeface="Arial" panose="020B0604020202020204" pitchFamily="34" charset="0"/>
              </a:rPr>
              <a:t> an dem </a:t>
            </a:r>
            <a:r>
              <a:rPr lang="de-DE" sz="1100" b="1" dirty="0" smtClean="0">
                <a:latin typeface="Arial" panose="020B0604020202020204" pitchFamily="34" charset="0"/>
                <a:cs typeface="Arial" panose="020B0604020202020204" pitchFamily="34" charset="0"/>
              </a:rPr>
              <a:t>Lösungskonzept</a:t>
            </a:r>
            <a:r>
              <a:rPr lang="de-DE" sz="1100" dirty="0" smtClean="0">
                <a:latin typeface="Arial" panose="020B0604020202020204" pitchFamily="34" charset="0"/>
                <a:cs typeface="Arial" panose="020B0604020202020204" pitchFamily="34" charset="0"/>
              </a:rPr>
              <a:t> oder </a:t>
            </a:r>
            <a:r>
              <a:rPr lang="de-DE" sz="1100" b="1" dirty="0" smtClean="0">
                <a:latin typeface="Arial" panose="020B0604020202020204" pitchFamily="34" charset="0"/>
                <a:cs typeface="Arial" panose="020B0604020202020204" pitchFamily="34" charset="0"/>
              </a:rPr>
              <a:t>Strategie</a:t>
            </a:r>
            <a:r>
              <a:rPr lang="de-DE" sz="1100" dirty="0" smtClean="0">
                <a:latin typeface="Arial" panose="020B0604020202020204" pitchFamily="34" charset="0"/>
                <a:cs typeface="Arial" panose="020B0604020202020204" pitchFamily="34" charset="0"/>
              </a:rPr>
              <a:t> zur Umgehung entwickeln</a:t>
            </a:r>
            <a:endParaRPr lang="de-DE"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200" dirty="0">
              <a:latin typeface="Arial" panose="020B0604020202020204" pitchFamily="34" charset="0"/>
              <a:cs typeface="Arial" panose="020B0604020202020204" pitchFamily="34" charset="0"/>
            </a:endParaRPr>
          </a:p>
        </p:txBody>
      </p:sp>
      <p:sp>
        <p:nvSpPr>
          <p:cNvPr id="26" name="Textfeld 25"/>
          <p:cNvSpPr txBox="1"/>
          <p:nvPr/>
        </p:nvSpPr>
        <p:spPr>
          <a:xfrm>
            <a:off x="3453123" y="2024873"/>
            <a:ext cx="5334738" cy="4324261"/>
          </a:xfrm>
          <a:prstGeom prst="rect">
            <a:avLst/>
          </a:prstGeom>
          <a:noFill/>
        </p:spPr>
        <p:txBody>
          <a:bodyPr wrap="square" rtlCol="0">
            <a:spAutoFit/>
          </a:bodyPr>
          <a:lstStyle/>
          <a:p>
            <a:pPr marL="228600" indent="-228600">
              <a:buAutoNum type="arabicPeriod"/>
            </a:pPr>
            <a:r>
              <a:rPr lang="de-DE" sz="1100" b="1" dirty="0" smtClean="0">
                <a:latin typeface="Arial" panose="020B0604020202020204" pitchFamily="34" charset="0"/>
                <a:cs typeface="Arial" panose="020B0604020202020204" pitchFamily="34" charset="0"/>
              </a:rPr>
              <a:t>Risikoidentifikation</a:t>
            </a:r>
            <a:endParaRPr lang="de-DE" sz="1200" b="1" dirty="0" smtClean="0">
              <a:latin typeface="Arial" panose="020B0604020202020204" pitchFamily="34" charset="0"/>
              <a:cs typeface="Arial" panose="020B0604020202020204" pitchFamily="34" charset="0"/>
            </a:endParaRPr>
          </a:p>
          <a:p>
            <a:r>
              <a:rPr lang="de-DE" sz="1100" dirty="0" smtClean="0">
                <a:latin typeface="Arial" panose="020B0604020202020204" pitchFamily="34" charset="0"/>
                <a:cs typeface="Arial" panose="020B0604020202020204" pitchFamily="34" charset="0"/>
              </a:rPr>
              <a:t>Zu Beginn ist es wichtig, möglichst alle zukünftigen Risiken zu identifizieren, die Einfluss auf den Erfolg des Startups haben könnten. Beispielsweise lassen sich nach jeder Phase die neuen nutzen, wie die </a:t>
            </a:r>
            <a:r>
              <a:rPr lang="de-DE" sz="1100" dirty="0">
                <a:latin typeface="Arial" panose="020B0604020202020204" pitchFamily="34" charset="0"/>
                <a:cs typeface="Arial" panose="020B0604020202020204" pitchFamily="34" charset="0"/>
              </a:rPr>
              <a:t>E</a:t>
            </a:r>
            <a:r>
              <a:rPr lang="de-DE" sz="1100" dirty="0" smtClean="0">
                <a:latin typeface="Arial" panose="020B0604020202020204" pitchFamily="34" charset="0"/>
                <a:cs typeface="Arial" panose="020B0604020202020204" pitchFamily="34" charset="0"/>
              </a:rPr>
              <a:t>rkenntnisse des Customer-Problem-FITs und der Market </a:t>
            </a:r>
            <a:r>
              <a:rPr lang="de-DE" sz="1100" dirty="0" err="1" smtClean="0">
                <a:latin typeface="Arial" panose="020B0604020202020204" pitchFamily="34" charset="0"/>
                <a:cs typeface="Arial" panose="020B0604020202020204" pitchFamily="34" charset="0"/>
              </a:rPr>
              <a:t>Attractiveness</a:t>
            </a:r>
            <a:r>
              <a:rPr lang="de-DE" sz="1100" dirty="0" smtClean="0">
                <a:latin typeface="Arial" panose="020B0604020202020204" pitchFamily="34" charset="0"/>
                <a:cs typeface="Arial" panose="020B0604020202020204" pitchFamily="34" charset="0"/>
              </a:rPr>
              <a:t>.</a:t>
            </a:r>
            <a:br>
              <a:rPr lang="de-DE" sz="1100" dirty="0" smtClean="0">
                <a:latin typeface="Arial" panose="020B0604020202020204" pitchFamily="34" charset="0"/>
                <a:cs typeface="Arial" panose="020B0604020202020204" pitchFamily="34" charset="0"/>
              </a:rPr>
            </a:br>
            <a:r>
              <a:rPr lang="de-DE" sz="1100" dirty="0" smtClean="0">
                <a:latin typeface="Arial" panose="020B0604020202020204" pitchFamily="34" charset="0"/>
                <a:cs typeface="Arial" panose="020B0604020202020204" pitchFamily="34" charset="0"/>
              </a:rPr>
              <a:t>Zusätzlich können die Risiken </a:t>
            </a:r>
            <a:r>
              <a:rPr lang="de-DE" sz="1100" dirty="0" err="1" smtClean="0">
                <a:latin typeface="Arial" panose="020B0604020202020204" pitchFamily="34" charset="0"/>
                <a:cs typeface="Arial" panose="020B0604020202020204" pitchFamily="34" charset="0"/>
              </a:rPr>
              <a:t>geclustert</a:t>
            </a:r>
            <a:r>
              <a:rPr lang="de-DE" sz="1100" dirty="0" smtClean="0">
                <a:latin typeface="Arial" panose="020B0604020202020204" pitchFamily="34" charset="0"/>
                <a:cs typeface="Arial" panose="020B0604020202020204" pitchFamily="34" charset="0"/>
              </a:rPr>
              <a:t> werden z.B. in rechtliche Risiken, wettbewerbliche Risiken, Kundenrisiken, Produkt &amp; Umsetzungsrisiken etc.</a:t>
            </a:r>
          </a:p>
          <a:p>
            <a:endParaRPr lang="de-DE" sz="1100" dirty="0">
              <a:latin typeface="Arial" panose="020B0604020202020204" pitchFamily="34" charset="0"/>
              <a:cs typeface="Arial" panose="020B0604020202020204" pitchFamily="34" charset="0"/>
            </a:endParaRPr>
          </a:p>
          <a:p>
            <a:r>
              <a:rPr lang="de-DE" sz="1100" b="1" dirty="0" smtClean="0">
                <a:latin typeface="Arial" panose="020B0604020202020204" pitchFamily="34" charset="0"/>
                <a:cs typeface="Arial" panose="020B0604020202020204" pitchFamily="34" charset="0"/>
              </a:rPr>
              <a:t>2. Risikoanalyse</a:t>
            </a:r>
          </a:p>
          <a:p>
            <a:r>
              <a:rPr lang="de-DE" sz="1100" dirty="0" smtClean="0">
                <a:latin typeface="Arial" panose="020B0604020202020204" pitchFamily="34" charset="0"/>
                <a:cs typeface="Arial" panose="020B0604020202020204" pitchFamily="34" charset="0"/>
              </a:rPr>
              <a:t>Sind die Risiken identifiziert, folgt die Analyse der Risiken. Als Startup habt ihr nicht unendlich Ressourcen und generell sind Risiken immer mit Unsicherheiten verbunden. Deswegen ist es wichtig bei der Analyse sowohl Rechercheergebnisse heranzuziehen, als auch die Meinung von weiteren Personen bzw. Experten heranzuziehen. Ziel einer Risikoanalyse ist es nicht, Risiken komplett auszuschließen, das ist im Startup-Kontext nicht möglich, sondern für den Eintritt der Risiken gewappnet zu sein und die </a:t>
            </a:r>
            <a:r>
              <a:rPr lang="de-DE" sz="1100" dirty="0">
                <a:latin typeface="Arial" panose="020B0604020202020204" pitchFamily="34" charset="0"/>
                <a:cs typeface="Arial" panose="020B0604020202020204" pitchFamily="34" charset="0"/>
              </a:rPr>
              <a:t>A</a:t>
            </a:r>
            <a:r>
              <a:rPr lang="de-DE" sz="1100" dirty="0" smtClean="0">
                <a:latin typeface="Arial" panose="020B0604020202020204" pitchFamily="34" charset="0"/>
                <a:cs typeface="Arial" panose="020B0604020202020204" pitchFamily="34" charset="0"/>
              </a:rPr>
              <a:t>uswirkungen durch Maßnahmen zu reduzieren.</a:t>
            </a:r>
          </a:p>
          <a:p>
            <a:r>
              <a:rPr lang="de-DE" sz="1100" dirty="0" smtClean="0">
                <a:latin typeface="Arial" panose="020B0604020202020204" pitchFamily="34" charset="0"/>
                <a:cs typeface="Arial" panose="020B0604020202020204" pitchFamily="34" charset="0"/>
              </a:rPr>
              <a:t>Üblicherweise werden die Risiken anhand einer Matrix zugeordnet, die </a:t>
            </a:r>
            <a:r>
              <a:rPr lang="de-DE" sz="1100" dirty="0">
                <a:latin typeface="Arial" panose="020B0604020202020204" pitchFamily="34" charset="0"/>
                <a:cs typeface="Arial" panose="020B0604020202020204" pitchFamily="34" charset="0"/>
              </a:rPr>
              <a:t>A</a:t>
            </a:r>
            <a:r>
              <a:rPr lang="de-DE" sz="1100" dirty="0" smtClean="0">
                <a:latin typeface="Arial" panose="020B0604020202020204" pitchFamily="34" charset="0"/>
                <a:cs typeface="Arial" panose="020B0604020202020204" pitchFamily="34" charset="0"/>
              </a:rPr>
              <a:t>uswirkungen und die Eintrittswahrscheinlichkeit abbildet. (s. Grafik links)</a:t>
            </a:r>
          </a:p>
          <a:p>
            <a:endParaRPr lang="de-DE" sz="1100" dirty="0">
              <a:latin typeface="Arial" panose="020B0604020202020204" pitchFamily="34" charset="0"/>
              <a:cs typeface="Arial" panose="020B0604020202020204" pitchFamily="34" charset="0"/>
            </a:endParaRPr>
          </a:p>
          <a:p>
            <a:r>
              <a:rPr lang="de-DE" sz="1100" b="1" dirty="0" smtClean="0">
                <a:latin typeface="Arial" panose="020B0604020202020204" pitchFamily="34" charset="0"/>
                <a:cs typeface="Arial" panose="020B0604020202020204" pitchFamily="34" charset="0"/>
              </a:rPr>
              <a:t>3. Auswertung &amp; Umsetzung</a:t>
            </a:r>
          </a:p>
          <a:p>
            <a:r>
              <a:rPr lang="de-DE" sz="1100" dirty="0" smtClean="0">
                <a:latin typeface="Arial" panose="020B0604020202020204" pitchFamily="34" charset="0"/>
                <a:cs typeface="Arial" panose="020B0604020202020204" pitchFamily="34" charset="0"/>
              </a:rPr>
              <a:t>Nachdem die Risiken analysiert und in der Matrix zugeordnet wurden können die Ergebnisse im Problemlösungsprozess berücksichtigt werden. Für Risiken, die eine hohe Auswirkung und Eintrittswahrscheinlichkeit haben, sollte ein Weg gefunden werden diese zu Umgehen d.h. die Lösungsgestaltung zu überarbeiten.</a:t>
            </a:r>
          </a:p>
        </p:txBody>
      </p:sp>
      <p:pic>
        <p:nvPicPr>
          <p:cNvPr id="1028" name="Picture 4" descr="Risikoanalyse Matri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403" y="4680213"/>
            <a:ext cx="2871180" cy="1920663"/>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27"/>
          <p:cNvSpPr txBox="1"/>
          <p:nvPr/>
        </p:nvSpPr>
        <p:spPr>
          <a:xfrm>
            <a:off x="9086227" y="2024873"/>
            <a:ext cx="2417220" cy="1785104"/>
          </a:xfrm>
          <a:prstGeom prst="rect">
            <a:avLst/>
          </a:prstGeom>
          <a:noFill/>
        </p:spPr>
        <p:txBody>
          <a:bodyPr wrap="square" rtlCol="0">
            <a:spAutoFit/>
          </a:bodyPr>
          <a:lstStyle/>
          <a:p>
            <a:pPr marL="171450" indent="-171450">
              <a:buFont typeface="Arial" panose="020B0604020202020204" pitchFamily="34" charset="0"/>
              <a:buChar char="•"/>
            </a:pPr>
            <a:r>
              <a:rPr lang="de-DE" sz="1100" dirty="0" smtClean="0">
                <a:latin typeface="Arial" panose="020B0604020202020204" pitchFamily="34" charset="0"/>
                <a:cs typeface="Arial" panose="020B0604020202020204" pitchFamily="34" charset="0"/>
              </a:rPr>
              <a:t>Übersicht über relevante Einflussfaktoren für den Erfolg einer Lösung</a:t>
            </a:r>
          </a:p>
          <a:p>
            <a:pPr marL="171450" indent="-171450">
              <a:buFont typeface="Arial" panose="020B0604020202020204" pitchFamily="34" charset="0"/>
              <a:buChar char="•"/>
            </a:pPr>
            <a:endParaRPr lang="de-DE"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100" dirty="0" smtClean="0">
                <a:latin typeface="Arial" panose="020B0604020202020204" pitchFamily="34" charset="0"/>
                <a:cs typeface="Arial" panose="020B0604020202020204" pitchFamily="34" charset="0"/>
              </a:rPr>
              <a:t>Kontinuierliche Betrachtung schützt vor „Überraschungen“ und schützt vor großen Risiken</a:t>
            </a:r>
          </a:p>
          <a:p>
            <a:pPr marL="171450" indent="-171450">
              <a:buFont typeface="Arial" panose="020B0604020202020204" pitchFamily="34" charset="0"/>
              <a:buChar char="•"/>
            </a:pPr>
            <a:endParaRPr lang="de-DE"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100" dirty="0" smtClean="0">
                <a:latin typeface="Arial" panose="020B0604020202020204" pitchFamily="34" charset="0"/>
                <a:cs typeface="Arial" panose="020B0604020202020204" pitchFamily="34" charset="0"/>
              </a:rPr>
              <a:t>Leicht verständlich und einfach durchführbar</a:t>
            </a:r>
          </a:p>
        </p:txBody>
      </p:sp>
      <p:sp>
        <p:nvSpPr>
          <p:cNvPr id="29" name="Textfeld 28"/>
          <p:cNvSpPr txBox="1"/>
          <p:nvPr/>
        </p:nvSpPr>
        <p:spPr>
          <a:xfrm>
            <a:off x="9129973" y="4381357"/>
            <a:ext cx="2417220" cy="954107"/>
          </a:xfrm>
          <a:prstGeom prst="rect">
            <a:avLst/>
          </a:prstGeom>
          <a:noFill/>
        </p:spPr>
        <p:txBody>
          <a:bodyPr wrap="square" rtlCol="0">
            <a:spAutoFit/>
          </a:bodyPr>
          <a:lstStyle/>
          <a:p>
            <a:pPr marL="171450" indent="-171450">
              <a:buFont typeface="Arial" panose="020B0604020202020204" pitchFamily="34" charset="0"/>
              <a:buChar char="•"/>
            </a:pPr>
            <a:r>
              <a:rPr lang="de-DE" sz="1100" dirty="0" smtClean="0">
                <a:latin typeface="Arial" panose="020B0604020202020204" pitchFamily="34" charset="0"/>
                <a:cs typeface="Arial" panose="020B0604020202020204" pitchFamily="34" charset="0"/>
              </a:rPr>
              <a:t>Die Zukunft lässt sich nie vollkommen vorhersagen und dementsprechend die </a:t>
            </a:r>
            <a:r>
              <a:rPr lang="de-DE" sz="1100" dirty="0" err="1" smtClean="0">
                <a:latin typeface="Arial" panose="020B0604020202020204" pitchFamily="34" charset="0"/>
                <a:cs typeface="Arial" panose="020B0604020202020204" pitchFamily="34" charset="0"/>
              </a:rPr>
              <a:t>Risken</a:t>
            </a:r>
            <a:r>
              <a:rPr lang="de-DE" sz="1100" dirty="0" smtClean="0">
                <a:latin typeface="Arial" panose="020B0604020202020204" pitchFamily="34" charset="0"/>
                <a:cs typeface="Arial" panose="020B0604020202020204" pitchFamily="34" charset="0"/>
              </a:rPr>
              <a:t> einordnen </a:t>
            </a:r>
          </a:p>
          <a:p>
            <a:pPr marL="171450" indent="-171450">
              <a:buFont typeface="Arial" panose="020B0604020202020204" pitchFamily="34" charset="0"/>
              <a:buChar char="•"/>
            </a:pPr>
            <a:endParaRPr lang="de-DE" sz="1200" dirty="0">
              <a:latin typeface="Arial" panose="020B0604020202020204" pitchFamily="34" charset="0"/>
              <a:cs typeface="Arial" panose="020B0604020202020204" pitchFamily="34" charset="0"/>
            </a:endParaRPr>
          </a:p>
        </p:txBody>
      </p:sp>
      <p:sp>
        <p:nvSpPr>
          <p:cNvPr id="25" name="Rechteck 24"/>
          <p:cNvSpPr/>
          <p:nvPr/>
        </p:nvSpPr>
        <p:spPr>
          <a:xfrm>
            <a:off x="3310362" y="6576298"/>
            <a:ext cx="6096000" cy="215444"/>
          </a:xfrm>
          <a:prstGeom prst="rect">
            <a:avLst/>
          </a:prstGeom>
        </p:spPr>
        <p:txBody>
          <a:bodyPr>
            <a:spAutoFit/>
          </a:bodyPr>
          <a:lstStyle/>
          <a:p>
            <a:r>
              <a:rPr lang="de-DE" sz="800" dirty="0" smtClean="0">
                <a:latin typeface="Arial" panose="020B0604020202020204" pitchFamily="34" charset="0"/>
                <a:cs typeface="Arial" panose="020B0604020202020204" pitchFamily="34" charset="0"/>
              </a:rPr>
              <a:t>Quelle: https</a:t>
            </a:r>
            <a:r>
              <a:rPr lang="de-DE" sz="800" dirty="0">
                <a:latin typeface="Arial" panose="020B0604020202020204" pitchFamily="34" charset="0"/>
                <a:cs typeface="Arial" panose="020B0604020202020204" pitchFamily="34" charset="0"/>
              </a:rPr>
              <a:t>://www.smartfounders.de/risikomanagement-fuer-startups/</a:t>
            </a:r>
          </a:p>
        </p:txBody>
      </p:sp>
    </p:spTree>
    <p:extLst>
      <p:ext uri="{BB962C8B-B14F-4D97-AF65-F5344CB8AC3E}">
        <p14:creationId xmlns:p14="http://schemas.microsoft.com/office/powerpoint/2010/main" val="388919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7">
            <a:extLst>
              <a:ext uri="{FF2B5EF4-FFF2-40B4-BE49-F238E27FC236}">
                <a16:creationId xmlns:a16="http://schemas.microsoft.com/office/drawing/2014/main" id="{A2E268B9-6F71-4A53-BB25-A90F65C36452}"/>
              </a:ext>
            </a:extLst>
          </p:cNvPr>
          <p:cNvGrpSpPr/>
          <p:nvPr/>
        </p:nvGrpSpPr>
        <p:grpSpPr>
          <a:xfrm>
            <a:off x="63358" y="-48828"/>
            <a:ext cx="12213229" cy="6871101"/>
            <a:chOff x="63358" y="-48828"/>
            <a:chExt cx="12213229" cy="6871101"/>
          </a:xfrm>
        </p:grpSpPr>
        <p:sp>
          <p:nvSpPr>
            <p:cNvPr id="3" name="Textfeld 4">
              <a:extLst>
                <a:ext uri="{FF2B5EF4-FFF2-40B4-BE49-F238E27FC236}">
                  <a16:creationId xmlns:a16="http://schemas.microsoft.com/office/drawing/2014/main" id="{C6166605-40D7-454D-9854-0154CDB90CF8}"/>
                </a:ext>
              </a:extLst>
            </p:cNvPr>
            <p:cNvSpPr txBox="1"/>
            <p:nvPr/>
          </p:nvSpPr>
          <p:spPr>
            <a:xfrm>
              <a:off x="2826145" y="307063"/>
              <a:ext cx="7437859" cy="769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4400" b="1" i="0" u="none" strike="noStrike" kern="1200" cap="none" spc="0" baseline="0" dirty="0" smtClean="0">
                  <a:solidFill>
                    <a:srgbClr val="5CB600"/>
                  </a:solidFill>
                  <a:uFillTx/>
                  <a:latin typeface="Raleway"/>
                </a:rPr>
                <a:t>Value Proposition </a:t>
              </a:r>
              <a:r>
                <a:rPr lang="de-DE" sz="4400" b="1" i="0" u="none" strike="noStrike" kern="1200" cap="none" spc="0" baseline="0" dirty="0" err="1" smtClean="0">
                  <a:solidFill>
                    <a:srgbClr val="5CB600"/>
                  </a:solidFill>
                  <a:uFillTx/>
                  <a:latin typeface="Raleway"/>
                </a:rPr>
                <a:t>Canvas</a:t>
              </a:r>
              <a:endParaRPr lang="de-DE" sz="4400" b="1" i="0" u="none" strike="noStrike" kern="1200" cap="none" spc="0" baseline="0" dirty="0">
                <a:solidFill>
                  <a:srgbClr val="5CB600"/>
                </a:solidFill>
                <a:uFillTx/>
                <a:latin typeface="Raleway"/>
              </a:endParaRPr>
            </a:p>
          </p:txBody>
        </p:sp>
        <p:grpSp>
          <p:nvGrpSpPr>
            <p:cNvPr id="4" name="Gruppieren 15">
              <a:extLst>
                <a:ext uri="{FF2B5EF4-FFF2-40B4-BE49-F238E27FC236}">
                  <a16:creationId xmlns:a16="http://schemas.microsoft.com/office/drawing/2014/main" id="{9CA50B07-235A-41B0-B2C1-328D1F2CF659}"/>
                </a:ext>
              </a:extLst>
            </p:cNvPr>
            <p:cNvGrpSpPr/>
            <p:nvPr/>
          </p:nvGrpSpPr>
          <p:grpSpPr>
            <a:xfrm>
              <a:off x="63358" y="-48828"/>
              <a:ext cx="12213229" cy="6871101"/>
              <a:chOff x="63358" y="-48828"/>
              <a:chExt cx="12213229" cy="6871101"/>
            </a:xfrm>
          </p:grpSpPr>
          <p:sp>
            <p:nvSpPr>
              <p:cNvPr id="5" name="Rechteck 40">
                <a:extLst>
                  <a:ext uri="{FF2B5EF4-FFF2-40B4-BE49-F238E27FC236}">
                    <a16:creationId xmlns:a16="http://schemas.microsoft.com/office/drawing/2014/main" id="{8CC42AAE-B1A5-4927-8C31-BFAE7ED12BC3}"/>
                  </a:ext>
                </a:extLst>
              </p:cNvPr>
              <p:cNvSpPr/>
              <p:nvPr/>
            </p:nvSpPr>
            <p:spPr>
              <a:xfrm>
                <a:off x="63358" y="1338343"/>
                <a:ext cx="591845" cy="531184"/>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6" name="Rechteck 42">
                <a:extLst>
                  <a:ext uri="{FF2B5EF4-FFF2-40B4-BE49-F238E27FC236}">
                    <a16:creationId xmlns:a16="http://schemas.microsoft.com/office/drawing/2014/main" id="{A3C12453-0A30-46B3-A1B8-04A4A04DBF92}"/>
                  </a:ext>
                </a:extLst>
              </p:cNvPr>
              <p:cNvSpPr/>
              <p:nvPr/>
            </p:nvSpPr>
            <p:spPr>
              <a:xfrm>
                <a:off x="8916671" y="1883673"/>
                <a:ext cx="3195809"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7" name="Rechteck 39">
                <a:extLst>
                  <a:ext uri="{FF2B5EF4-FFF2-40B4-BE49-F238E27FC236}">
                    <a16:creationId xmlns:a16="http://schemas.microsoft.com/office/drawing/2014/main" id="{A64FF31E-3E1A-4E98-A97B-4CD749EA60CB}"/>
                  </a:ext>
                </a:extLst>
              </p:cNvPr>
              <p:cNvSpPr/>
              <p:nvPr/>
            </p:nvSpPr>
            <p:spPr>
              <a:xfrm>
                <a:off x="63358" y="1884587"/>
                <a:ext cx="3272866" cy="4907155"/>
              </a:xfrm>
              <a:prstGeom prst="rect">
                <a:avLst/>
              </a:prstGeom>
              <a:noFill/>
              <a:ln w="76196" cap="flat">
                <a:solidFill>
                  <a:srgbClr val="5CB600"/>
                </a:solidFill>
                <a:prstDash val="solid"/>
                <a:miter/>
              </a:ln>
            </p:spPr>
            <p:txBody>
              <a:bodyPr vert="horz" wrap="square" lIns="91440" tIns="45720" rIns="91440" bIns="45720" anchor="t" anchorCtr="0" compatLnSpc="1">
                <a:noAutofit/>
              </a:bodyPr>
              <a:lstStyle/>
              <a:p>
                <a:pPr marL="17999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34"/>
                  <a:cs typeface="Arial" pitchFamily="34"/>
                </a:endParaRPr>
              </a:p>
            </p:txBody>
          </p:sp>
          <p:sp>
            <p:nvSpPr>
              <p:cNvPr id="8" name="Rechteck 41">
                <a:extLst>
                  <a:ext uri="{FF2B5EF4-FFF2-40B4-BE49-F238E27FC236}">
                    <a16:creationId xmlns:a16="http://schemas.microsoft.com/office/drawing/2014/main" id="{ED3BE76F-19A2-4AE2-ABD9-3A3F803E33CE}"/>
                  </a:ext>
                </a:extLst>
              </p:cNvPr>
              <p:cNvSpPr/>
              <p:nvPr/>
            </p:nvSpPr>
            <p:spPr>
              <a:xfrm>
                <a:off x="3330272" y="1883673"/>
                <a:ext cx="5596173"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9" name="Rechteck 43">
                <a:extLst>
                  <a:ext uri="{FF2B5EF4-FFF2-40B4-BE49-F238E27FC236}">
                    <a16:creationId xmlns:a16="http://schemas.microsoft.com/office/drawing/2014/main" id="{F04C2FCE-73E2-497E-B66F-6F907EF50A2B}"/>
                  </a:ext>
                </a:extLst>
              </p:cNvPr>
              <p:cNvSpPr/>
              <p:nvPr/>
            </p:nvSpPr>
            <p:spPr>
              <a:xfrm>
                <a:off x="8926445" y="4204411"/>
                <a:ext cx="3186043" cy="2587331"/>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grpSp>
            <p:nvGrpSpPr>
              <p:cNvPr id="10" name="Gruppieren 12">
                <a:extLst>
                  <a:ext uri="{FF2B5EF4-FFF2-40B4-BE49-F238E27FC236}">
                    <a16:creationId xmlns:a16="http://schemas.microsoft.com/office/drawing/2014/main" id="{E99A2B32-A69A-4460-B2A4-6FF8656860D5}"/>
                  </a:ext>
                </a:extLst>
              </p:cNvPr>
              <p:cNvGrpSpPr/>
              <p:nvPr/>
            </p:nvGrpSpPr>
            <p:grpSpPr>
              <a:xfrm>
                <a:off x="63358" y="-48828"/>
                <a:ext cx="12213229" cy="6871101"/>
                <a:chOff x="63358" y="-48828"/>
                <a:chExt cx="12213229" cy="6871101"/>
              </a:xfrm>
            </p:grpSpPr>
            <p:pic>
              <p:nvPicPr>
                <p:cNvPr id="11" name="Grafik 31">
                  <a:extLst>
                    <a:ext uri="{FF2B5EF4-FFF2-40B4-BE49-F238E27FC236}">
                      <a16:creationId xmlns:a16="http://schemas.microsoft.com/office/drawing/2014/main" id="{B0F39302-8F6F-4037-9EC3-26132AF454B1}"/>
                    </a:ext>
                  </a:extLst>
                </p:cNvPr>
                <p:cNvPicPr>
                  <a:picLocks noChangeAspect="1"/>
                </p:cNvPicPr>
                <p:nvPr/>
              </p:nvPicPr>
              <p:blipFill>
                <a:blip r:embed="rId2"/>
                <a:stretch>
                  <a:fillRect/>
                </a:stretch>
              </p:blipFill>
              <p:spPr>
                <a:xfrm>
                  <a:off x="233601" y="-48828"/>
                  <a:ext cx="1490718" cy="976935"/>
                </a:xfrm>
                <a:prstGeom prst="rect">
                  <a:avLst/>
                </a:prstGeom>
                <a:noFill/>
                <a:ln cap="flat">
                  <a:noFill/>
                </a:ln>
              </p:spPr>
            </p:pic>
            <p:sp>
              <p:nvSpPr>
                <p:cNvPr id="12" name="Rechteck 32">
                  <a:extLst>
                    <a:ext uri="{FF2B5EF4-FFF2-40B4-BE49-F238E27FC236}">
                      <a16:creationId xmlns:a16="http://schemas.microsoft.com/office/drawing/2014/main" id="{DFDC8D60-AFFE-45E5-9A1B-6AB77E7A1202}"/>
                    </a:ext>
                  </a:extLst>
                </p:cNvPr>
                <p:cNvSpPr/>
                <p:nvPr/>
              </p:nvSpPr>
              <p:spPr>
                <a:xfrm>
                  <a:off x="3370798" y="1329912"/>
                  <a:ext cx="5555647" cy="523219"/>
                </a:xfrm>
                <a:prstGeom prst="rect">
                  <a:avLst/>
                </a:prstGeom>
                <a:solidFill>
                  <a:srgbClr val="5CB600"/>
                </a:solidFill>
                <a:ln w="28575"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Durchführung</a:t>
                  </a:r>
                </a:p>
              </p:txBody>
            </p:sp>
            <p:sp>
              <p:nvSpPr>
                <p:cNvPr id="13" name="Rechteck 37">
                  <a:extLst>
                    <a:ext uri="{FF2B5EF4-FFF2-40B4-BE49-F238E27FC236}">
                      <a16:creationId xmlns:a16="http://schemas.microsoft.com/office/drawing/2014/main" id="{5B671704-B93C-4F7C-B10E-C3DC85D34E09}"/>
                    </a:ext>
                  </a:extLst>
                </p:cNvPr>
                <p:cNvSpPr/>
                <p:nvPr/>
              </p:nvSpPr>
              <p:spPr>
                <a:xfrm>
                  <a:off x="63358" y="1329912"/>
                  <a:ext cx="3404457" cy="523219"/>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Anlass / Situation</a:t>
                  </a:r>
                </a:p>
              </p:txBody>
            </p:sp>
            <p:sp>
              <p:nvSpPr>
                <p:cNvPr id="14" name="Rechteck 29">
                  <a:extLst>
                    <a:ext uri="{FF2B5EF4-FFF2-40B4-BE49-F238E27FC236}">
                      <a16:creationId xmlns:a16="http://schemas.microsoft.com/office/drawing/2014/main" id="{2D6F0DAD-4518-4D73-9B2B-CA05AE979829}"/>
                    </a:ext>
                  </a:extLst>
                </p:cNvPr>
                <p:cNvSpPr/>
                <p:nvPr/>
              </p:nvSpPr>
              <p:spPr>
                <a:xfrm>
                  <a:off x="63358" y="66257"/>
                  <a:ext cx="12049121" cy="1263655"/>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5" name="Rechteck 30">
                  <a:extLst>
                    <a:ext uri="{FF2B5EF4-FFF2-40B4-BE49-F238E27FC236}">
                      <a16:creationId xmlns:a16="http://schemas.microsoft.com/office/drawing/2014/main" id="{46AB6C3D-7F6C-4792-96CB-D5AE57D45B72}"/>
                    </a:ext>
                  </a:extLst>
                </p:cNvPr>
                <p:cNvSpPr/>
                <p:nvPr/>
              </p:nvSpPr>
              <p:spPr>
                <a:xfrm>
                  <a:off x="8961010" y="1353385"/>
                  <a:ext cx="3151470" cy="516151"/>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Pros &amp; Cons</a:t>
                  </a:r>
                </a:p>
              </p:txBody>
            </p:sp>
            <p:sp>
              <p:nvSpPr>
                <p:cNvPr id="16" name="Textfeld 1">
                  <a:extLst>
                    <a:ext uri="{FF2B5EF4-FFF2-40B4-BE49-F238E27FC236}">
                      <a16:creationId xmlns:a16="http://schemas.microsoft.com/office/drawing/2014/main" id="{B4EC2D9D-24CB-4B3B-B6B5-961BB464FD09}"/>
                    </a:ext>
                  </a:extLst>
                </p:cNvPr>
                <p:cNvSpPr txBox="1"/>
                <p:nvPr/>
              </p:nvSpPr>
              <p:spPr>
                <a:xfrm>
                  <a:off x="129625" y="876287"/>
                  <a:ext cx="2021500"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1" i="0" u="none" strike="noStrike" kern="1200" cap="none" spc="0" baseline="0">
                      <a:solidFill>
                        <a:srgbClr val="5CB600"/>
                      </a:solidFill>
                      <a:uFillTx/>
                      <a:latin typeface="Calibri"/>
                    </a:rPr>
                    <a:t>Innovation Tool-Box</a:t>
                  </a:r>
                </a:p>
              </p:txBody>
            </p:sp>
            <p:sp>
              <p:nvSpPr>
                <p:cNvPr id="17" name="Rechteck 3">
                  <a:extLst>
                    <a:ext uri="{FF2B5EF4-FFF2-40B4-BE49-F238E27FC236}">
                      <a16:creationId xmlns:a16="http://schemas.microsoft.com/office/drawing/2014/main" id="{6B3D1B26-0C89-461A-B6DD-8586E59C5E4F}"/>
                    </a:ext>
                  </a:extLst>
                </p:cNvPr>
                <p:cNvSpPr/>
                <p:nvPr/>
              </p:nvSpPr>
              <p:spPr>
                <a:xfrm>
                  <a:off x="11642031" y="1809561"/>
                  <a:ext cx="470449" cy="2434498"/>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8" name="Rechteck 44">
                  <a:extLst>
                    <a:ext uri="{FF2B5EF4-FFF2-40B4-BE49-F238E27FC236}">
                      <a16:creationId xmlns:a16="http://schemas.microsoft.com/office/drawing/2014/main" id="{8D5673F4-9E77-4716-95C3-B6C740CABC8D}"/>
                    </a:ext>
                  </a:extLst>
                </p:cNvPr>
                <p:cNvSpPr/>
                <p:nvPr/>
              </p:nvSpPr>
              <p:spPr>
                <a:xfrm>
                  <a:off x="11642040" y="4230782"/>
                  <a:ext cx="470449" cy="2591491"/>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19" name="Grafik 6">
                  <a:extLst>
                    <a:ext uri="{FF2B5EF4-FFF2-40B4-BE49-F238E27FC236}">
                      <a16:creationId xmlns:a16="http://schemas.microsoft.com/office/drawing/2014/main" id="{E2192554-DF7F-4B49-9951-2E2A2DBC3CB1}"/>
                    </a:ext>
                  </a:extLst>
                </p:cNvPr>
                <p:cNvPicPr>
                  <a:picLocks noChangeAspect="1"/>
                </p:cNvPicPr>
                <p:nvPr/>
              </p:nvPicPr>
              <p:blipFill>
                <a:blip r:embed="rId3"/>
                <a:stretch>
                  <a:fillRect/>
                </a:stretch>
              </p:blipFill>
              <p:spPr>
                <a:xfrm>
                  <a:off x="11582585" y="2508436"/>
                  <a:ext cx="694002" cy="694002"/>
                </a:xfrm>
                <a:prstGeom prst="rect">
                  <a:avLst/>
                </a:prstGeom>
                <a:noFill/>
                <a:ln cap="flat">
                  <a:noFill/>
                </a:ln>
              </p:spPr>
            </p:pic>
            <p:pic>
              <p:nvPicPr>
                <p:cNvPr id="20" name="Grafik 45">
                  <a:extLst>
                    <a:ext uri="{FF2B5EF4-FFF2-40B4-BE49-F238E27FC236}">
                      <a16:creationId xmlns:a16="http://schemas.microsoft.com/office/drawing/2014/main" id="{361AE626-EF3B-4E85-90AD-3D16BDE1171C}"/>
                    </a:ext>
                  </a:extLst>
                </p:cNvPr>
                <p:cNvPicPr>
                  <a:picLocks noChangeAspect="1"/>
                </p:cNvPicPr>
                <p:nvPr/>
              </p:nvPicPr>
              <p:blipFill>
                <a:blip r:embed="rId3"/>
                <a:stretch>
                  <a:fillRect/>
                </a:stretch>
              </p:blipFill>
              <p:spPr>
                <a:xfrm rot="10799991">
                  <a:off x="11573414" y="5201929"/>
                  <a:ext cx="694002" cy="694002"/>
                </a:xfrm>
                <a:prstGeom prst="rect">
                  <a:avLst/>
                </a:prstGeom>
                <a:noFill/>
                <a:ln cap="flat">
                  <a:noFill/>
                </a:ln>
              </p:spPr>
            </p:pic>
            <p:pic>
              <p:nvPicPr>
                <p:cNvPr id="21" name="Grafik 8">
                  <a:extLst>
                    <a:ext uri="{FF2B5EF4-FFF2-40B4-BE49-F238E27FC236}">
                      <a16:creationId xmlns:a16="http://schemas.microsoft.com/office/drawing/2014/main" id="{85D7E5DF-BBCE-4377-8FBC-C17ED366EF56}"/>
                    </a:ext>
                  </a:extLst>
                </p:cNvPr>
                <p:cNvPicPr>
                  <a:picLocks noChangeAspect="1"/>
                </p:cNvPicPr>
                <p:nvPr/>
              </p:nvPicPr>
              <p:blipFill>
                <a:blip r:embed="rId4"/>
                <a:stretch>
                  <a:fillRect/>
                </a:stretch>
              </p:blipFill>
              <p:spPr>
                <a:xfrm>
                  <a:off x="233601" y="1396691"/>
                  <a:ext cx="408398" cy="414497"/>
                </a:xfrm>
                <a:prstGeom prst="rect">
                  <a:avLst/>
                </a:prstGeom>
                <a:noFill/>
                <a:ln cap="flat">
                  <a:noFill/>
                </a:ln>
              </p:spPr>
            </p:pic>
            <p:pic>
              <p:nvPicPr>
                <p:cNvPr id="22" name="Grafik 9">
                  <a:extLst>
                    <a:ext uri="{FF2B5EF4-FFF2-40B4-BE49-F238E27FC236}">
                      <a16:creationId xmlns:a16="http://schemas.microsoft.com/office/drawing/2014/main" id="{5A94947C-BE21-4367-B5A7-17FE7ED5FBD4}"/>
                    </a:ext>
                  </a:extLst>
                </p:cNvPr>
                <p:cNvPicPr>
                  <a:picLocks noChangeAspect="1"/>
                </p:cNvPicPr>
                <p:nvPr/>
              </p:nvPicPr>
              <p:blipFill>
                <a:blip r:embed="rId5"/>
                <a:stretch>
                  <a:fillRect/>
                </a:stretch>
              </p:blipFill>
              <p:spPr>
                <a:xfrm>
                  <a:off x="4441195" y="1369304"/>
                  <a:ext cx="493739" cy="487640"/>
                </a:xfrm>
                <a:prstGeom prst="rect">
                  <a:avLst/>
                </a:prstGeom>
                <a:noFill/>
                <a:ln cap="flat">
                  <a:noFill/>
                </a:ln>
              </p:spPr>
            </p:pic>
            <p:pic>
              <p:nvPicPr>
                <p:cNvPr id="23" name="Grafik 10">
                  <a:extLst>
                    <a:ext uri="{FF2B5EF4-FFF2-40B4-BE49-F238E27FC236}">
                      <a16:creationId xmlns:a16="http://schemas.microsoft.com/office/drawing/2014/main" id="{D9C11CDE-697B-410D-AEBF-B05CA7C2840B}"/>
                    </a:ext>
                  </a:extLst>
                </p:cNvPr>
                <p:cNvPicPr>
                  <a:picLocks noChangeAspect="1"/>
                </p:cNvPicPr>
                <p:nvPr/>
              </p:nvPicPr>
              <p:blipFill>
                <a:blip r:embed="rId6"/>
                <a:stretch>
                  <a:fillRect/>
                </a:stretch>
              </p:blipFill>
              <p:spPr>
                <a:xfrm>
                  <a:off x="9129973" y="1413351"/>
                  <a:ext cx="438875" cy="396209"/>
                </a:xfrm>
                <a:prstGeom prst="rect">
                  <a:avLst/>
                </a:prstGeom>
                <a:noFill/>
                <a:ln cap="flat">
                  <a:noFill/>
                </a:ln>
              </p:spPr>
            </p:pic>
          </p:grpSp>
        </p:grpSp>
      </p:grpSp>
      <p:sp>
        <p:nvSpPr>
          <p:cNvPr id="24" name="Textfeld 23"/>
          <p:cNvSpPr txBox="1"/>
          <p:nvPr/>
        </p:nvSpPr>
        <p:spPr>
          <a:xfrm>
            <a:off x="129624" y="2024873"/>
            <a:ext cx="3241174" cy="2646878"/>
          </a:xfrm>
          <a:prstGeom prst="rect">
            <a:avLst/>
          </a:prstGeom>
          <a:noFill/>
        </p:spPr>
        <p:txBody>
          <a:bodyPr wrap="square" rtlCol="0">
            <a:spAutoFit/>
          </a:bodyPr>
          <a:lstStyle/>
          <a:p>
            <a:pPr marL="285750" indent="-285750">
              <a:buFont typeface="Arial" panose="020B0604020202020204" pitchFamily="34" charset="0"/>
              <a:buChar char="•"/>
            </a:pPr>
            <a:r>
              <a:rPr lang="de-DE" sz="1100" dirty="0" smtClean="0">
                <a:latin typeface="Arial" panose="020B0604020202020204" pitchFamily="34" charset="0"/>
                <a:cs typeface="Arial" panose="020B0604020202020204" pitchFamily="34" charset="0"/>
              </a:rPr>
              <a:t>Das </a:t>
            </a:r>
            <a:r>
              <a:rPr lang="de-DE" sz="1100" b="1" dirty="0" smtClean="0">
                <a:latin typeface="Arial" panose="020B0604020202020204" pitchFamily="34" charset="0"/>
                <a:cs typeface="Arial" panose="020B0604020202020204" pitchFamily="34" charset="0"/>
              </a:rPr>
              <a:t>Value Proposition </a:t>
            </a:r>
            <a:r>
              <a:rPr lang="de-DE" sz="1100" b="1" dirty="0" err="1" smtClean="0">
                <a:latin typeface="Arial" panose="020B0604020202020204" pitchFamily="34" charset="0"/>
                <a:cs typeface="Arial" panose="020B0604020202020204" pitchFamily="34" charset="0"/>
              </a:rPr>
              <a:t>Canvas</a:t>
            </a:r>
            <a:r>
              <a:rPr lang="de-DE" sz="1100" b="1" dirty="0" smtClean="0">
                <a:latin typeface="Arial" panose="020B0604020202020204" pitchFamily="34" charset="0"/>
                <a:cs typeface="Arial" panose="020B0604020202020204" pitchFamily="34" charset="0"/>
              </a:rPr>
              <a:t> </a:t>
            </a:r>
            <a:r>
              <a:rPr lang="de-DE" sz="1100" dirty="0" smtClean="0">
                <a:latin typeface="Arial" panose="020B0604020202020204" pitchFamily="34" charset="0"/>
                <a:cs typeface="Arial" panose="020B0604020202020204" pitchFamily="34" charset="0"/>
              </a:rPr>
              <a:t>setzt du ein, wenn du </a:t>
            </a:r>
            <a:r>
              <a:rPr lang="de-DE" sz="1100" b="1" dirty="0" smtClean="0">
                <a:latin typeface="Arial" panose="020B0604020202020204" pitchFamily="34" charset="0"/>
                <a:cs typeface="Arial" panose="020B0604020202020204" pitchFamily="34" charset="0"/>
              </a:rPr>
              <a:t>deine Lösung</a:t>
            </a:r>
            <a:r>
              <a:rPr lang="de-DE" sz="1100" dirty="0" smtClean="0">
                <a:latin typeface="Arial" panose="020B0604020202020204" pitchFamily="34" charset="0"/>
                <a:cs typeface="Arial" panose="020B0604020202020204" pitchFamily="34" charset="0"/>
              </a:rPr>
              <a:t> bzw. das </a:t>
            </a:r>
            <a:r>
              <a:rPr lang="de-DE" sz="1100" b="1" dirty="0" smtClean="0">
                <a:latin typeface="Arial" panose="020B0604020202020204" pitchFamily="34" charset="0"/>
                <a:cs typeface="Arial" panose="020B0604020202020204" pitchFamily="34" charset="0"/>
              </a:rPr>
              <a:t>Leistungsversprechen</a:t>
            </a:r>
            <a:r>
              <a:rPr lang="de-DE" sz="1100" dirty="0" smtClean="0">
                <a:latin typeface="Arial" panose="020B0604020202020204" pitchFamily="34" charset="0"/>
                <a:cs typeface="Arial" panose="020B0604020202020204" pitchFamily="34" charset="0"/>
              </a:rPr>
              <a:t> deiner Lösung auf Basis der </a:t>
            </a:r>
            <a:r>
              <a:rPr lang="de-DE" sz="1100" b="1" dirty="0" smtClean="0">
                <a:latin typeface="Arial" panose="020B0604020202020204" pitchFamily="34" charset="0"/>
                <a:cs typeface="Arial" panose="020B0604020202020204" pitchFamily="34" charset="0"/>
              </a:rPr>
              <a:t>Probleme </a:t>
            </a:r>
            <a:r>
              <a:rPr lang="de-DE" sz="1100" b="1" dirty="0">
                <a:latin typeface="Arial" panose="020B0604020202020204" pitchFamily="34" charset="0"/>
                <a:cs typeface="Arial" panose="020B0604020202020204" pitchFamily="34" charset="0"/>
              </a:rPr>
              <a:t>&amp; Bedürfnisse </a:t>
            </a:r>
            <a:r>
              <a:rPr lang="de-DE" sz="1100" dirty="0" smtClean="0">
                <a:latin typeface="Arial" panose="020B0604020202020204" pitchFamily="34" charset="0"/>
                <a:cs typeface="Arial" panose="020B0604020202020204" pitchFamily="34" charset="0"/>
              </a:rPr>
              <a:t>deiner Zielgruppe weiterentwickeln möchtest</a:t>
            </a:r>
            <a:endParaRPr lang="de-DE"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1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100" dirty="0" smtClean="0">
                <a:latin typeface="Arial" panose="020B0604020202020204" pitchFamily="34" charset="0"/>
                <a:cs typeface="Arial" panose="020B0604020202020204" pitchFamily="34" charset="0"/>
              </a:rPr>
              <a:t>Das </a:t>
            </a:r>
            <a:r>
              <a:rPr lang="de-DE" sz="1100" b="1" dirty="0" smtClean="0">
                <a:latin typeface="Arial" panose="020B0604020202020204" pitchFamily="34" charset="0"/>
                <a:cs typeface="Arial" panose="020B0604020202020204" pitchFamily="34" charset="0"/>
              </a:rPr>
              <a:t>Value Proposition </a:t>
            </a:r>
            <a:r>
              <a:rPr lang="de-DE" sz="1100" b="1" dirty="0" err="1" smtClean="0">
                <a:latin typeface="Arial" panose="020B0604020202020204" pitchFamily="34" charset="0"/>
                <a:cs typeface="Arial" panose="020B0604020202020204" pitchFamily="34" charset="0"/>
              </a:rPr>
              <a:t>Canvas</a:t>
            </a:r>
            <a:r>
              <a:rPr lang="de-DE" sz="1100" b="1" dirty="0" smtClean="0">
                <a:latin typeface="Arial" panose="020B0604020202020204" pitchFamily="34" charset="0"/>
                <a:cs typeface="Arial" panose="020B0604020202020204" pitchFamily="34" charset="0"/>
              </a:rPr>
              <a:t> </a:t>
            </a:r>
            <a:r>
              <a:rPr lang="de-DE" sz="1100" dirty="0" smtClean="0">
                <a:latin typeface="Arial" panose="020B0604020202020204" pitchFamily="34" charset="0"/>
                <a:cs typeface="Arial" panose="020B0604020202020204" pitchFamily="34" charset="0"/>
              </a:rPr>
              <a:t>ist eine punktuelle </a:t>
            </a:r>
            <a:r>
              <a:rPr lang="de-DE" sz="1100" b="1" dirty="0" smtClean="0">
                <a:latin typeface="Arial" panose="020B0604020202020204" pitchFamily="34" charset="0"/>
                <a:cs typeface="Arial" panose="020B0604020202020204" pitchFamily="34" charset="0"/>
              </a:rPr>
              <a:t>Weiterentwicklung</a:t>
            </a:r>
            <a:r>
              <a:rPr lang="de-DE" sz="1100" dirty="0" smtClean="0">
                <a:latin typeface="Arial" panose="020B0604020202020204" pitchFamily="34" charset="0"/>
                <a:cs typeface="Arial" panose="020B0604020202020204" pitchFamily="34" charset="0"/>
              </a:rPr>
              <a:t> der </a:t>
            </a:r>
            <a:r>
              <a:rPr lang="de-DE" sz="1100" b="1" dirty="0" smtClean="0">
                <a:latin typeface="Arial" panose="020B0604020202020204" pitchFamily="34" charset="0"/>
                <a:cs typeface="Arial" panose="020B0604020202020204" pitchFamily="34" charset="0"/>
              </a:rPr>
              <a:t>Business Model </a:t>
            </a:r>
            <a:r>
              <a:rPr lang="de-DE" sz="1100" b="1" dirty="0" err="1" smtClean="0">
                <a:latin typeface="Arial" panose="020B0604020202020204" pitchFamily="34" charset="0"/>
                <a:cs typeface="Arial" panose="020B0604020202020204" pitchFamily="34" charset="0"/>
              </a:rPr>
              <a:t>Canvas</a:t>
            </a:r>
            <a:endParaRPr lang="de-DE" sz="11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1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100" dirty="0" smtClean="0">
                <a:latin typeface="Arial" panose="020B0604020202020204" pitchFamily="34" charset="0"/>
                <a:cs typeface="Arial" panose="020B0604020202020204" pitchFamily="34" charset="0"/>
              </a:rPr>
              <a:t>Das </a:t>
            </a:r>
            <a:r>
              <a:rPr lang="de-DE" sz="1100" b="1" dirty="0" smtClean="0">
                <a:latin typeface="Arial" panose="020B0604020202020204" pitchFamily="34" charset="0"/>
                <a:cs typeface="Arial" panose="020B0604020202020204" pitchFamily="34" charset="0"/>
              </a:rPr>
              <a:t>Werte bzw. Leistungsversprechen </a:t>
            </a:r>
            <a:r>
              <a:rPr lang="de-DE" sz="1100" dirty="0" smtClean="0">
                <a:latin typeface="Arial" panose="020B0604020202020204" pitchFamily="34" charset="0"/>
                <a:cs typeface="Arial" panose="020B0604020202020204" pitchFamily="34" charset="0"/>
              </a:rPr>
              <a:t>ist </a:t>
            </a:r>
            <a:r>
              <a:rPr lang="de-DE" sz="1100" b="1" dirty="0" smtClean="0">
                <a:latin typeface="Arial" panose="020B0604020202020204" pitchFamily="34" charset="0"/>
                <a:cs typeface="Arial" panose="020B0604020202020204" pitchFamily="34" charset="0"/>
              </a:rPr>
              <a:t>essentiell</a:t>
            </a:r>
            <a:r>
              <a:rPr lang="de-DE" sz="1100" dirty="0" smtClean="0">
                <a:latin typeface="Arial" panose="020B0604020202020204" pitchFamily="34" charset="0"/>
                <a:cs typeface="Arial" panose="020B0604020202020204" pitchFamily="34" charset="0"/>
              </a:rPr>
              <a:t> für den </a:t>
            </a:r>
            <a:r>
              <a:rPr lang="de-DE" sz="1100" b="1" dirty="0" smtClean="0">
                <a:latin typeface="Arial" panose="020B0604020202020204" pitchFamily="34" charset="0"/>
                <a:cs typeface="Arial" panose="020B0604020202020204" pitchFamily="34" charset="0"/>
              </a:rPr>
              <a:t>Markterfolg</a:t>
            </a:r>
            <a:r>
              <a:rPr lang="de-DE" sz="1100" dirty="0" smtClean="0">
                <a:latin typeface="Arial" panose="020B0604020202020204" pitchFamily="34" charset="0"/>
                <a:cs typeface="Arial" panose="020B0604020202020204" pitchFamily="34" charset="0"/>
              </a:rPr>
              <a:t>, da Mängel in diesem Bereich der häufigste Grund für ein </a:t>
            </a:r>
            <a:r>
              <a:rPr lang="de-DE" sz="1100" b="1" dirty="0" smtClean="0">
                <a:latin typeface="Arial" panose="020B0604020202020204" pitchFamily="34" charset="0"/>
                <a:cs typeface="Arial" panose="020B0604020202020204" pitchFamily="34" charset="0"/>
              </a:rPr>
              <a:t>Scheitern</a:t>
            </a:r>
            <a:r>
              <a:rPr lang="de-DE" sz="1100" dirty="0" smtClean="0">
                <a:latin typeface="Arial" panose="020B0604020202020204" pitchFamily="34" charset="0"/>
                <a:cs typeface="Arial" panose="020B0604020202020204" pitchFamily="34" charset="0"/>
              </a:rPr>
              <a:t> ist bei neuen Produkten</a:t>
            </a:r>
            <a:endParaRPr lang="de-DE"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200" dirty="0">
              <a:latin typeface="Arial" panose="020B0604020202020204" pitchFamily="34" charset="0"/>
              <a:cs typeface="Arial" panose="020B0604020202020204" pitchFamily="34" charset="0"/>
            </a:endParaRPr>
          </a:p>
        </p:txBody>
      </p:sp>
      <p:sp>
        <p:nvSpPr>
          <p:cNvPr id="26" name="Textfeld 25"/>
          <p:cNvSpPr txBox="1"/>
          <p:nvPr/>
        </p:nvSpPr>
        <p:spPr>
          <a:xfrm>
            <a:off x="3512641" y="2005988"/>
            <a:ext cx="5334738" cy="4909036"/>
          </a:xfrm>
          <a:prstGeom prst="rect">
            <a:avLst/>
          </a:prstGeom>
          <a:noFill/>
        </p:spPr>
        <p:txBody>
          <a:bodyPr wrap="square" rtlCol="0">
            <a:spAutoFit/>
          </a:bodyPr>
          <a:lstStyle/>
          <a:p>
            <a:r>
              <a:rPr lang="de-DE" sz="1100" b="1" dirty="0" smtClean="0">
                <a:latin typeface="Arial" panose="020B0604020202020204" pitchFamily="34" charset="0"/>
                <a:cs typeface="Arial" panose="020B0604020202020204" pitchFamily="34" charset="0"/>
              </a:rPr>
              <a:t>Aufbau:</a:t>
            </a:r>
          </a:p>
          <a:p>
            <a:r>
              <a:rPr lang="de-DE" sz="1100" dirty="0" smtClean="0">
                <a:latin typeface="Arial" panose="020B0604020202020204" pitchFamily="34" charset="0"/>
                <a:cs typeface="Arial" panose="020B0604020202020204" pitchFamily="34" charset="0"/>
              </a:rPr>
              <a:t>Das Value Proposition </a:t>
            </a:r>
            <a:r>
              <a:rPr lang="de-DE" sz="1100" dirty="0" err="1" smtClean="0">
                <a:latin typeface="Arial" panose="020B0604020202020204" pitchFamily="34" charset="0"/>
                <a:cs typeface="Arial" panose="020B0604020202020204" pitchFamily="34" charset="0"/>
              </a:rPr>
              <a:t>Canvas</a:t>
            </a:r>
            <a:r>
              <a:rPr lang="de-DE" sz="1100" dirty="0" smtClean="0">
                <a:latin typeface="Arial" panose="020B0604020202020204" pitchFamily="34" charset="0"/>
                <a:cs typeface="Arial" panose="020B0604020202020204" pitchFamily="34" charset="0"/>
              </a:rPr>
              <a:t> ist in zwei Bereiche aufgeteilt. </a:t>
            </a:r>
          </a:p>
          <a:p>
            <a:r>
              <a:rPr lang="de-DE" sz="1100" dirty="0">
                <a:latin typeface="Arial" panose="020B0604020202020204" pitchFamily="34" charset="0"/>
                <a:cs typeface="Arial" panose="020B0604020202020204" pitchFamily="34" charset="0"/>
              </a:rPr>
              <a:t>Auf der </a:t>
            </a:r>
            <a:r>
              <a:rPr lang="de-DE" sz="1100" b="1" dirty="0">
                <a:latin typeface="Arial" panose="020B0604020202020204" pitchFamily="34" charset="0"/>
                <a:cs typeface="Arial" panose="020B0604020202020204" pitchFamily="34" charset="0"/>
              </a:rPr>
              <a:t>rechten Seite </a:t>
            </a:r>
            <a:r>
              <a:rPr lang="de-DE" sz="1100" dirty="0">
                <a:latin typeface="Arial" panose="020B0604020202020204" pitchFamily="34" charset="0"/>
                <a:cs typeface="Arial" panose="020B0604020202020204" pitchFamily="34" charset="0"/>
              </a:rPr>
              <a:t>befindet sich dein ausgewähltes Kundensegment. </a:t>
            </a:r>
            <a:endParaRPr lang="de-DE" sz="1100" dirty="0" smtClean="0">
              <a:latin typeface="Arial" panose="020B0604020202020204" pitchFamily="34" charset="0"/>
              <a:cs typeface="Arial" panose="020B0604020202020204" pitchFamily="34" charset="0"/>
            </a:endParaRPr>
          </a:p>
          <a:p>
            <a:r>
              <a:rPr lang="de-DE" sz="1100" dirty="0" smtClean="0">
                <a:latin typeface="Arial" panose="020B0604020202020204" pitchFamily="34" charset="0"/>
                <a:cs typeface="Arial" panose="020B0604020202020204" pitchFamily="34" charset="0"/>
              </a:rPr>
              <a:t>Innerhalb der </a:t>
            </a:r>
            <a:r>
              <a:rPr lang="de-DE" sz="1100" b="1" dirty="0" smtClean="0">
                <a:latin typeface="Arial" panose="020B0604020202020204" pitchFamily="34" charset="0"/>
                <a:cs typeface="Arial" panose="020B0604020202020204" pitchFamily="34" charset="0"/>
              </a:rPr>
              <a:t>linken Seite </a:t>
            </a:r>
            <a:r>
              <a:rPr lang="de-DE" sz="1100" dirty="0" smtClean="0">
                <a:latin typeface="Arial" panose="020B0604020202020204" pitchFamily="34" charset="0"/>
                <a:cs typeface="Arial" panose="020B0604020202020204" pitchFamily="34" charset="0"/>
              </a:rPr>
              <a:t>liegt die Value </a:t>
            </a:r>
            <a:r>
              <a:rPr lang="de-DE" sz="1100" dirty="0">
                <a:latin typeface="Arial" panose="020B0604020202020204" pitchFamily="34" charset="0"/>
                <a:cs typeface="Arial" panose="020B0604020202020204" pitchFamily="34" charset="0"/>
              </a:rPr>
              <a:t>P</a:t>
            </a:r>
            <a:r>
              <a:rPr lang="de-DE" sz="1100" dirty="0" smtClean="0">
                <a:latin typeface="Arial" panose="020B0604020202020204" pitchFamily="34" charset="0"/>
                <a:cs typeface="Arial" panose="020B0604020202020204" pitchFamily="34" charset="0"/>
              </a:rPr>
              <a:t>roposition deiner Problemlösung. Hier zeigst du detailliert das Leistungsversprechen auf, welches die Bedürfnisse deiner Zielgruppe adressiert.</a:t>
            </a:r>
          </a:p>
          <a:p>
            <a:endParaRPr lang="de-DE" sz="1100" dirty="0">
              <a:latin typeface="Arial" panose="020B0604020202020204" pitchFamily="34" charset="0"/>
              <a:cs typeface="Arial" panose="020B0604020202020204" pitchFamily="34" charset="0"/>
            </a:endParaRPr>
          </a:p>
          <a:p>
            <a:r>
              <a:rPr lang="de-DE" sz="1100" b="1" dirty="0" smtClean="0">
                <a:latin typeface="Arial" panose="020B0604020202020204" pitchFamily="34" charset="0"/>
                <a:cs typeface="Arial" panose="020B0604020202020204" pitchFamily="34" charset="0"/>
              </a:rPr>
              <a:t>Kundensegmente</a:t>
            </a:r>
          </a:p>
          <a:p>
            <a:r>
              <a:rPr lang="de-DE" sz="1100" dirty="0" smtClean="0">
                <a:latin typeface="Arial" panose="020B0604020202020204" pitchFamily="34" charset="0"/>
                <a:cs typeface="Arial" panose="020B0604020202020204" pitchFamily="34" charset="0"/>
              </a:rPr>
              <a:t>Hier betrachtest du immer nur ein Kundensegment. D.h. du entwickelst diesen Teil für jede Kundengruppe/ Persona extra. Das ermöglicht dir eine spezifische Übersicht, welche Leistungsbestandteile welche Kundengruppe adressiert.</a:t>
            </a:r>
          </a:p>
          <a:p>
            <a:endParaRPr lang="de-DE" sz="1100" dirty="0">
              <a:latin typeface="Arial" panose="020B0604020202020204" pitchFamily="34" charset="0"/>
              <a:cs typeface="Arial" panose="020B0604020202020204" pitchFamily="34" charset="0"/>
            </a:endParaRPr>
          </a:p>
          <a:p>
            <a:pPr>
              <a:spcAft>
                <a:spcPts val="600"/>
              </a:spcAft>
            </a:pPr>
            <a:r>
              <a:rPr lang="de-DE" sz="1100" dirty="0" smtClean="0">
                <a:latin typeface="Arial" panose="020B0604020202020204" pitchFamily="34" charset="0"/>
                <a:cs typeface="Arial" panose="020B0604020202020204" pitchFamily="34" charset="0"/>
              </a:rPr>
              <a:t>Die </a:t>
            </a:r>
            <a:r>
              <a:rPr lang="de-DE" sz="1100" b="1" dirty="0" smtClean="0">
                <a:latin typeface="Arial" panose="020B0604020202020204" pitchFamily="34" charset="0"/>
                <a:cs typeface="Arial" panose="020B0604020202020204" pitchFamily="34" charset="0"/>
              </a:rPr>
              <a:t>Zielgruppe</a:t>
            </a:r>
            <a:r>
              <a:rPr lang="de-DE" sz="1100" dirty="0" smtClean="0">
                <a:latin typeface="Arial" panose="020B0604020202020204" pitchFamily="34" charset="0"/>
                <a:cs typeface="Arial" panose="020B0604020202020204" pitchFamily="34" charset="0"/>
              </a:rPr>
              <a:t> wird aus </a:t>
            </a:r>
            <a:r>
              <a:rPr lang="de-DE" sz="1100" b="1" dirty="0" smtClean="0">
                <a:latin typeface="Arial" panose="020B0604020202020204" pitchFamily="34" charset="0"/>
                <a:cs typeface="Arial" panose="020B0604020202020204" pitchFamily="34" charset="0"/>
              </a:rPr>
              <a:t>drei </a:t>
            </a:r>
            <a:r>
              <a:rPr lang="de-DE" sz="1100" dirty="0" smtClean="0">
                <a:latin typeface="Arial" panose="020B0604020202020204" pitchFamily="34" charset="0"/>
                <a:cs typeface="Arial" panose="020B0604020202020204" pitchFamily="34" charset="0"/>
              </a:rPr>
              <a:t>verschiedenen </a:t>
            </a:r>
            <a:r>
              <a:rPr lang="de-DE" sz="1100" b="1" dirty="0" smtClean="0">
                <a:latin typeface="Arial" panose="020B0604020202020204" pitchFamily="34" charset="0"/>
                <a:cs typeface="Arial" panose="020B0604020202020204" pitchFamily="34" charset="0"/>
              </a:rPr>
              <a:t>Blickwinkeln</a:t>
            </a:r>
            <a:r>
              <a:rPr lang="de-DE" sz="1100" dirty="0" smtClean="0">
                <a:latin typeface="Arial" panose="020B0604020202020204" pitchFamily="34" charset="0"/>
                <a:cs typeface="Arial" panose="020B0604020202020204" pitchFamily="34" charset="0"/>
              </a:rPr>
              <a:t> betrachtet:</a:t>
            </a:r>
          </a:p>
          <a:p>
            <a:r>
              <a:rPr lang="de-DE" sz="1100" b="1" dirty="0" smtClean="0">
                <a:latin typeface="Arial" panose="020B0604020202020204" pitchFamily="34" charset="0"/>
                <a:cs typeface="Arial" panose="020B0604020202020204" pitchFamily="34" charset="0"/>
              </a:rPr>
              <a:t>1. Customer Jobs</a:t>
            </a:r>
          </a:p>
          <a:p>
            <a:r>
              <a:rPr lang="de-DE" sz="1100" dirty="0" smtClean="0">
                <a:latin typeface="Arial" panose="020B0604020202020204" pitchFamily="34" charset="0"/>
                <a:cs typeface="Arial" panose="020B0604020202020204" pitchFamily="34" charset="0"/>
              </a:rPr>
              <a:t>Hier werden die Aufgaben und Ziel beschrieben, die der Kunde erreichen möchte. Das sind funktionale, emotionale und soziale Bedürfnisse bzw. Ziele.</a:t>
            </a:r>
          </a:p>
          <a:p>
            <a:r>
              <a:rPr lang="de-DE" sz="1100" b="1" dirty="0" smtClean="0">
                <a:latin typeface="Arial" panose="020B0604020202020204" pitchFamily="34" charset="0"/>
                <a:cs typeface="Arial" panose="020B0604020202020204" pitchFamily="34" charset="0"/>
              </a:rPr>
              <a:t>2. </a:t>
            </a:r>
            <a:r>
              <a:rPr lang="de-DE" sz="1100" b="1" dirty="0" err="1" smtClean="0">
                <a:latin typeface="Arial" panose="020B0604020202020204" pitchFamily="34" charset="0"/>
                <a:cs typeface="Arial" panose="020B0604020202020204" pitchFamily="34" charset="0"/>
              </a:rPr>
              <a:t>Pains</a:t>
            </a:r>
            <a:endParaRPr lang="de-DE" sz="1100" b="1" dirty="0" smtClean="0">
              <a:latin typeface="Arial" panose="020B0604020202020204" pitchFamily="34" charset="0"/>
              <a:cs typeface="Arial" panose="020B0604020202020204" pitchFamily="34" charset="0"/>
            </a:endParaRPr>
          </a:p>
          <a:p>
            <a:r>
              <a:rPr lang="de-DE" sz="1100" dirty="0" smtClean="0">
                <a:latin typeface="Arial" panose="020B0604020202020204" pitchFamily="34" charset="0"/>
                <a:cs typeface="Arial" panose="020B0604020202020204" pitchFamily="34" charset="0"/>
              </a:rPr>
              <a:t>Hier werden die Probleme und Herausforderungen aufgelistet, die der Kunde beim erledigen der Aufgaben aktuell besitzt. Was bereitet dem Kunden Kopfschmerzen, warum ist er frustriert</a:t>
            </a:r>
          </a:p>
          <a:p>
            <a:r>
              <a:rPr lang="de-DE" sz="1100" b="1" dirty="0" smtClean="0">
                <a:latin typeface="Arial" panose="020B0604020202020204" pitchFamily="34" charset="0"/>
                <a:cs typeface="Arial" panose="020B0604020202020204" pitchFamily="34" charset="0"/>
              </a:rPr>
              <a:t>3. </a:t>
            </a:r>
            <a:r>
              <a:rPr lang="de-DE" sz="1100" b="1" dirty="0" err="1" smtClean="0">
                <a:latin typeface="Arial" panose="020B0604020202020204" pitchFamily="34" charset="0"/>
                <a:cs typeface="Arial" panose="020B0604020202020204" pitchFamily="34" charset="0"/>
              </a:rPr>
              <a:t>Gains</a:t>
            </a:r>
            <a:endParaRPr lang="de-DE" sz="1100" b="1" dirty="0" smtClean="0">
              <a:latin typeface="Arial" panose="020B0604020202020204" pitchFamily="34" charset="0"/>
              <a:cs typeface="Arial" panose="020B0604020202020204" pitchFamily="34" charset="0"/>
            </a:endParaRPr>
          </a:p>
          <a:p>
            <a:r>
              <a:rPr lang="de-DE" sz="1100" dirty="0" smtClean="0">
                <a:latin typeface="Arial" panose="020B0604020202020204" pitchFamily="34" charset="0"/>
                <a:cs typeface="Arial" panose="020B0604020202020204" pitchFamily="34" charset="0"/>
              </a:rPr>
              <a:t>Welche positiven Erlebnisse und Ergebnisse erzielt der Kunde beim Erledigen seiner „Customer Jobs“. Was macht den Kunden glücklich? Was ist für den Kunden ein Erfolg?</a:t>
            </a:r>
          </a:p>
          <a:p>
            <a:endParaRPr lang="de-DE" sz="1100" dirty="0">
              <a:latin typeface="Arial" panose="020B0604020202020204" pitchFamily="34" charset="0"/>
              <a:cs typeface="Arial" panose="020B0604020202020204" pitchFamily="34" charset="0"/>
            </a:endParaRPr>
          </a:p>
          <a:p>
            <a:pPr marL="228600" indent="-228600">
              <a:buAutoNum type="arabicPeriod"/>
            </a:pPr>
            <a:endParaRPr lang="de-DE" sz="1100" dirty="0" smtClean="0">
              <a:latin typeface="Arial" panose="020B0604020202020204" pitchFamily="34" charset="0"/>
              <a:cs typeface="Arial" panose="020B0604020202020204" pitchFamily="34" charset="0"/>
            </a:endParaRPr>
          </a:p>
          <a:p>
            <a:endParaRPr lang="de-DE" sz="1100" dirty="0" smtClean="0">
              <a:latin typeface="Arial" panose="020B0604020202020204" pitchFamily="34" charset="0"/>
              <a:cs typeface="Arial" panose="020B0604020202020204" pitchFamily="34" charset="0"/>
            </a:endParaRPr>
          </a:p>
          <a:p>
            <a:r>
              <a:rPr lang="de-DE" sz="1100" dirty="0" smtClean="0">
                <a:latin typeface="Arial" panose="020B0604020202020204" pitchFamily="34" charset="0"/>
                <a:cs typeface="Arial" panose="020B0604020202020204" pitchFamily="34" charset="0"/>
              </a:rPr>
              <a:t> </a:t>
            </a:r>
          </a:p>
        </p:txBody>
      </p:sp>
      <p:sp>
        <p:nvSpPr>
          <p:cNvPr id="28" name="Textfeld 27"/>
          <p:cNvSpPr txBox="1"/>
          <p:nvPr/>
        </p:nvSpPr>
        <p:spPr>
          <a:xfrm>
            <a:off x="9086227" y="2024873"/>
            <a:ext cx="2417220" cy="769441"/>
          </a:xfrm>
          <a:prstGeom prst="rect">
            <a:avLst/>
          </a:prstGeom>
          <a:noFill/>
        </p:spPr>
        <p:txBody>
          <a:bodyPr wrap="square" rtlCol="0">
            <a:spAutoFit/>
          </a:bodyPr>
          <a:lstStyle/>
          <a:p>
            <a:pPr marL="171450" indent="-171450">
              <a:buFont typeface="Arial" panose="020B0604020202020204" pitchFamily="34" charset="0"/>
              <a:buChar char="•"/>
            </a:pPr>
            <a:r>
              <a:rPr lang="de-DE" sz="1100" dirty="0" smtClean="0">
                <a:latin typeface="Arial" panose="020B0604020202020204" pitchFamily="34" charset="0"/>
                <a:cs typeface="Arial" panose="020B0604020202020204" pitchFamily="34" charset="0"/>
              </a:rPr>
              <a:t>Sehr übersichtlich und leicht verständlich</a:t>
            </a:r>
          </a:p>
          <a:p>
            <a:pPr marL="171450" indent="-171450">
              <a:buFont typeface="Arial" panose="020B0604020202020204" pitchFamily="34" charset="0"/>
              <a:buChar char="•"/>
            </a:pPr>
            <a:endParaRPr lang="de-DE"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1100" dirty="0" smtClean="0">
              <a:latin typeface="Arial" panose="020B0604020202020204" pitchFamily="34" charset="0"/>
              <a:cs typeface="Arial" panose="020B0604020202020204" pitchFamily="34" charset="0"/>
            </a:endParaRPr>
          </a:p>
        </p:txBody>
      </p:sp>
      <p:sp>
        <p:nvSpPr>
          <p:cNvPr id="29" name="Textfeld 28"/>
          <p:cNvSpPr txBox="1"/>
          <p:nvPr/>
        </p:nvSpPr>
        <p:spPr>
          <a:xfrm>
            <a:off x="9129973" y="4381357"/>
            <a:ext cx="2417220" cy="615553"/>
          </a:xfrm>
          <a:prstGeom prst="rect">
            <a:avLst/>
          </a:prstGeom>
          <a:noFill/>
        </p:spPr>
        <p:txBody>
          <a:bodyPr wrap="square" rtlCol="0">
            <a:spAutoFit/>
          </a:bodyPr>
          <a:lstStyle/>
          <a:p>
            <a:pPr marL="171450" indent="-171450">
              <a:buFont typeface="Arial" panose="020B0604020202020204" pitchFamily="34" charset="0"/>
              <a:buChar char="•"/>
            </a:pPr>
            <a:r>
              <a:rPr lang="de-DE" sz="1100" dirty="0" smtClean="0">
                <a:latin typeface="Arial" panose="020B0604020202020204" pitchFamily="34" charset="0"/>
                <a:cs typeface="Arial" panose="020B0604020202020204" pitchFamily="34" charset="0"/>
              </a:rPr>
              <a:t>Subjektive Einschätzungen möglich </a:t>
            </a:r>
          </a:p>
          <a:p>
            <a:pPr marL="171450" indent="-171450">
              <a:buFont typeface="Arial" panose="020B0604020202020204" pitchFamily="34" charset="0"/>
              <a:buChar char="•"/>
            </a:pP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47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7">
            <a:extLst>
              <a:ext uri="{FF2B5EF4-FFF2-40B4-BE49-F238E27FC236}">
                <a16:creationId xmlns:a16="http://schemas.microsoft.com/office/drawing/2014/main" id="{A2E268B9-6F71-4A53-BB25-A90F65C36452}"/>
              </a:ext>
            </a:extLst>
          </p:cNvPr>
          <p:cNvGrpSpPr/>
          <p:nvPr/>
        </p:nvGrpSpPr>
        <p:grpSpPr>
          <a:xfrm>
            <a:off x="63358" y="-48828"/>
            <a:ext cx="12213229" cy="6871101"/>
            <a:chOff x="63358" y="-48828"/>
            <a:chExt cx="12213229" cy="6871101"/>
          </a:xfrm>
        </p:grpSpPr>
        <p:sp>
          <p:nvSpPr>
            <p:cNvPr id="3" name="Textfeld 4">
              <a:extLst>
                <a:ext uri="{FF2B5EF4-FFF2-40B4-BE49-F238E27FC236}">
                  <a16:creationId xmlns:a16="http://schemas.microsoft.com/office/drawing/2014/main" id="{C6166605-40D7-454D-9854-0154CDB90CF8}"/>
                </a:ext>
              </a:extLst>
            </p:cNvPr>
            <p:cNvSpPr txBox="1"/>
            <p:nvPr/>
          </p:nvSpPr>
          <p:spPr>
            <a:xfrm>
              <a:off x="2826145" y="307063"/>
              <a:ext cx="7437859" cy="769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4400" b="1" i="0" u="none" strike="noStrike" kern="1200" cap="none" spc="0" baseline="0" dirty="0" smtClean="0">
                  <a:solidFill>
                    <a:srgbClr val="5CB600"/>
                  </a:solidFill>
                  <a:uFillTx/>
                  <a:latin typeface="Raleway"/>
                </a:rPr>
                <a:t>Value Proposition </a:t>
              </a:r>
              <a:r>
                <a:rPr lang="de-DE" sz="4400" b="1" i="0" u="none" strike="noStrike" kern="1200" cap="none" spc="0" baseline="0" dirty="0" err="1" smtClean="0">
                  <a:solidFill>
                    <a:srgbClr val="5CB600"/>
                  </a:solidFill>
                  <a:uFillTx/>
                  <a:latin typeface="Raleway"/>
                </a:rPr>
                <a:t>Canvas</a:t>
              </a:r>
              <a:endParaRPr lang="de-DE" sz="4400" b="1" i="0" u="none" strike="noStrike" kern="1200" cap="none" spc="0" baseline="0" dirty="0">
                <a:solidFill>
                  <a:srgbClr val="5CB600"/>
                </a:solidFill>
                <a:uFillTx/>
                <a:latin typeface="Raleway"/>
              </a:endParaRPr>
            </a:p>
          </p:txBody>
        </p:sp>
        <p:grpSp>
          <p:nvGrpSpPr>
            <p:cNvPr id="4" name="Gruppieren 15">
              <a:extLst>
                <a:ext uri="{FF2B5EF4-FFF2-40B4-BE49-F238E27FC236}">
                  <a16:creationId xmlns:a16="http://schemas.microsoft.com/office/drawing/2014/main" id="{9CA50B07-235A-41B0-B2C1-328D1F2CF659}"/>
                </a:ext>
              </a:extLst>
            </p:cNvPr>
            <p:cNvGrpSpPr/>
            <p:nvPr/>
          </p:nvGrpSpPr>
          <p:grpSpPr>
            <a:xfrm>
              <a:off x="63358" y="-48828"/>
              <a:ext cx="12213229" cy="6871101"/>
              <a:chOff x="63358" y="-48828"/>
              <a:chExt cx="12213229" cy="6871101"/>
            </a:xfrm>
          </p:grpSpPr>
          <p:sp>
            <p:nvSpPr>
              <p:cNvPr id="5" name="Rechteck 40">
                <a:extLst>
                  <a:ext uri="{FF2B5EF4-FFF2-40B4-BE49-F238E27FC236}">
                    <a16:creationId xmlns:a16="http://schemas.microsoft.com/office/drawing/2014/main" id="{8CC42AAE-B1A5-4927-8C31-BFAE7ED12BC3}"/>
                  </a:ext>
                </a:extLst>
              </p:cNvPr>
              <p:cNvSpPr/>
              <p:nvPr/>
            </p:nvSpPr>
            <p:spPr>
              <a:xfrm>
                <a:off x="63358" y="1338343"/>
                <a:ext cx="591845" cy="531184"/>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6" name="Rechteck 42">
                <a:extLst>
                  <a:ext uri="{FF2B5EF4-FFF2-40B4-BE49-F238E27FC236}">
                    <a16:creationId xmlns:a16="http://schemas.microsoft.com/office/drawing/2014/main" id="{A3C12453-0A30-46B3-A1B8-04A4A04DBF92}"/>
                  </a:ext>
                </a:extLst>
              </p:cNvPr>
              <p:cNvSpPr/>
              <p:nvPr/>
            </p:nvSpPr>
            <p:spPr>
              <a:xfrm>
                <a:off x="8916671" y="1883673"/>
                <a:ext cx="3195809"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7" name="Rechteck 39">
                <a:extLst>
                  <a:ext uri="{FF2B5EF4-FFF2-40B4-BE49-F238E27FC236}">
                    <a16:creationId xmlns:a16="http://schemas.microsoft.com/office/drawing/2014/main" id="{A64FF31E-3E1A-4E98-A97B-4CD749EA60CB}"/>
                  </a:ext>
                </a:extLst>
              </p:cNvPr>
              <p:cNvSpPr/>
              <p:nvPr/>
            </p:nvSpPr>
            <p:spPr>
              <a:xfrm>
                <a:off x="63358" y="1884587"/>
                <a:ext cx="3272866" cy="4907155"/>
              </a:xfrm>
              <a:prstGeom prst="rect">
                <a:avLst/>
              </a:prstGeom>
              <a:noFill/>
              <a:ln w="76196" cap="flat">
                <a:solidFill>
                  <a:srgbClr val="5CB600"/>
                </a:solidFill>
                <a:prstDash val="solid"/>
                <a:miter/>
              </a:ln>
            </p:spPr>
            <p:txBody>
              <a:bodyPr vert="horz" wrap="square" lIns="91440" tIns="45720" rIns="91440" bIns="45720" anchor="t" anchorCtr="0" compatLnSpc="1">
                <a:noAutofit/>
              </a:bodyPr>
              <a:lstStyle/>
              <a:p>
                <a:pPr marL="17999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34"/>
                  <a:cs typeface="Arial" pitchFamily="34"/>
                </a:endParaRPr>
              </a:p>
            </p:txBody>
          </p:sp>
          <p:sp>
            <p:nvSpPr>
              <p:cNvPr id="8" name="Rechteck 41">
                <a:extLst>
                  <a:ext uri="{FF2B5EF4-FFF2-40B4-BE49-F238E27FC236}">
                    <a16:creationId xmlns:a16="http://schemas.microsoft.com/office/drawing/2014/main" id="{ED3BE76F-19A2-4AE2-ABD9-3A3F803E33CE}"/>
                  </a:ext>
                </a:extLst>
              </p:cNvPr>
              <p:cNvSpPr/>
              <p:nvPr/>
            </p:nvSpPr>
            <p:spPr>
              <a:xfrm>
                <a:off x="3330272" y="1883673"/>
                <a:ext cx="5596173"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9" name="Rechteck 43">
                <a:extLst>
                  <a:ext uri="{FF2B5EF4-FFF2-40B4-BE49-F238E27FC236}">
                    <a16:creationId xmlns:a16="http://schemas.microsoft.com/office/drawing/2014/main" id="{F04C2FCE-73E2-497E-B66F-6F907EF50A2B}"/>
                  </a:ext>
                </a:extLst>
              </p:cNvPr>
              <p:cNvSpPr/>
              <p:nvPr/>
            </p:nvSpPr>
            <p:spPr>
              <a:xfrm>
                <a:off x="8926445" y="4204411"/>
                <a:ext cx="3186043" cy="2587331"/>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grpSp>
            <p:nvGrpSpPr>
              <p:cNvPr id="10" name="Gruppieren 12">
                <a:extLst>
                  <a:ext uri="{FF2B5EF4-FFF2-40B4-BE49-F238E27FC236}">
                    <a16:creationId xmlns:a16="http://schemas.microsoft.com/office/drawing/2014/main" id="{E99A2B32-A69A-4460-B2A4-6FF8656860D5}"/>
                  </a:ext>
                </a:extLst>
              </p:cNvPr>
              <p:cNvGrpSpPr/>
              <p:nvPr/>
            </p:nvGrpSpPr>
            <p:grpSpPr>
              <a:xfrm>
                <a:off x="63358" y="-48828"/>
                <a:ext cx="12213229" cy="6871101"/>
                <a:chOff x="63358" y="-48828"/>
                <a:chExt cx="12213229" cy="6871101"/>
              </a:xfrm>
            </p:grpSpPr>
            <p:pic>
              <p:nvPicPr>
                <p:cNvPr id="11" name="Grafik 31">
                  <a:extLst>
                    <a:ext uri="{FF2B5EF4-FFF2-40B4-BE49-F238E27FC236}">
                      <a16:creationId xmlns:a16="http://schemas.microsoft.com/office/drawing/2014/main" id="{B0F39302-8F6F-4037-9EC3-26132AF454B1}"/>
                    </a:ext>
                  </a:extLst>
                </p:cNvPr>
                <p:cNvPicPr>
                  <a:picLocks noChangeAspect="1"/>
                </p:cNvPicPr>
                <p:nvPr/>
              </p:nvPicPr>
              <p:blipFill>
                <a:blip r:embed="rId2"/>
                <a:stretch>
                  <a:fillRect/>
                </a:stretch>
              </p:blipFill>
              <p:spPr>
                <a:xfrm>
                  <a:off x="233601" y="-48828"/>
                  <a:ext cx="1490718" cy="976935"/>
                </a:xfrm>
                <a:prstGeom prst="rect">
                  <a:avLst/>
                </a:prstGeom>
                <a:noFill/>
                <a:ln cap="flat">
                  <a:noFill/>
                </a:ln>
              </p:spPr>
            </p:pic>
            <p:sp>
              <p:nvSpPr>
                <p:cNvPr id="12" name="Rechteck 32">
                  <a:extLst>
                    <a:ext uri="{FF2B5EF4-FFF2-40B4-BE49-F238E27FC236}">
                      <a16:creationId xmlns:a16="http://schemas.microsoft.com/office/drawing/2014/main" id="{DFDC8D60-AFFE-45E5-9A1B-6AB77E7A1202}"/>
                    </a:ext>
                  </a:extLst>
                </p:cNvPr>
                <p:cNvSpPr/>
                <p:nvPr/>
              </p:nvSpPr>
              <p:spPr>
                <a:xfrm>
                  <a:off x="3370798" y="1329912"/>
                  <a:ext cx="5555647" cy="523219"/>
                </a:xfrm>
                <a:prstGeom prst="rect">
                  <a:avLst/>
                </a:prstGeom>
                <a:solidFill>
                  <a:srgbClr val="5CB600"/>
                </a:solidFill>
                <a:ln w="28575"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Durchführung</a:t>
                  </a:r>
                </a:p>
              </p:txBody>
            </p:sp>
            <p:sp>
              <p:nvSpPr>
                <p:cNvPr id="13" name="Rechteck 37">
                  <a:extLst>
                    <a:ext uri="{FF2B5EF4-FFF2-40B4-BE49-F238E27FC236}">
                      <a16:creationId xmlns:a16="http://schemas.microsoft.com/office/drawing/2014/main" id="{5B671704-B93C-4F7C-B10E-C3DC85D34E09}"/>
                    </a:ext>
                  </a:extLst>
                </p:cNvPr>
                <p:cNvSpPr/>
                <p:nvPr/>
              </p:nvSpPr>
              <p:spPr>
                <a:xfrm>
                  <a:off x="63358" y="1329912"/>
                  <a:ext cx="3404457" cy="523219"/>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Anlass / Situation</a:t>
                  </a:r>
                </a:p>
              </p:txBody>
            </p:sp>
            <p:sp>
              <p:nvSpPr>
                <p:cNvPr id="14" name="Rechteck 29">
                  <a:extLst>
                    <a:ext uri="{FF2B5EF4-FFF2-40B4-BE49-F238E27FC236}">
                      <a16:creationId xmlns:a16="http://schemas.microsoft.com/office/drawing/2014/main" id="{2D6F0DAD-4518-4D73-9B2B-CA05AE979829}"/>
                    </a:ext>
                  </a:extLst>
                </p:cNvPr>
                <p:cNvSpPr/>
                <p:nvPr/>
              </p:nvSpPr>
              <p:spPr>
                <a:xfrm>
                  <a:off x="63358" y="66257"/>
                  <a:ext cx="12049121" cy="1263655"/>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5" name="Rechteck 30">
                  <a:extLst>
                    <a:ext uri="{FF2B5EF4-FFF2-40B4-BE49-F238E27FC236}">
                      <a16:creationId xmlns:a16="http://schemas.microsoft.com/office/drawing/2014/main" id="{46AB6C3D-7F6C-4792-96CB-D5AE57D45B72}"/>
                    </a:ext>
                  </a:extLst>
                </p:cNvPr>
                <p:cNvSpPr/>
                <p:nvPr/>
              </p:nvSpPr>
              <p:spPr>
                <a:xfrm>
                  <a:off x="8961010" y="1353385"/>
                  <a:ext cx="3151470" cy="516151"/>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Pros &amp; Cons</a:t>
                  </a:r>
                </a:p>
              </p:txBody>
            </p:sp>
            <p:sp>
              <p:nvSpPr>
                <p:cNvPr id="16" name="Textfeld 1">
                  <a:extLst>
                    <a:ext uri="{FF2B5EF4-FFF2-40B4-BE49-F238E27FC236}">
                      <a16:creationId xmlns:a16="http://schemas.microsoft.com/office/drawing/2014/main" id="{B4EC2D9D-24CB-4B3B-B6B5-961BB464FD09}"/>
                    </a:ext>
                  </a:extLst>
                </p:cNvPr>
                <p:cNvSpPr txBox="1"/>
                <p:nvPr/>
              </p:nvSpPr>
              <p:spPr>
                <a:xfrm>
                  <a:off x="129625" y="876287"/>
                  <a:ext cx="2021500"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1" i="0" u="none" strike="noStrike" kern="1200" cap="none" spc="0" baseline="0">
                      <a:solidFill>
                        <a:srgbClr val="5CB600"/>
                      </a:solidFill>
                      <a:uFillTx/>
                      <a:latin typeface="Calibri"/>
                    </a:rPr>
                    <a:t>Innovation Tool-Box</a:t>
                  </a:r>
                </a:p>
              </p:txBody>
            </p:sp>
            <p:sp>
              <p:nvSpPr>
                <p:cNvPr id="17" name="Rechteck 3">
                  <a:extLst>
                    <a:ext uri="{FF2B5EF4-FFF2-40B4-BE49-F238E27FC236}">
                      <a16:creationId xmlns:a16="http://schemas.microsoft.com/office/drawing/2014/main" id="{6B3D1B26-0C89-461A-B6DD-8586E59C5E4F}"/>
                    </a:ext>
                  </a:extLst>
                </p:cNvPr>
                <p:cNvSpPr/>
                <p:nvPr/>
              </p:nvSpPr>
              <p:spPr>
                <a:xfrm>
                  <a:off x="11642031" y="1809561"/>
                  <a:ext cx="470449" cy="2434498"/>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8" name="Rechteck 44">
                  <a:extLst>
                    <a:ext uri="{FF2B5EF4-FFF2-40B4-BE49-F238E27FC236}">
                      <a16:creationId xmlns:a16="http://schemas.microsoft.com/office/drawing/2014/main" id="{8D5673F4-9E77-4716-95C3-B6C740CABC8D}"/>
                    </a:ext>
                  </a:extLst>
                </p:cNvPr>
                <p:cNvSpPr/>
                <p:nvPr/>
              </p:nvSpPr>
              <p:spPr>
                <a:xfrm>
                  <a:off x="11642040" y="4230782"/>
                  <a:ext cx="470449" cy="2591491"/>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19" name="Grafik 6">
                  <a:extLst>
                    <a:ext uri="{FF2B5EF4-FFF2-40B4-BE49-F238E27FC236}">
                      <a16:creationId xmlns:a16="http://schemas.microsoft.com/office/drawing/2014/main" id="{E2192554-DF7F-4B49-9951-2E2A2DBC3CB1}"/>
                    </a:ext>
                  </a:extLst>
                </p:cNvPr>
                <p:cNvPicPr>
                  <a:picLocks noChangeAspect="1"/>
                </p:cNvPicPr>
                <p:nvPr/>
              </p:nvPicPr>
              <p:blipFill>
                <a:blip r:embed="rId3"/>
                <a:stretch>
                  <a:fillRect/>
                </a:stretch>
              </p:blipFill>
              <p:spPr>
                <a:xfrm>
                  <a:off x="11582585" y="2508436"/>
                  <a:ext cx="694002" cy="694002"/>
                </a:xfrm>
                <a:prstGeom prst="rect">
                  <a:avLst/>
                </a:prstGeom>
                <a:noFill/>
                <a:ln cap="flat">
                  <a:noFill/>
                </a:ln>
              </p:spPr>
            </p:pic>
            <p:pic>
              <p:nvPicPr>
                <p:cNvPr id="20" name="Grafik 45">
                  <a:extLst>
                    <a:ext uri="{FF2B5EF4-FFF2-40B4-BE49-F238E27FC236}">
                      <a16:creationId xmlns:a16="http://schemas.microsoft.com/office/drawing/2014/main" id="{361AE626-EF3B-4E85-90AD-3D16BDE1171C}"/>
                    </a:ext>
                  </a:extLst>
                </p:cNvPr>
                <p:cNvPicPr>
                  <a:picLocks noChangeAspect="1"/>
                </p:cNvPicPr>
                <p:nvPr/>
              </p:nvPicPr>
              <p:blipFill>
                <a:blip r:embed="rId3"/>
                <a:stretch>
                  <a:fillRect/>
                </a:stretch>
              </p:blipFill>
              <p:spPr>
                <a:xfrm rot="10799991">
                  <a:off x="11573414" y="5201929"/>
                  <a:ext cx="694002" cy="694002"/>
                </a:xfrm>
                <a:prstGeom prst="rect">
                  <a:avLst/>
                </a:prstGeom>
                <a:noFill/>
                <a:ln cap="flat">
                  <a:noFill/>
                </a:ln>
              </p:spPr>
            </p:pic>
            <p:pic>
              <p:nvPicPr>
                <p:cNvPr id="21" name="Grafik 8">
                  <a:extLst>
                    <a:ext uri="{FF2B5EF4-FFF2-40B4-BE49-F238E27FC236}">
                      <a16:creationId xmlns:a16="http://schemas.microsoft.com/office/drawing/2014/main" id="{85D7E5DF-BBCE-4377-8FBC-C17ED366EF56}"/>
                    </a:ext>
                  </a:extLst>
                </p:cNvPr>
                <p:cNvPicPr>
                  <a:picLocks noChangeAspect="1"/>
                </p:cNvPicPr>
                <p:nvPr/>
              </p:nvPicPr>
              <p:blipFill>
                <a:blip r:embed="rId4"/>
                <a:stretch>
                  <a:fillRect/>
                </a:stretch>
              </p:blipFill>
              <p:spPr>
                <a:xfrm>
                  <a:off x="233601" y="1396691"/>
                  <a:ext cx="408398" cy="414497"/>
                </a:xfrm>
                <a:prstGeom prst="rect">
                  <a:avLst/>
                </a:prstGeom>
                <a:noFill/>
                <a:ln cap="flat">
                  <a:noFill/>
                </a:ln>
              </p:spPr>
            </p:pic>
            <p:pic>
              <p:nvPicPr>
                <p:cNvPr id="22" name="Grafik 9">
                  <a:extLst>
                    <a:ext uri="{FF2B5EF4-FFF2-40B4-BE49-F238E27FC236}">
                      <a16:creationId xmlns:a16="http://schemas.microsoft.com/office/drawing/2014/main" id="{5A94947C-BE21-4367-B5A7-17FE7ED5FBD4}"/>
                    </a:ext>
                  </a:extLst>
                </p:cNvPr>
                <p:cNvPicPr>
                  <a:picLocks noChangeAspect="1"/>
                </p:cNvPicPr>
                <p:nvPr/>
              </p:nvPicPr>
              <p:blipFill>
                <a:blip r:embed="rId5"/>
                <a:stretch>
                  <a:fillRect/>
                </a:stretch>
              </p:blipFill>
              <p:spPr>
                <a:xfrm>
                  <a:off x="4441195" y="1369304"/>
                  <a:ext cx="493739" cy="487640"/>
                </a:xfrm>
                <a:prstGeom prst="rect">
                  <a:avLst/>
                </a:prstGeom>
                <a:noFill/>
                <a:ln cap="flat">
                  <a:noFill/>
                </a:ln>
              </p:spPr>
            </p:pic>
            <p:pic>
              <p:nvPicPr>
                <p:cNvPr id="23" name="Grafik 10">
                  <a:extLst>
                    <a:ext uri="{FF2B5EF4-FFF2-40B4-BE49-F238E27FC236}">
                      <a16:creationId xmlns:a16="http://schemas.microsoft.com/office/drawing/2014/main" id="{D9C11CDE-697B-410D-AEBF-B05CA7C2840B}"/>
                    </a:ext>
                  </a:extLst>
                </p:cNvPr>
                <p:cNvPicPr>
                  <a:picLocks noChangeAspect="1"/>
                </p:cNvPicPr>
                <p:nvPr/>
              </p:nvPicPr>
              <p:blipFill>
                <a:blip r:embed="rId6"/>
                <a:stretch>
                  <a:fillRect/>
                </a:stretch>
              </p:blipFill>
              <p:spPr>
                <a:xfrm>
                  <a:off x="9129973" y="1413351"/>
                  <a:ext cx="438875" cy="396209"/>
                </a:xfrm>
                <a:prstGeom prst="rect">
                  <a:avLst/>
                </a:prstGeom>
                <a:noFill/>
                <a:ln cap="flat">
                  <a:noFill/>
                </a:ln>
              </p:spPr>
            </p:pic>
          </p:grpSp>
        </p:grpSp>
      </p:grpSp>
      <p:sp>
        <p:nvSpPr>
          <p:cNvPr id="24" name="Textfeld 23"/>
          <p:cNvSpPr txBox="1"/>
          <p:nvPr/>
        </p:nvSpPr>
        <p:spPr>
          <a:xfrm>
            <a:off x="129624" y="2024873"/>
            <a:ext cx="3241174" cy="2646878"/>
          </a:xfrm>
          <a:prstGeom prst="rect">
            <a:avLst/>
          </a:prstGeom>
          <a:noFill/>
        </p:spPr>
        <p:txBody>
          <a:bodyPr wrap="square" rtlCol="0">
            <a:spAutoFit/>
          </a:bodyPr>
          <a:lstStyle/>
          <a:p>
            <a:pPr marL="285750" indent="-285750">
              <a:buFont typeface="Arial" panose="020B0604020202020204" pitchFamily="34" charset="0"/>
              <a:buChar char="•"/>
            </a:pPr>
            <a:r>
              <a:rPr lang="de-DE" sz="1100" dirty="0" smtClean="0">
                <a:latin typeface="Arial" panose="020B0604020202020204" pitchFamily="34" charset="0"/>
                <a:cs typeface="Arial" panose="020B0604020202020204" pitchFamily="34" charset="0"/>
              </a:rPr>
              <a:t>Das </a:t>
            </a:r>
            <a:r>
              <a:rPr lang="de-DE" sz="1100" b="1" dirty="0" smtClean="0">
                <a:latin typeface="Arial" panose="020B0604020202020204" pitchFamily="34" charset="0"/>
                <a:cs typeface="Arial" panose="020B0604020202020204" pitchFamily="34" charset="0"/>
              </a:rPr>
              <a:t>Value Proposition </a:t>
            </a:r>
            <a:r>
              <a:rPr lang="de-DE" sz="1100" b="1" dirty="0" err="1" smtClean="0">
                <a:latin typeface="Arial" panose="020B0604020202020204" pitchFamily="34" charset="0"/>
                <a:cs typeface="Arial" panose="020B0604020202020204" pitchFamily="34" charset="0"/>
              </a:rPr>
              <a:t>Canvas</a:t>
            </a:r>
            <a:r>
              <a:rPr lang="de-DE" sz="1100" b="1" dirty="0" smtClean="0">
                <a:latin typeface="Arial" panose="020B0604020202020204" pitchFamily="34" charset="0"/>
                <a:cs typeface="Arial" panose="020B0604020202020204" pitchFamily="34" charset="0"/>
              </a:rPr>
              <a:t> </a:t>
            </a:r>
            <a:r>
              <a:rPr lang="de-DE" sz="1100" dirty="0" smtClean="0">
                <a:latin typeface="Arial" panose="020B0604020202020204" pitchFamily="34" charset="0"/>
                <a:cs typeface="Arial" panose="020B0604020202020204" pitchFamily="34" charset="0"/>
              </a:rPr>
              <a:t>setzt du ein, wenn du </a:t>
            </a:r>
            <a:r>
              <a:rPr lang="de-DE" sz="1100" b="1" dirty="0" smtClean="0">
                <a:latin typeface="Arial" panose="020B0604020202020204" pitchFamily="34" charset="0"/>
                <a:cs typeface="Arial" panose="020B0604020202020204" pitchFamily="34" charset="0"/>
              </a:rPr>
              <a:t>deine Lösung</a:t>
            </a:r>
            <a:r>
              <a:rPr lang="de-DE" sz="1100" dirty="0" smtClean="0">
                <a:latin typeface="Arial" panose="020B0604020202020204" pitchFamily="34" charset="0"/>
                <a:cs typeface="Arial" panose="020B0604020202020204" pitchFamily="34" charset="0"/>
              </a:rPr>
              <a:t> bzw. das </a:t>
            </a:r>
            <a:r>
              <a:rPr lang="de-DE" sz="1100" b="1" dirty="0" smtClean="0">
                <a:latin typeface="Arial" panose="020B0604020202020204" pitchFamily="34" charset="0"/>
                <a:cs typeface="Arial" panose="020B0604020202020204" pitchFamily="34" charset="0"/>
              </a:rPr>
              <a:t>Leistungsversprechen</a:t>
            </a:r>
            <a:r>
              <a:rPr lang="de-DE" sz="1100" dirty="0" smtClean="0">
                <a:latin typeface="Arial" panose="020B0604020202020204" pitchFamily="34" charset="0"/>
                <a:cs typeface="Arial" panose="020B0604020202020204" pitchFamily="34" charset="0"/>
              </a:rPr>
              <a:t> deiner Lösung auf Basis der </a:t>
            </a:r>
            <a:r>
              <a:rPr lang="de-DE" sz="1100" b="1" dirty="0" smtClean="0">
                <a:latin typeface="Arial" panose="020B0604020202020204" pitchFamily="34" charset="0"/>
                <a:cs typeface="Arial" panose="020B0604020202020204" pitchFamily="34" charset="0"/>
              </a:rPr>
              <a:t>Probleme </a:t>
            </a:r>
            <a:r>
              <a:rPr lang="de-DE" sz="1100" b="1" dirty="0">
                <a:latin typeface="Arial" panose="020B0604020202020204" pitchFamily="34" charset="0"/>
                <a:cs typeface="Arial" panose="020B0604020202020204" pitchFamily="34" charset="0"/>
              </a:rPr>
              <a:t>&amp; Bedürfnisse </a:t>
            </a:r>
            <a:r>
              <a:rPr lang="de-DE" sz="1100" dirty="0" smtClean="0">
                <a:latin typeface="Arial" panose="020B0604020202020204" pitchFamily="34" charset="0"/>
                <a:cs typeface="Arial" panose="020B0604020202020204" pitchFamily="34" charset="0"/>
              </a:rPr>
              <a:t>deiner Zielgruppe weiterentwickeln möchtest</a:t>
            </a:r>
            <a:endParaRPr lang="de-DE"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1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100" dirty="0" smtClean="0">
                <a:latin typeface="Arial" panose="020B0604020202020204" pitchFamily="34" charset="0"/>
                <a:cs typeface="Arial" panose="020B0604020202020204" pitchFamily="34" charset="0"/>
              </a:rPr>
              <a:t>Das </a:t>
            </a:r>
            <a:r>
              <a:rPr lang="de-DE" sz="1100" b="1" dirty="0" smtClean="0">
                <a:latin typeface="Arial" panose="020B0604020202020204" pitchFamily="34" charset="0"/>
                <a:cs typeface="Arial" panose="020B0604020202020204" pitchFamily="34" charset="0"/>
              </a:rPr>
              <a:t>Value Proposition </a:t>
            </a:r>
            <a:r>
              <a:rPr lang="de-DE" sz="1100" b="1" dirty="0" err="1" smtClean="0">
                <a:latin typeface="Arial" panose="020B0604020202020204" pitchFamily="34" charset="0"/>
                <a:cs typeface="Arial" panose="020B0604020202020204" pitchFamily="34" charset="0"/>
              </a:rPr>
              <a:t>Canvas</a:t>
            </a:r>
            <a:r>
              <a:rPr lang="de-DE" sz="1100" b="1" dirty="0" smtClean="0">
                <a:latin typeface="Arial" panose="020B0604020202020204" pitchFamily="34" charset="0"/>
                <a:cs typeface="Arial" panose="020B0604020202020204" pitchFamily="34" charset="0"/>
              </a:rPr>
              <a:t> </a:t>
            </a:r>
            <a:r>
              <a:rPr lang="de-DE" sz="1100" dirty="0" smtClean="0">
                <a:latin typeface="Arial" panose="020B0604020202020204" pitchFamily="34" charset="0"/>
                <a:cs typeface="Arial" panose="020B0604020202020204" pitchFamily="34" charset="0"/>
              </a:rPr>
              <a:t>ist eine punktuelle </a:t>
            </a:r>
            <a:r>
              <a:rPr lang="de-DE" sz="1100" b="1" dirty="0" smtClean="0">
                <a:latin typeface="Arial" panose="020B0604020202020204" pitchFamily="34" charset="0"/>
                <a:cs typeface="Arial" panose="020B0604020202020204" pitchFamily="34" charset="0"/>
              </a:rPr>
              <a:t>Weiterentwicklung</a:t>
            </a:r>
            <a:r>
              <a:rPr lang="de-DE" sz="1100" dirty="0" smtClean="0">
                <a:latin typeface="Arial" panose="020B0604020202020204" pitchFamily="34" charset="0"/>
                <a:cs typeface="Arial" panose="020B0604020202020204" pitchFamily="34" charset="0"/>
              </a:rPr>
              <a:t> der </a:t>
            </a:r>
            <a:r>
              <a:rPr lang="de-DE" sz="1100" b="1" dirty="0" smtClean="0">
                <a:latin typeface="Arial" panose="020B0604020202020204" pitchFamily="34" charset="0"/>
                <a:cs typeface="Arial" panose="020B0604020202020204" pitchFamily="34" charset="0"/>
              </a:rPr>
              <a:t>Business Model </a:t>
            </a:r>
            <a:r>
              <a:rPr lang="de-DE" sz="1100" b="1" dirty="0" err="1" smtClean="0">
                <a:latin typeface="Arial" panose="020B0604020202020204" pitchFamily="34" charset="0"/>
                <a:cs typeface="Arial" panose="020B0604020202020204" pitchFamily="34" charset="0"/>
              </a:rPr>
              <a:t>Canvas</a:t>
            </a:r>
            <a:endParaRPr lang="de-DE" sz="11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1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100" dirty="0" smtClean="0">
                <a:latin typeface="Arial" panose="020B0604020202020204" pitchFamily="34" charset="0"/>
                <a:cs typeface="Arial" panose="020B0604020202020204" pitchFamily="34" charset="0"/>
              </a:rPr>
              <a:t>Das </a:t>
            </a:r>
            <a:r>
              <a:rPr lang="de-DE" sz="1100" b="1" dirty="0" smtClean="0">
                <a:latin typeface="Arial" panose="020B0604020202020204" pitchFamily="34" charset="0"/>
                <a:cs typeface="Arial" panose="020B0604020202020204" pitchFamily="34" charset="0"/>
              </a:rPr>
              <a:t>Werte bzw. Leistungsversprechen </a:t>
            </a:r>
            <a:r>
              <a:rPr lang="de-DE" sz="1100" dirty="0" smtClean="0">
                <a:latin typeface="Arial" panose="020B0604020202020204" pitchFamily="34" charset="0"/>
                <a:cs typeface="Arial" panose="020B0604020202020204" pitchFamily="34" charset="0"/>
              </a:rPr>
              <a:t>ist </a:t>
            </a:r>
            <a:r>
              <a:rPr lang="de-DE" sz="1100" b="1" dirty="0" smtClean="0">
                <a:latin typeface="Arial" panose="020B0604020202020204" pitchFamily="34" charset="0"/>
                <a:cs typeface="Arial" panose="020B0604020202020204" pitchFamily="34" charset="0"/>
              </a:rPr>
              <a:t>essentiell</a:t>
            </a:r>
            <a:r>
              <a:rPr lang="de-DE" sz="1100" dirty="0" smtClean="0">
                <a:latin typeface="Arial" panose="020B0604020202020204" pitchFamily="34" charset="0"/>
                <a:cs typeface="Arial" panose="020B0604020202020204" pitchFamily="34" charset="0"/>
              </a:rPr>
              <a:t> für den </a:t>
            </a:r>
            <a:r>
              <a:rPr lang="de-DE" sz="1100" b="1" dirty="0" smtClean="0">
                <a:latin typeface="Arial" panose="020B0604020202020204" pitchFamily="34" charset="0"/>
                <a:cs typeface="Arial" panose="020B0604020202020204" pitchFamily="34" charset="0"/>
              </a:rPr>
              <a:t>Markterfolg</a:t>
            </a:r>
            <a:r>
              <a:rPr lang="de-DE" sz="1100" dirty="0" smtClean="0">
                <a:latin typeface="Arial" panose="020B0604020202020204" pitchFamily="34" charset="0"/>
                <a:cs typeface="Arial" panose="020B0604020202020204" pitchFamily="34" charset="0"/>
              </a:rPr>
              <a:t>, da Mängel in diesem Bereich der häufigste Grund für ein </a:t>
            </a:r>
            <a:r>
              <a:rPr lang="de-DE" sz="1100" b="1" dirty="0" smtClean="0">
                <a:latin typeface="Arial" panose="020B0604020202020204" pitchFamily="34" charset="0"/>
                <a:cs typeface="Arial" panose="020B0604020202020204" pitchFamily="34" charset="0"/>
              </a:rPr>
              <a:t>Scheitern</a:t>
            </a:r>
            <a:r>
              <a:rPr lang="de-DE" sz="1100" dirty="0" smtClean="0">
                <a:latin typeface="Arial" panose="020B0604020202020204" pitchFamily="34" charset="0"/>
                <a:cs typeface="Arial" panose="020B0604020202020204" pitchFamily="34" charset="0"/>
              </a:rPr>
              <a:t> ist bei neuen Produkten</a:t>
            </a:r>
            <a:endParaRPr lang="de-DE"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200" dirty="0">
              <a:latin typeface="Arial" panose="020B0604020202020204" pitchFamily="34" charset="0"/>
              <a:cs typeface="Arial" panose="020B0604020202020204" pitchFamily="34" charset="0"/>
            </a:endParaRPr>
          </a:p>
        </p:txBody>
      </p:sp>
      <p:sp>
        <p:nvSpPr>
          <p:cNvPr id="26" name="Textfeld 25"/>
          <p:cNvSpPr txBox="1"/>
          <p:nvPr/>
        </p:nvSpPr>
        <p:spPr>
          <a:xfrm>
            <a:off x="3512641" y="2005988"/>
            <a:ext cx="5334738" cy="4909036"/>
          </a:xfrm>
          <a:prstGeom prst="rect">
            <a:avLst/>
          </a:prstGeom>
          <a:noFill/>
        </p:spPr>
        <p:txBody>
          <a:bodyPr wrap="square" rtlCol="0">
            <a:spAutoFit/>
          </a:bodyPr>
          <a:lstStyle/>
          <a:p>
            <a:r>
              <a:rPr lang="de-DE" sz="1100" b="1" dirty="0" smtClean="0">
                <a:latin typeface="Arial" panose="020B0604020202020204" pitchFamily="34" charset="0"/>
                <a:cs typeface="Arial" panose="020B0604020202020204" pitchFamily="34" charset="0"/>
              </a:rPr>
              <a:t>Value Proposition</a:t>
            </a:r>
          </a:p>
          <a:p>
            <a:r>
              <a:rPr lang="de-DE" sz="1100" dirty="0" smtClean="0">
                <a:latin typeface="Arial" panose="020B0604020202020204" pitchFamily="34" charset="0"/>
                <a:cs typeface="Arial" panose="020B0604020202020204" pitchFamily="34" charset="0"/>
              </a:rPr>
              <a:t>Jetzt weißt du was der Kunde erreichen möchte, welche Probleme er hat und was ihn/sie glücklich macht. Jetzt geht es darum zu schauen, ob deine Lösung bzw. Leistungsversprechen die gesammelten Ergebnisse in den jeweiligen Feldern auch adressiert. Das Ziel muss ein möglichst großer FIT sein.</a:t>
            </a:r>
          </a:p>
          <a:p>
            <a:endParaRPr lang="de-DE" sz="1100" dirty="0">
              <a:latin typeface="Arial" panose="020B0604020202020204" pitchFamily="34" charset="0"/>
              <a:cs typeface="Arial" panose="020B0604020202020204" pitchFamily="34" charset="0"/>
            </a:endParaRPr>
          </a:p>
          <a:p>
            <a:pPr>
              <a:spcAft>
                <a:spcPts val="600"/>
              </a:spcAft>
            </a:pPr>
            <a:r>
              <a:rPr lang="de-DE" sz="1100" dirty="0" smtClean="0">
                <a:latin typeface="Arial" panose="020B0604020202020204" pitchFamily="34" charset="0"/>
                <a:cs typeface="Arial" panose="020B0604020202020204" pitchFamily="34" charset="0"/>
              </a:rPr>
              <a:t>Die </a:t>
            </a:r>
            <a:r>
              <a:rPr lang="de-DE" sz="1100" b="1" dirty="0" smtClean="0">
                <a:latin typeface="Arial" panose="020B0604020202020204" pitchFamily="34" charset="0"/>
                <a:cs typeface="Arial" panose="020B0604020202020204" pitchFamily="34" charset="0"/>
              </a:rPr>
              <a:t>Value Proposition</a:t>
            </a:r>
            <a:r>
              <a:rPr lang="de-DE" sz="1100" dirty="0" smtClean="0">
                <a:latin typeface="Arial" panose="020B0604020202020204" pitchFamily="34" charset="0"/>
                <a:cs typeface="Arial" panose="020B0604020202020204" pitchFamily="34" charset="0"/>
              </a:rPr>
              <a:t> wird aus </a:t>
            </a:r>
            <a:r>
              <a:rPr lang="de-DE" sz="1100" b="1" dirty="0" smtClean="0">
                <a:latin typeface="Arial" panose="020B0604020202020204" pitchFamily="34" charset="0"/>
                <a:cs typeface="Arial" panose="020B0604020202020204" pitchFamily="34" charset="0"/>
              </a:rPr>
              <a:t>drei </a:t>
            </a:r>
            <a:r>
              <a:rPr lang="de-DE" sz="1100" dirty="0" smtClean="0">
                <a:latin typeface="Arial" panose="020B0604020202020204" pitchFamily="34" charset="0"/>
                <a:cs typeface="Arial" panose="020B0604020202020204" pitchFamily="34" charset="0"/>
              </a:rPr>
              <a:t>verschiedenen </a:t>
            </a:r>
            <a:r>
              <a:rPr lang="de-DE" sz="1100" b="1" dirty="0" smtClean="0">
                <a:latin typeface="Arial" panose="020B0604020202020204" pitchFamily="34" charset="0"/>
                <a:cs typeface="Arial" panose="020B0604020202020204" pitchFamily="34" charset="0"/>
              </a:rPr>
              <a:t>Blickwinkeln</a:t>
            </a:r>
            <a:r>
              <a:rPr lang="de-DE" sz="1100" dirty="0" smtClean="0">
                <a:latin typeface="Arial" panose="020B0604020202020204" pitchFamily="34" charset="0"/>
                <a:cs typeface="Arial" panose="020B0604020202020204" pitchFamily="34" charset="0"/>
              </a:rPr>
              <a:t> betrachtet:</a:t>
            </a:r>
          </a:p>
          <a:p>
            <a:r>
              <a:rPr lang="de-DE" sz="1100" b="1" dirty="0" smtClean="0">
                <a:latin typeface="Arial" panose="020B0604020202020204" pitchFamily="34" charset="0"/>
                <a:cs typeface="Arial" panose="020B0604020202020204" pitchFamily="34" charset="0"/>
              </a:rPr>
              <a:t>1. Produkte und Services</a:t>
            </a:r>
          </a:p>
          <a:p>
            <a:r>
              <a:rPr lang="de-DE" sz="1100" dirty="0" smtClean="0">
                <a:latin typeface="Arial" panose="020B0604020202020204" pitchFamily="34" charset="0"/>
                <a:cs typeface="Arial" panose="020B0604020202020204" pitchFamily="34" charset="0"/>
              </a:rPr>
              <a:t>Hier zählst du die bedeutenden Leistungsmerkmale auf die deine Lösung besitzt um die Customer Jobs deiner Kundengruppe zu erfüllen.</a:t>
            </a:r>
          </a:p>
          <a:p>
            <a:r>
              <a:rPr lang="de-DE" sz="1100" b="1" dirty="0" smtClean="0">
                <a:latin typeface="Arial" panose="020B0604020202020204" pitchFamily="34" charset="0"/>
                <a:cs typeface="Arial" panose="020B0604020202020204" pitchFamily="34" charset="0"/>
              </a:rPr>
              <a:t>2. </a:t>
            </a:r>
            <a:r>
              <a:rPr lang="de-DE" sz="1100" b="1" dirty="0" err="1" smtClean="0">
                <a:latin typeface="Arial" panose="020B0604020202020204" pitchFamily="34" charset="0"/>
                <a:cs typeface="Arial" panose="020B0604020202020204" pitchFamily="34" charset="0"/>
              </a:rPr>
              <a:t>Pain</a:t>
            </a:r>
            <a:r>
              <a:rPr lang="de-DE" sz="1100" b="1" dirty="0" smtClean="0">
                <a:latin typeface="Arial" panose="020B0604020202020204" pitchFamily="34" charset="0"/>
                <a:cs typeface="Arial" panose="020B0604020202020204" pitchFamily="34" charset="0"/>
              </a:rPr>
              <a:t> </a:t>
            </a:r>
            <a:r>
              <a:rPr lang="de-DE" sz="1100" b="1" dirty="0" err="1" smtClean="0">
                <a:latin typeface="Arial" panose="020B0604020202020204" pitchFamily="34" charset="0"/>
                <a:cs typeface="Arial" panose="020B0604020202020204" pitchFamily="34" charset="0"/>
              </a:rPr>
              <a:t>Relievers</a:t>
            </a:r>
            <a:endParaRPr lang="de-DE" sz="1100" b="1" dirty="0" smtClean="0">
              <a:latin typeface="Arial" panose="020B0604020202020204" pitchFamily="34" charset="0"/>
              <a:cs typeface="Arial" panose="020B0604020202020204" pitchFamily="34" charset="0"/>
            </a:endParaRPr>
          </a:p>
          <a:p>
            <a:r>
              <a:rPr lang="de-DE" sz="1100" dirty="0" smtClean="0">
                <a:latin typeface="Arial" panose="020B0604020202020204" pitchFamily="34" charset="0"/>
                <a:cs typeface="Arial" panose="020B0604020202020204" pitchFamily="34" charset="0"/>
              </a:rPr>
              <a:t>Hier zeigst du auf wie die </a:t>
            </a:r>
            <a:r>
              <a:rPr lang="de-DE" sz="1100" dirty="0" err="1" smtClean="0">
                <a:latin typeface="Arial" panose="020B0604020202020204" pitchFamily="34" charset="0"/>
                <a:cs typeface="Arial" panose="020B0604020202020204" pitchFamily="34" charset="0"/>
              </a:rPr>
              <a:t>Pains</a:t>
            </a:r>
            <a:r>
              <a:rPr lang="de-DE" sz="1100" dirty="0" smtClean="0">
                <a:latin typeface="Arial" panose="020B0604020202020204" pitchFamily="34" charset="0"/>
                <a:cs typeface="Arial" panose="020B0604020202020204" pitchFamily="34" charset="0"/>
              </a:rPr>
              <a:t> deiner Kunden durch deine Lösung minimiert werden. Ziel muss es sein, dass deine Lösung die Sorgen der Kunden nimmt.</a:t>
            </a:r>
          </a:p>
          <a:p>
            <a:r>
              <a:rPr lang="de-DE" sz="1100" b="1" dirty="0" smtClean="0">
                <a:latin typeface="Arial" panose="020B0604020202020204" pitchFamily="34" charset="0"/>
                <a:cs typeface="Arial" panose="020B0604020202020204" pitchFamily="34" charset="0"/>
              </a:rPr>
              <a:t>3. </a:t>
            </a:r>
            <a:r>
              <a:rPr lang="de-DE" sz="1100" b="1" dirty="0" err="1" smtClean="0">
                <a:latin typeface="Arial" panose="020B0604020202020204" pitchFamily="34" charset="0"/>
                <a:cs typeface="Arial" panose="020B0604020202020204" pitchFamily="34" charset="0"/>
              </a:rPr>
              <a:t>Gain</a:t>
            </a:r>
            <a:r>
              <a:rPr lang="de-DE" sz="1100" b="1" dirty="0" smtClean="0">
                <a:latin typeface="Arial" panose="020B0604020202020204" pitchFamily="34" charset="0"/>
                <a:cs typeface="Arial" panose="020B0604020202020204" pitchFamily="34" charset="0"/>
              </a:rPr>
              <a:t> </a:t>
            </a:r>
            <a:r>
              <a:rPr lang="de-DE" sz="1100" b="1" dirty="0" err="1" smtClean="0">
                <a:latin typeface="Arial" panose="020B0604020202020204" pitchFamily="34" charset="0"/>
                <a:cs typeface="Arial" panose="020B0604020202020204" pitchFamily="34" charset="0"/>
              </a:rPr>
              <a:t>Creators</a:t>
            </a:r>
            <a:endParaRPr lang="de-DE" sz="1100" b="1" dirty="0" smtClean="0">
              <a:latin typeface="Arial" panose="020B0604020202020204" pitchFamily="34" charset="0"/>
              <a:cs typeface="Arial" panose="020B0604020202020204" pitchFamily="34" charset="0"/>
            </a:endParaRPr>
          </a:p>
          <a:p>
            <a:r>
              <a:rPr lang="de-DE" sz="1100" dirty="0" smtClean="0">
                <a:latin typeface="Arial" panose="020B0604020202020204" pitchFamily="34" charset="0"/>
                <a:cs typeface="Arial" panose="020B0604020202020204" pitchFamily="34" charset="0"/>
              </a:rPr>
              <a:t>Wie schaffst du bei deinen Kunden eine konkreten Mehrwert? Worüber freuen die Kunden sich bei deiner Lösung? Zeige auf welche </a:t>
            </a:r>
            <a:r>
              <a:rPr lang="de-DE" sz="1100" dirty="0">
                <a:latin typeface="Arial" panose="020B0604020202020204" pitchFamily="34" charset="0"/>
                <a:cs typeface="Arial" panose="020B0604020202020204" pitchFamily="34" charset="0"/>
              </a:rPr>
              <a:t>M</a:t>
            </a:r>
            <a:r>
              <a:rPr lang="de-DE" sz="1100" dirty="0" smtClean="0">
                <a:latin typeface="Arial" panose="020B0604020202020204" pitchFamily="34" charset="0"/>
                <a:cs typeface="Arial" panose="020B0604020202020204" pitchFamily="34" charset="0"/>
              </a:rPr>
              <a:t>erkmale deine Kunden begeistern.</a:t>
            </a:r>
          </a:p>
          <a:p>
            <a:endParaRPr lang="de-DE" sz="1100" dirty="0">
              <a:latin typeface="Arial" panose="020B0604020202020204" pitchFamily="34" charset="0"/>
              <a:cs typeface="Arial" panose="020B0604020202020204" pitchFamily="34" charset="0"/>
            </a:endParaRPr>
          </a:p>
          <a:p>
            <a:r>
              <a:rPr lang="de-DE" sz="1100" dirty="0" smtClean="0">
                <a:latin typeface="Arial" panose="020B0604020202020204" pitchFamily="34" charset="0"/>
                <a:cs typeface="Arial" panose="020B0604020202020204" pitchFamily="34" charset="0"/>
              </a:rPr>
              <a:t>Ziel der </a:t>
            </a:r>
            <a:r>
              <a:rPr lang="de-DE" sz="1100" b="1" dirty="0" smtClean="0">
                <a:latin typeface="Arial" panose="020B0604020202020204" pitchFamily="34" charset="0"/>
                <a:cs typeface="Arial" panose="020B0604020202020204" pitchFamily="34" charset="0"/>
              </a:rPr>
              <a:t>Value Proposition </a:t>
            </a:r>
            <a:r>
              <a:rPr lang="de-DE" sz="1100" b="1" dirty="0" err="1" smtClean="0">
                <a:latin typeface="Arial" panose="020B0604020202020204" pitchFamily="34" charset="0"/>
                <a:cs typeface="Arial" panose="020B0604020202020204" pitchFamily="34" charset="0"/>
              </a:rPr>
              <a:t>Canvas</a:t>
            </a:r>
            <a:r>
              <a:rPr lang="de-DE" sz="1100" b="1" dirty="0">
                <a:latin typeface="Arial" panose="020B0604020202020204" pitchFamily="34" charset="0"/>
                <a:cs typeface="Arial" panose="020B0604020202020204" pitchFamily="34" charset="0"/>
              </a:rPr>
              <a:t> </a:t>
            </a:r>
            <a:r>
              <a:rPr lang="de-DE" sz="1100" dirty="0" smtClean="0">
                <a:latin typeface="Arial" panose="020B0604020202020204" pitchFamily="34" charset="0"/>
                <a:cs typeface="Arial" panose="020B0604020202020204" pitchFamily="34" charset="0"/>
              </a:rPr>
              <a:t>ist es eine Lösung/ Werteversprechen zu entwickeln, die den </a:t>
            </a:r>
            <a:r>
              <a:rPr lang="de-DE" sz="1100" dirty="0">
                <a:latin typeface="Arial" panose="020B0604020202020204" pitchFamily="34" charset="0"/>
                <a:cs typeface="Arial" panose="020B0604020202020204" pitchFamily="34" charset="0"/>
              </a:rPr>
              <a:t>A</a:t>
            </a:r>
            <a:r>
              <a:rPr lang="de-DE" sz="1100" dirty="0" smtClean="0">
                <a:latin typeface="Arial" panose="020B0604020202020204" pitchFamily="34" charset="0"/>
                <a:cs typeface="Arial" panose="020B0604020202020204" pitchFamily="34" charset="0"/>
              </a:rPr>
              <a:t>nsprüchen und Bedürfnissen der Kunden gerecht wird und vollständig adressiert. Das die die Grundvoraussetzung um am Ende mit dem Produkt erfolgreich zu sein. </a:t>
            </a:r>
          </a:p>
          <a:p>
            <a:endParaRPr lang="de-DE" sz="1100" dirty="0">
              <a:latin typeface="Arial" panose="020B0604020202020204" pitchFamily="34" charset="0"/>
              <a:cs typeface="Arial" panose="020B0604020202020204" pitchFamily="34" charset="0"/>
            </a:endParaRPr>
          </a:p>
          <a:p>
            <a:endParaRPr lang="de-DE" sz="1100" dirty="0" smtClean="0">
              <a:latin typeface="Arial" panose="020B0604020202020204" pitchFamily="34" charset="0"/>
              <a:cs typeface="Arial" panose="020B0604020202020204" pitchFamily="34" charset="0"/>
            </a:endParaRPr>
          </a:p>
          <a:p>
            <a:endParaRPr lang="de-DE" sz="1100" dirty="0">
              <a:latin typeface="Arial" panose="020B0604020202020204" pitchFamily="34" charset="0"/>
              <a:cs typeface="Arial" panose="020B0604020202020204" pitchFamily="34" charset="0"/>
            </a:endParaRPr>
          </a:p>
          <a:p>
            <a:pPr marL="228600" indent="-228600">
              <a:buAutoNum type="arabicPeriod"/>
            </a:pPr>
            <a:endParaRPr lang="de-DE" sz="1100" dirty="0" smtClean="0">
              <a:latin typeface="Arial" panose="020B0604020202020204" pitchFamily="34" charset="0"/>
              <a:cs typeface="Arial" panose="020B0604020202020204" pitchFamily="34" charset="0"/>
            </a:endParaRPr>
          </a:p>
          <a:p>
            <a:endParaRPr lang="de-DE" sz="1100" dirty="0" smtClean="0">
              <a:latin typeface="Arial" panose="020B0604020202020204" pitchFamily="34" charset="0"/>
              <a:cs typeface="Arial" panose="020B0604020202020204" pitchFamily="34" charset="0"/>
            </a:endParaRPr>
          </a:p>
          <a:p>
            <a:r>
              <a:rPr lang="de-DE" sz="1100" dirty="0" smtClean="0">
                <a:latin typeface="Arial" panose="020B0604020202020204" pitchFamily="34" charset="0"/>
                <a:cs typeface="Arial" panose="020B0604020202020204" pitchFamily="34" charset="0"/>
              </a:rPr>
              <a:t> </a:t>
            </a:r>
          </a:p>
        </p:txBody>
      </p:sp>
      <p:sp>
        <p:nvSpPr>
          <p:cNvPr id="28" name="Textfeld 27"/>
          <p:cNvSpPr txBox="1"/>
          <p:nvPr/>
        </p:nvSpPr>
        <p:spPr>
          <a:xfrm>
            <a:off x="9086227" y="2024873"/>
            <a:ext cx="2417220" cy="769441"/>
          </a:xfrm>
          <a:prstGeom prst="rect">
            <a:avLst/>
          </a:prstGeom>
          <a:noFill/>
        </p:spPr>
        <p:txBody>
          <a:bodyPr wrap="square" rtlCol="0">
            <a:spAutoFit/>
          </a:bodyPr>
          <a:lstStyle/>
          <a:p>
            <a:pPr marL="171450" indent="-171450">
              <a:buFont typeface="Arial" panose="020B0604020202020204" pitchFamily="34" charset="0"/>
              <a:buChar char="•"/>
            </a:pPr>
            <a:r>
              <a:rPr lang="de-DE" sz="1100" dirty="0" smtClean="0">
                <a:latin typeface="Arial" panose="020B0604020202020204" pitchFamily="34" charset="0"/>
                <a:cs typeface="Arial" panose="020B0604020202020204" pitchFamily="34" charset="0"/>
              </a:rPr>
              <a:t>Sehr übersichtlich und leicht verständlich</a:t>
            </a:r>
          </a:p>
          <a:p>
            <a:pPr marL="171450" indent="-171450">
              <a:buFont typeface="Arial" panose="020B0604020202020204" pitchFamily="34" charset="0"/>
              <a:buChar char="•"/>
            </a:pPr>
            <a:endParaRPr lang="de-DE"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1100" dirty="0" smtClean="0">
              <a:latin typeface="Arial" panose="020B0604020202020204" pitchFamily="34" charset="0"/>
              <a:cs typeface="Arial" panose="020B0604020202020204" pitchFamily="34" charset="0"/>
            </a:endParaRPr>
          </a:p>
        </p:txBody>
      </p:sp>
      <p:sp>
        <p:nvSpPr>
          <p:cNvPr id="29" name="Textfeld 28"/>
          <p:cNvSpPr txBox="1"/>
          <p:nvPr/>
        </p:nvSpPr>
        <p:spPr>
          <a:xfrm>
            <a:off x="9129973" y="4381357"/>
            <a:ext cx="2417220" cy="615553"/>
          </a:xfrm>
          <a:prstGeom prst="rect">
            <a:avLst/>
          </a:prstGeom>
          <a:noFill/>
        </p:spPr>
        <p:txBody>
          <a:bodyPr wrap="square" rtlCol="0">
            <a:spAutoFit/>
          </a:bodyPr>
          <a:lstStyle/>
          <a:p>
            <a:pPr marL="171450" indent="-171450">
              <a:buFont typeface="Arial" panose="020B0604020202020204" pitchFamily="34" charset="0"/>
              <a:buChar char="•"/>
            </a:pPr>
            <a:r>
              <a:rPr lang="de-DE" sz="1100" dirty="0" smtClean="0">
                <a:latin typeface="Arial" panose="020B0604020202020204" pitchFamily="34" charset="0"/>
                <a:cs typeface="Arial" panose="020B0604020202020204" pitchFamily="34" charset="0"/>
              </a:rPr>
              <a:t>Subjektive Einschätzungen möglich </a:t>
            </a:r>
          </a:p>
          <a:p>
            <a:pPr marL="171450" indent="-171450">
              <a:buFont typeface="Arial" panose="020B0604020202020204" pitchFamily="34" charset="0"/>
              <a:buChar char="•"/>
            </a:pP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58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63360" y="-48831"/>
            <a:ext cx="12049127" cy="6840571"/>
            <a:chOff x="63360" y="-48831"/>
            <a:chExt cx="12049127" cy="6840571"/>
          </a:xfrm>
        </p:grpSpPr>
        <p:sp>
          <p:nvSpPr>
            <p:cNvPr id="6" name="Textfeld 5">
              <a:extLst>
                <a:ext uri="{FF2B5EF4-FFF2-40B4-BE49-F238E27FC236}">
                  <a16:creationId xmlns:a16="http://schemas.microsoft.com/office/drawing/2014/main" id="{9165D3B5-9ECB-4AA1-BFBE-D146BFADBE22}"/>
                </a:ext>
              </a:extLst>
            </p:cNvPr>
            <p:cNvSpPr txBox="1"/>
            <p:nvPr/>
          </p:nvSpPr>
          <p:spPr>
            <a:xfrm>
              <a:off x="2088512" y="314074"/>
              <a:ext cx="9906902" cy="769441"/>
            </a:xfrm>
            <a:prstGeom prst="rect">
              <a:avLst/>
            </a:prstGeom>
            <a:noFill/>
          </p:spPr>
          <p:txBody>
            <a:bodyPr wrap="square" rtlCol="0">
              <a:spAutoFit/>
            </a:bodyPr>
            <a:lstStyle/>
            <a:p>
              <a:r>
                <a:rPr lang="de-DE" sz="4400" b="1" dirty="0" smtClean="0">
                  <a:solidFill>
                    <a:srgbClr val="5CB600"/>
                  </a:solidFill>
                  <a:latin typeface="Raleway"/>
                </a:rPr>
                <a:t>Template Value Proposition </a:t>
              </a:r>
              <a:r>
                <a:rPr lang="de-DE" sz="4400" b="1" dirty="0" err="1" smtClean="0">
                  <a:solidFill>
                    <a:srgbClr val="5CB600"/>
                  </a:solidFill>
                  <a:latin typeface="Raleway"/>
                </a:rPr>
                <a:t>Canvas</a:t>
              </a:r>
              <a:endParaRPr lang="de-DE" sz="4400" b="1" dirty="0">
                <a:solidFill>
                  <a:srgbClr val="5CB600"/>
                </a:solidFill>
                <a:latin typeface="Raleway"/>
              </a:endParaRPr>
            </a:p>
          </p:txBody>
        </p:sp>
        <p:grpSp>
          <p:nvGrpSpPr>
            <p:cNvPr id="7" name="Gruppieren 6"/>
            <p:cNvGrpSpPr/>
            <p:nvPr/>
          </p:nvGrpSpPr>
          <p:grpSpPr>
            <a:xfrm>
              <a:off x="63360" y="-48831"/>
              <a:ext cx="12049127" cy="6840571"/>
              <a:chOff x="83238" y="-48831"/>
              <a:chExt cx="12049127" cy="6840571"/>
            </a:xfrm>
          </p:grpSpPr>
          <p:sp>
            <p:nvSpPr>
              <p:cNvPr id="10" name="Rechteck 9">
                <a:extLst>
                  <a:ext uri="{FF2B5EF4-FFF2-40B4-BE49-F238E27FC236}">
                    <a16:creationId xmlns:a16="http://schemas.microsoft.com/office/drawing/2014/main" id="{3A1404F5-A04F-45ED-B67A-6347B439B0BD}"/>
                  </a:ext>
                </a:extLst>
              </p:cNvPr>
              <p:cNvSpPr/>
              <p:nvPr/>
            </p:nvSpPr>
            <p:spPr>
              <a:xfrm>
                <a:off x="83238" y="1329916"/>
                <a:ext cx="12049127" cy="5461824"/>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180000"/>
                <a:endParaRPr lang="de-DE" dirty="0">
                  <a:solidFill>
                    <a:schemeClr val="tx1"/>
                  </a:solidFill>
                  <a:latin typeface="Arial" panose="020B0604020202020204" pitchFamily="34" charset="0"/>
                  <a:cs typeface="Arial" panose="020B0604020202020204" pitchFamily="34" charset="0"/>
                </a:endParaRPr>
              </a:p>
            </p:txBody>
          </p:sp>
          <p:grpSp>
            <p:nvGrpSpPr>
              <p:cNvPr id="13" name="Gruppieren 12"/>
              <p:cNvGrpSpPr/>
              <p:nvPr/>
            </p:nvGrpSpPr>
            <p:grpSpPr>
              <a:xfrm>
                <a:off x="83240" y="-48831"/>
                <a:ext cx="12049125" cy="1905777"/>
                <a:chOff x="83240" y="-48831"/>
                <a:chExt cx="12049125" cy="1905777"/>
              </a:xfrm>
            </p:grpSpPr>
            <p:pic>
              <p:nvPicPr>
                <p:cNvPr id="14" name="Grafik 13">
                  <a:extLst>
                    <a:ext uri="{FF2B5EF4-FFF2-40B4-BE49-F238E27FC236}">
                      <a16:creationId xmlns:a16="http://schemas.microsoft.com/office/drawing/2014/main" id="{BC2B7A0D-D0D1-4E5C-9185-72CA1881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80" y="-48831"/>
                  <a:ext cx="1490719" cy="976933"/>
                </a:xfrm>
                <a:prstGeom prst="rect">
                  <a:avLst/>
                </a:prstGeom>
              </p:spPr>
            </p:pic>
            <p:sp>
              <p:nvSpPr>
                <p:cNvPr id="17" name="Rechteck 16">
                  <a:extLst>
                    <a:ext uri="{FF2B5EF4-FFF2-40B4-BE49-F238E27FC236}">
                      <a16:creationId xmlns:a16="http://schemas.microsoft.com/office/drawing/2014/main" id="{E7B5B36F-DC77-4B80-8E94-DDE2A31EA6F9}"/>
                    </a:ext>
                  </a:extLst>
                </p:cNvPr>
                <p:cNvSpPr/>
                <p:nvPr/>
              </p:nvSpPr>
              <p:spPr>
                <a:xfrm>
                  <a:off x="83240" y="66261"/>
                  <a:ext cx="12049125" cy="1263654"/>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19" name="Textfeld 18"/>
                <p:cNvSpPr txBox="1"/>
                <p:nvPr/>
              </p:nvSpPr>
              <p:spPr>
                <a:xfrm>
                  <a:off x="149502" y="876290"/>
                  <a:ext cx="2021503" cy="338554"/>
                </a:xfrm>
                <a:prstGeom prst="rect">
                  <a:avLst/>
                </a:prstGeom>
                <a:noFill/>
              </p:spPr>
              <p:txBody>
                <a:bodyPr wrap="square" rtlCol="0">
                  <a:spAutoFit/>
                </a:bodyPr>
                <a:lstStyle/>
                <a:p>
                  <a:r>
                    <a:rPr lang="de-DE" sz="1600" b="1" dirty="0">
                      <a:solidFill>
                        <a:srgbClr val="5CB600"/>
                      </a:solidFill>
                    </a:rPr>
                    <a:t>Innovation Tool-Box</a:t>
                  </a:r>
                </a:p>
              </p:txBody>
            </p:sp>
            <p:pic>
              <p:nvPicPr>
                <p:cNvPr id="24" name="Grafik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80" y="1396691"/>
                  <a:ext cx="408398" cy="414494"/>
                </a:xfrm>
                <a:prstGeom prst="rect">
                  <a:avLst/>
                </a:prstGeom>
              </p:spPr>
            </p:pic>
            <p:pic>
              <p:nvPicPr>
                <p:cNvPr id="25" name="Grafik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1075" y="1369306"/>
                  <a:ext cx="493735" cy="487640"/>
                </a:xfrm>
                <a:prstGeom prst="rect">
                  <a:avLst/>
                </a:prstGeom>
              </p:spPr>
            </p:pic>
            <p:pic>
              <p:nvPicPr>
                <p:cNvPr id="26" name="Grafik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9849" y="1413352"/>
                  <a:ext cx="438876" cy="396207"/>
                </a:xfrm>
                <a:prstGeom prst="rect">
                  <a:avLst/>
                </a:prstGeom>
              </p:spPr>
            </p:pic>
          </p:grpSp>
        </p:grpSp>
      </p:grpSp>
      <p:pic>
        <p:nvPicPr>
          <p:cNvPr id="51" name="Grafik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654" y="1667855"/>
            <a:ext cx="9656537" cy="4497049"/>
          </a:xfrm>
          <a:prstGeom prst="rect">
            <a:avLst/>
          </a:prstGeom>
        </p:spPr>
      </p:pic>
      <p:grpSp>
        <p:nvGrpSpPr>
          <p:cNvPr id="20" name="Gruppieren 19"/>
          <p:cNvGrpSpPr/>
          <p:nvPr/>
        </p:nvGrpSpPr>
        <p:grpSpPr>
          <a:xfrm>
            <a:off x="63362" y="66261"/>
            <a:ext cx="12049125" cy="4523116"/>
            <a:chOff x="63362" y="66261"/>
            <a:chExt cx="12049125" cy="4523116"/>
          </a:xfrm>
        </p:grpSpPr>
        <p:sp>
          <p:nvSpPr>
            <p:cNvPr id="4" name="Rechteck 3">
              <a:extLst>
                <a:ext uri="{FF2B5EF4-FFF2-40B4-BE49-F238E27FC236}">
                  <a16:creationId xmlns:a16="http://schemas.microsoft.com/office/drawing/2014/main" id="{E7B5B36F-DC77-4B80-8E94-DDE2A31EA6F9}"/>
                </a:ext>
              </a:extLst>
            </p:cNvPr>
            <p:cNvSpPr/>
            <p:nvPr/>
          </p:nvSpPr>
          <p:spPr>
            <a:xfrm>
              <a:off x="63362" y="66261"/>
              <a:ext cx="12049125" cy="1263654"/>
            </a:xfrm>
            <a:prstGeom prst="rect">
              <a:avLst/>
            </a:prstGeom>
            <a:noFill/>
            <a:ln w="76200">
              <a:solidFill>
                <a:srgbClr val="5CB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
          <p:nvSpPr>
            <p:cNvPr id="52" name="Ellipse 51"/>
            <p:cNvSpPr/>
            <p:nvPr/>
          </p:nvSpPr>
          <p:spPr>
            <a:xfrm>
              <a:off x="5959177" y="3711578"/>
              <a:ext cx="355600" cy="349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700" dirty="0"/>
            </a:p>
          </p:txBody>
        </p:sp>
        <p:sp>
          <p:nvSpPr>
            <p:cNvPr id="54" name="Rechteck 53"/>
            <p:cNvSpPr/>
            <p:nvPr/>
          </p:nvSpPr>
          <p:spPr>
            <a:xfrm>
              <a:off x="7459943" y="3295353"/>
              <a:ext cx="708815" cy="190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53" name="Textfeld 52"/>
            <p:cNvSpPr txBox="1"/>
            <p:nvPr/>
          </p:nvSpPr>
          <p:spPr>
            <a:xfrm>
              <a:off x="5959177" y="3753771"/>
              <a:ext cx="695325" cy="261610"/>
            </a:xfrm>
            <a:prstGeom prst="rect">
              <a:avLst/>
            </a:prstGeom>
            <a:noFill/>
          </p:spPr>
          <p:txBody>
            <a:bodyPr wrap="square" rtlCol="0">
              <a:spAutoFit/>
            </a:bodyPr>
            <a:lstStyle/>
            <a:p>
              <a:r>
                <a:rPr lang="de-DE" sz="1100" b="1" dirty="0" smtClean="0">
                  <a:solidFill>
                    <a:schemeClr val="bg1"/>
                  </a:solidFill>
                </a:rPr>
                <a:t>FIT</a:t>
              </a:r>
              <a:endParaRPr lang="de-DE" sz="1100" b="1" dirty="0">
                <a:solidFill>
                  <a:schemeClr val="bg1"/>
                </a:solidFill>
              </a:endParaRPr>
            </a:p>
          </p:txBody>
        </p:sp>
        <p:pic>
          <p:nvPicPr>
            <p:cNvPr id="65" name="Picture 2" descr="Tasks Svg Png Icon Free Download (#509227) - OnlineWebFonts.COM"/>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197379" y="3559086"/>
              <a:ext cx="304059" cy="44210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Free Icon | Happy emoticon"/>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8803729" y="1806393"/>
              <a:ext cx="371991" cy="37199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Sad icon - Free download on Iconfinde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241363" y="3928381"/>
              <a:ext cx="450109" cy="45010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0" descr="Painkillers Icons - Download Free Vector Icons | Noun Projec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6816" y="3982386"/>
              <a:ext cx="606991" cy="60699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2" descr="Gain Icons - Download Free Vector Icons | Noun Project"/>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4170477" y="3362467"/>
              <a:ext cx="456041" cy="45604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Services icon"/>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2508377" y="3409362"/>
              <a:ext cx="344409" cy="344409"/>
            </a:xfrm>
            <a:prstGeom prst="rect">
              <a:avLst/>
            </a:prstGeom>
            <a:noFill/>
            <a:extLst>
              <a:ext uri="{909E8E84-426E-40DD-AFC4-6F175D3DCCD1}">
                <a14:hiddenFill xmlns:a14="http://schemas.microsoft.com/office/drawing/2010/main">
                  <a:solidFill>
                    <a:srgbClr val="FFFFFF"/>
                  </a:solidFill>
                </a14:hiddenFill>
              </a:ext>
            </a:extLst>
          </p:spPr>
        </p:pic>
        <p:sp>
          <p:nvSpPr>
            <p:cNvPr id="18" name="Ellipse 17"/>
            <p:cNvSpPr/>
            <p:nvPr/>
          </p:nvSpPr>
          <p:spPr>
            <a:xfrm>
              <a:off x="8237964" y="3409362"/>
              <a:ext cx="941331" cy="9533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8" name="Picture 6" descr="Customer İcon Png &amp; Free Customer İcon.png Transparent Images #66791 - PNGio"/>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8441679" y="3564768"/>
              <a:ext cx="588441" cy="5500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3235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21" name="Google Shape;42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422" name="Google Shape;422;p22"/>
          <p:cNvSpPr/>
          <p:nvPr/>
        </p:nvSpPr>
        <p:spPr>
          <a:xfrm>
            <a:off x="0" y="0"/>
            <a:ext cx="12192000" cy="6974006"/>
          </a:xfrm>
          <a:prstGeom prst="rect">
            <a:avLst/>
          </a:prstGeom>
          <a:solidFill>
            <a:srgbClr val="5EB130"/>
          </a:solidFill>
          <a:ln>
            <a:noFill/>
          </a:ln>
        </p:spPr>
        <p:txBody>
          <a:bodyPr spcFirstLastPara="1" wrap="square" lIns="91425" tIns="45700" rIns="91425" bIns="45700" anchor="ctr" anchorCtr="0">
            <a:noAutofit/>
          </a:bodyPr>
          <a:lstStyle/>
          <a:p>
            <a:pPr lvl="0" algn="ctr">
              <a:buClr>
                <a:schemeClr val="dk1"/>
              </a:buClr>
              <a:buSzPts val="1800"/>
            </a:pPr>
            <a:endParaRPr lang="de-DE" sz="3600" dirty="0" smtClean="0">
              <a:solidFill>
                <a:schemeClr val="lt1"/>
              </a:solidFill>
              <a:latin typeface="Poppins" panose="020B0604020202020204" charset="0"/>
              <a:ea typeface="Calibri"/>
              <a:cs typeface="Poppins" panose="020B0604020202020204" charset="0"/>
              <a:sym typeface="Calibri"/>
            </a:endParaRPr>
          </a:p>
          <a:p>
            <a:pPr lvl="0" algn="ctr">
              <a:buClr>
                <a:schemeClr val="dk1"/>
              </a:buClr>
              <a:buSzPts val="1800"/>
            </a:pPr>
            <a:endParaRPr lang="de-DE" sz="2800" b="1" dirty="0" smtClean="0">
              <a:solidFill>
                <a:schemeClr val="lt1"/>
              </a:solidFill>
              <a:latin typeface="Poppins" panose="020B0604020202020204" charset="0"/>
              <a:ea typeface="Calibri"/>
              <a:cs typeface="Poppins" panose="020B0604020202020204" charset="0"/>
              <a:sym typeface="Calibri"/>
            </a:endParaRPr>
          </a:p>
          <a:p>
            <a:pPr lvl="0" algn="ctr">
              <a:buClr>
                <a:schemeClr val="dk1"/>
              </a:buClr>
              <a:buSzPts val="1800"/>
            </a:pPr>
            <a:endParaRPr lang="de-DE" sz="2800" b="1" dirty="0" smtClean="0">
              <a:solidFill>
                <a:schemeClr val="lt1"/>
              </a:solidFill>
              <a:latin typeface="Poppins" panose="020B0604020202020204" charset="0"/>
              <a:ea typeface="Calibri"/>
              <a:cs typeface="Poppins" panose="020B0604020202020204" charset="0"/>
              <a:sym typeface="Calibri"/>
            </a:endParaRPr>
          </a:p>
          <a:p>
            <a:pPr lvl="0" algn="ctr">
              <a:buClr>
                <a:schemeClr val="dk1"/>
              </a:buClr>
              <a:buSzPts val="1800"/>
            </a:pPr>
            <a:endParaRPr lang="de-DE" sz="2800" dirty="0" smtClean="0">
              <a:solidFill>
                <a:schemeClr val="lt1"/>
              </a:solidFill>
              <a:ea typeface="Calibri"/>
              <a:cs typeface="Poppins" panose="020B0604020202020204" charset="0"/>
              <a:sym typeface="Calibri"/>
            </a:endParaRPr>
          </a:p>
          <a:p>
            <a:pPr lvl="0" algn="ctr">
              <a:buClr>
                <a:schemeClr val="dk1"/>
              </a:buClr>
              <a:buSzPts val="1800"/>
            </a:pPr>
            <a:r>
              <a:rPr lang="de-DE" sz="2800" dirty="0" smtClean="0">
                <a:solidFill>
                  <a:schemeClr val="lt1"/>
                </a:solidFill>
                <a:ea typeface="Calibri"/>
                <a:cs typeface="Poppins" panose="020B0604020202020204" charset="0"/>
                <a:sym typeface="Calibri"/>
              </a:rPr>
              <a:t/>
            </a:r>
            <a:br>
              <a:rPr lang="de-DE" sz="2800" dirty="0" smtClean="0">
                <a:solidFill>
                  <a:schemeClr val="lt1"/>
                </a:solidFill>
                <a:ea typeface="Calibri"/>
                <a:cs typeface="Poppins" panose="020B0604020202020204" charset="0"/>
                <a:sym typeface="Calibri"/>
              </a:rPr>
            </a:br>
            <a:r>
              <a:rPr lang="de-DE" sz="2400" dirty="0" smtClean="0">
                <a:solidFill>
                  <a:schemeClr val="lt1"/>
                </a:solidFill>
                <a:ea typeface="Calibri"/>
                <a:cs typeface="Poppins" panose="020B0604020202020204" charset="0"/>
                <a:sym typeface="Calibri"/>
              </a:rPr>
              <a:t>Kreativitätstechniken helfen euch für ein Problem </a:t>
            </a:r>
            <a:br>
              <a:rPr lang="de-DE" sz="2400" dirty="0" smtClean="0">
                <a:solidFill>
                  <a:schemeClr val="lt1"/>
                </a:solidFill>
                <a:ea typeface="Calibri"/>
                <a:cs typeface="Poppins" panose="020B0604020202020204" charset="0"/>
                <a:sym typeface="Calibri"/>
              </a:rPr>
            </a:br>
            <a:r>
              <a:rPr lang="de-DE" sz="2400" dirty="0" smtClean="0">
                <a:solidFill>
                  <a:schemeClr val="lt1"/>
                </a:solidFill>
                <a:ea typeface="Calibri"/>
                <a:cs typeface="Poppins" panose="020B0604020202020204" charset="0"/>
                <a:sym typeface="Calibri"/>
              </a:rPr>
              <a:t>passende </a:t>
            </a:r>
            <a:r>
              <a:rPr lang="de-DE" sz="2400" b="1" dirty="0" smtClean="0">
                <a:solidFill>
                  <a:schemeClr val="lt1"/>
                </a:solidFill>
                <a:ea typeface="Calibri"/>
                <a:cs typeface="Poppins" panose="020B0604020202020204" charset="0"/>
                <a:sym typeface="Calibri"/>
              </a:rPr>
              <a:t>Lösungsansätze</a:t>
            </a:r>
            <a:r>
              <a:rPr lang="de-DE" sz="2400" dirty="0" smtClean="0">
                <a:solidFill>
                  <a:schemeClr val="lt1"/>
                </a:solidFill>
                <a:ea typeface="Calibri"/>
                <a:cs typeface="Poppins" panose="020B0604020202020204" charset="0"/>
                <a:sym typeface="Calibri"/>
              </a:rPr>
              <a:t> zu finden. </a:t>
            </a:r>
          </a:p>
          <a:p>
            <a:pPr lvl="0" algn="ctr">
              <a:buClr>
                <a:schemeClr val="dk1"/>
              </a:buClr>
              <a:buSzPts val="1800"/>
            </a:pPr>
            <a:r>
              <a:rPr lang="de-DE" sz="2400" dirty="0" smtClean="0">
                <a:solidFill>
                  <a:schemeClr val="lt1"/>
                </a:solidFill>
                <a:ea typeface="Calibri"/>
                <a:cs typeface="Poppins" panose="020B0604020202020204" charset="0"/>
                <a:sym typeface="Calibri"/>
              </a:rPr>
              <a:t>Das kann der Fall sein, wenn ihr beispielsweise herausgefunden habt, </a:t>
            </a:r>
            <a:br>
              <a:rPr lang="de-DE" sz="2400" dirty="0" smtClean="0">
                <a:solidFill>
                  <a:schemeClr val="lt1"/>
                </a:solidFill>
                <a:ea typeface="Calibri"/>
                <a:cs typeface="Poppins" panose="020B0604020202020204" charset="0"/>
                <a:sym typeface="Calibri"/>
              </a:rPr>
            </a:br>
            <a:r>
              <a:rPr lang="de-DE" sz="2400" dirty="0" smtClean="0">
                <a:solidFill>
                  <a:schemeClr val="lt1"/>
                </a:solidFill>
                <a:ea typeface="Calibri"/>
                <a:cs typeface="Poppins" panose="020B0604020202020204" charset="0"/>
                <a:sym typeface="Calibri"/>
              </a:rPr>
              <a:t>dass eure potenziellen </a:t>
            </a:r>
            <a:r>
              <a:rPr lang="de-DE" sz="2400" dirty="0" err="1" smtClean="0">
                <a:solidFill>
                  <a:schemeClr val="lt1"/>
                </a:solidFill>
                <a:ea typeface="Calibri"/>
                <a:cs typeface="Poppins" panose="020B0604020202020204" charset="0"/>
                <a:sym typeface="Calibri"/>
              </a:rPr>
              <a:t>Kund:innen</a:t>
            </a:r>
            <a:r>
              <a:rPr lang="de-DE" sz="2400" dirty="0" smtClean="0">
                <a:solidFill>
                  <a:schemeClr val="lt1"/>
                </a:solidFill>
                <a:ea typeface="Calibri"/>
                <a:cs typeface="Poppins" panose="020B0604020202020204" charset="0"/>
                <a:sym typeface="Calibri"/>
              </a:rPr>
              <a:t> ein anderes Problem haben, </a:t>
            </a:r>
            <a:br>
              <a:rPr lang="de-DE" sz="2400" dirty="0" smtClean="0">
                <a:solidFill>
                  <a:schemeClr val="lt1"/>
                </a:solidFill>
                <a:ea typeface="Calibri"/>
                <a:cs typeface="Poppins" panose="020B0604020202020204" charset="0"/>
                <a:sym typeface="Calibri"/>
              </a:rPr>
            </a:br>
            <a:r>
              <a:rPr lang="de-DE" sz="2400" dirty="0" smtClean="0">
                <a:solidFill>
                  <a:schemeClr val="lt1"/>
                </a:solidFill>
                <a:ea typeface="Calibri"/>
                <a:cs typeface="Poppins" panose="020B0604020202020204" charset="0"/>
                <a:sym typeface="Calibri"/>
              </a:rPr>
              <a:t>als ihr ursprünglich gedacht habt oder </a:t>
            </a:r>
          </a:p>
          <a:p>
            <a:pPr lvl="0" algn="ctr">
              <a:buClr>
                <a:schemeClr val="dk1"/>
              </a:buClr>
              <a:buSzPts val="1800"/>
            </a:pPr>
            <a:r>
              <a:rPr lang="de-DE" sz="2400" dirty="0" smtClean="0">
                <a:solidFill>
                  <a:schemeClr val="lt1"/>
                </a:solidFill>
                <a:ea typeface="Calibri"/>
                <a:cs typeface="Poppins" panose="020B0604020202020204" charset="0"/>
                <a:sym typeface="Calibri"/>
              </a:rPr>
              <a:t>ihr sonst auf Herausforderung oder Risiken gestoßen seid, die es zu bewältigen gilt.</a:t>
            </a:r>
          </a:p>
          <a:p>
            <a:pPr lvl="0" algn="ctr">
              <a:buClr>
                <a:schemeClr val="dk1"/>
              </a:buClr>
              <a:buSzPts val="1800"/>
            </a:pPr>
            <a:endParaRPr lang="de-DE" sz="1200" dirty="0" smtClean="0">
              <a:solidFill>
                <a:schemeClr val="lt1"/>
              </a:solidFill>
              <a:ea typeface="Calibri"/>
              <a:cs typeface="Poppins" panose="020B0604020202020204" charset="0"/>
              <a:sym typeface="Calibri"/>
            </a:endParaRPr>
          </a:p>
          <a:p>
            <a:pPr lvl="0" algn="ctr">
              <a:buClr>
                <a:schemeClr val="dk1"/>
              </a:buClr>
              <a:buSzPts val="1800"/>
            </a:pPr>
            <a:endParaRPr lang="de-DE" sz="1200" dirty="0" smtClean="0">
              <a:solidFill>
                <a:schemeClr val="lt1"/>
              </a:solidFill>
              <a:ea typeface="Calibri"/>
              <a:cs typeface="Poppins" panose="020B0604020202020204" charset="0"/>
              <a:sym typeface="Calibri"/>
            </a:endParaRPr>
          </a:p>
        </p:txBody>
      </p:sp>
      <p:sp>
        <p:nvSpPr>
          <p:cNvPr id="423" name="Google Shape;423;p22"/>
          <p:cNvSpPr/>
          <p:nvPr/>
        </p:nvSpPr>
        <p:spPr>
          <a:xfrm>
            <a:off x="387007" y="1825625"/>
            <a:ext cx="11570651"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2800"/>
              <a:buFont typeface="Arial"/>
              <a:buNone/>
            </a:pPr>
            <a:r>
              <a:rPr lang="de-DE" sz="6600" b="1" i="0" u="none" strike="noStrike" cap="none" dirty="0" smtClean="0">
                <a:solidFill>
                  <a:schemeClr val="lt1"/>
                </a:solidFill>
                <a:ea typeface="Poppins"/>
                <a:cs typeface="Poppins"/>
                <a:sym typeface="Poppins"/>
              </a:rPr>
              <a:t>Lösungsentwicklung</a:t>
            </a:r>
            <a:endParaRPr lang="de-DE" sz="6600" b="1" dirty="0" smtClean="0">
              <a:solidFill>
                <a:schemeClr val="lt1"/>
              </a:solidFill>
              <a:sym typeface="Poppins"/>
            </a:endParaRPr>
          </a:p>
        </p:txBody>
      </p:sp>
      <p:sp>
        <p:nvSpPr>
          <p:cNvPr id="7" name="Textfeld 6"/>
          <p:cNvSpPr txBox="1"/>
          <p:nvPr/>
        </p:nvSpPr>
        <p:spPr>
          <a:xfrm>
            <a:off x="129624" y="876290"/>
            <a:ext cx="2021503" cy="338554"/>
          </a:xfrm>
          <a:prstGeom prst="rect">
            <a:avLst/>
          </a:prstGeom>
          <a:noFill/>
        </p:spPr>
        <p:txBody>
          <a:bodyPr wrap="square" rtlCol="0">
            <a:spAutoFit/>
          </a:bodyPr>
          <a:lstStyle/>
          <a:p>
            <a:r>
              <a:rPr lang="de-DE" sz="1600" b="1" dirty="0">
                <a:solidFill>
                  <a:schemeClr val="bg1"/>
                </a:solidFill>
              </a:rPr>
              <a:t>Innovation </a:t>
            </a:r>
            <a:r>
              <a:rPr lang="de-DE" sz="1600" b="1" dirty="0" err="1">
                <a:solidFill>
                  <a:schemeClr val="bg1"/>
                </a:solidFill>
              </a:rPr>
              <a:t>ToolBox</a:t>
            </a:r>
            <a:endParaRPr lang="de-DE" sz="1600" b="1" dirty="0">
              <a:solidFill>
                <a:schemeClr val="bg1"/>
              </a:solidFill>
            </a:endParaRPr>
          </a:p>
        </p:txBody>
      </p:sp>
      <p:pic>
        <p:nvPicPr>
          <p:cNvPr id="8" name="Google Shape;424;p22" descr="Ein Bild, das Zeichnung enthält.&#10;&#10;Automatisch generierte Beschreibung"/>
          <p:cNvPicPr preferRelativeResize="0">
            <a:picLocks noChangeAspect="1"/>
          </p:cNvPicPr>
          <p:nvPr/>
        </p:nvPicPr>
        <p:blipFill rotWithShape="1">
          <a:blip r:embed="rId3">
            <a:alphaModFix/>
          </a:blip>
          <a:srcRect t="19054" b="9945"/>
          <a:stretch/>
        </p:blipFill>
        <p:spPr>
          <a:xfrm>
            <a:off x="220168" y="134728"/>
            <a:ext cx="1528702" cy="758295"/>
          </a:xfrm>
          <a:prstGeom prst="rect">
            <a:avLst/>
          </a:prstGeom>
          <a:noFill/>
          <a:ln>
            <a:noFill/>
          </a:ln>
        </p:spPr>
      </p:pic>
    </p:spTree>
    <p:extLst>
      <p:ext uri="{BB962C8B-B14F-4D97-AF65-F5344CB8AC3E}">
        <p14:creationId xmlns:p14="http://schemas.microsoft.com/office/powerpoint/2010/main" val="1745246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7">
            <a:extLst>
              <a:ext uri="{FF2B5EF4-FFF2-40B4-BE49-F238E27FC236}">
                <a16:creationId xmlns:a16="http://schemas.microsoft.com/office/drawing/2014/main" id="{A2E268B9-6F71-4A53-BB25-A90F65C36452}"/>
              </a:ext>
            </a:extLst>
          </p:cNvPr>
          <p:cNvGrpSpPr/>
          <p:nvPr/>
        </p:nvGrpSpPr>
        <p:grpSpPr>
          <a:xfrm>
            <a:off x="63358" y="-48828"/>
            <a:ext cx="12213229" cy="6871101"/>
            <a:chOff x="63358" y="-48828"/>
            <a:chExt cx="12213229" cy="6871101"/>
          </a:xfrm>
        </p:grpSpPr>
        <p:sp>
          <p:nvSpPr>
            <p:cNvPr id="3" name="Textfeld 4">
              <a:extLst>
                <a:ext uri="{FF2B5EF4-FFF2-40B4-BE49-F238E27FC236}">
                  <a16:creationId xmlns:a16="http://schemas.microsoft.com/office/drawing/2014/main" id="{C6166605-40D7-454D-9854-0154CDB90CF8}"/>
                </a:ext>
              </a:extLst>
            </p:cNvPr>
            <p:cNvSpPr txBox="1"/>
            <p:nvPr/>
          </p:nvSpPr>
          <p:spPr>
            <a:xfrm>
              <a:off x="3572816" y="310694"/>
              <a:ext cx="6691167"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4400" b="1" i="0" u="none" strike="noStrike" kern="1200" cap="none" spc="0" baseline="0">
                  <a:solidFill>
                    <a:srgbClr val="5CB600"/>
                  </a:solidFill>
                  <a:uFillTx/>
                  <a:latin typeface="Raleway"/>
                </a:rPr>
                <a:t>6-Thinking-Hats</a:t>
              </a:r>
            </a:p>
          </p:txBody>
        </p:sp>
        <p:grpSp>
          <p:nvGrpSpPr>
            <p:cNvPr id="4" name="Gruppieren 15">
              <a:extLst>
                <a:ext uri="{FF2B5EF4-FFF2-40B4-BE49-F238E27FC236}">
                  <a16:creationId xmlns:a16="http://schemas.microsoft.com/office/drawing/2014/main" id="{9CA50B07-235A-41B0-B2C1-328D1F2CF659}"/>
                </a:ext>
              </a:extLst>
            </p:cNvPr>
            <p:cNvGrpSpPr/>
            <p:nvPr/>
          </p:nvGrpSpPr>
          <p:grpSpPr>
            <a:xfrm>
              <a:off x="63358" y="-48828"/>
              <a:ext cx="12213229" cy="6871101"/>
              <a:chOff x="63358" y="-48828"/>
              <a:chExt cx="12213229" cy="6871101"/>
            </a:xfrm>
          </p:grpSpPr>
          <p:sp>
            <p:nvSpPr>
              <p:cNvPr id="5" name="Rechteck 40">
                <a:extLst>
                  <a:ext uri="{FF2B5EF4-FFF2-40B4-BE49-F238E27FC236}">
                    <a16:creationId xmlns:a16="http://schemas.microsoft.com/office/drawing/2014/main" id="{8CC42AAE-B1A5-4927-8C31-BFAE7ED12BC3}"/>
                  </a:ext>
                </a:extLst>
              </p:cNvPr>
              <p:cNvSpPr/>
              <p:nvPr/>
            </p:nvSpPr>
            <p:spPr>
              <a:xfrm>
                <a:off x="63358" y="1338343"/>
                <a:ext cx="591845" cy="531184"/>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6" name="Rechteck 42">
                <a:extLst>
                  <a:ext uri="{FF2B5EF4-FFF2-40B4-BE49-F238E27FC236}">
                    <a16:creationId xmlns:a16="http://schemas.microsoft.com/office/drawing/2014/main" id="{A3C12453-0A30-46B3-A1B8-04A4A04DBF92}"/>
                  </a:ext>
                </a:extLst>
              </p:cNvPr>
              <p:cNvSpPr/>
              <p:nvPr/>
            </p:nvSpPr>
            <p:spPr>
              <a:xfrm>
                <a:off x="8916671" y="1883673"/>
                <a:ext cx="3195809"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7" name="Rechteck 39">
                <a:extLst>
                  <a:ext uri="{FF2B5EF4-FFF2-40B4-BE49-F238E27FC236}">
                    <a16:creationId xmlns:a16="http://schemas.microsoft.com/office/drawing/2014/main" id="{A64FF31E-3E1A-4E98-A97B-4CD749EA60CB}"/>
                  </a:ext>
                </a:extLst>
              </p:cNvPr>
              <p:cNvSpPr/>
              <p:nvPr/>
            </p:nvSpPr>
            <p:spPr>
              <a:xfrm>
                <a:off x="63358" y="1884587"/>
                <a:ext cx="3272866" cy="4907155"/>
              </a:xfrm>
              <a:prstGeom prst="rect">
                <a:avLst/>
              </a:prstGeom>
              <a:noFill/>
              <a:ln w="76196" cap="flat">
                <a:solidFill>
                  <a:srgbClr val="5CB600"/>
                </a:solidFill>
                <a:prstDash val="solid"/>
                <a:miter/>
              </a:ln>
            </p:spPr>
            <p:txBody>
              <a:bodyPr vert="horz" wrap="square" lIns="91440" tIns="45720" rIns="91440" bIns="45720" anchor="t" anchorCtr="0" compatLnSpc="1">
                <a:noAutofit/>
              </a:bodyPr>
              <a:lstStyle/>
              <a:p>
                <a:pPr marL="17999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34"/>
                  <a:cs typeface="Arial" pitchFamily="34"/>
                </a:endParaRPr>
              </a:p>
            </p:txBody>
          </p:sp>
          <p:sp>
            <p:nvSpPr>
              <p:cNvPr id="8" name="Rechteck 41">
                <a:extLst>
                  <a:ext uri="{FF2B5EF4-FFF2-40B4-BE49-F238E27FC236}">
                    <a16:creationId xmlns:a16="http://schemas.microsoft.com/office/drawing/2014/main" id="{ED3BE76F-19A2-4AE2-ABD9-3A3F803E33CE}"/>
                  </a:ext>
                </a:extLst>
              </p:cNvPr>
              <p:cNvSpPr/>
              <p:nvPr/>
            </p:nvSpPr>
            <p:spPr>
              <a:xfrm>
                <a:off x="3330272" y="1883673"/>
                <a:ext cx="5596173" cy="4908069"/>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9" name="Rechteck 43">
                <a:extLst>
                  <a:ext uri="{FF2B5EF4-FFF2-40B4-BE49-F238E27FC236}">
                    <a16:creationId xmlns:a16="http://schemas.microsoft.com/office/drawing/2014/main" id="{F04C2FCE-73E2-497E-B66F-6F907EF50A2B}"/>
                  </a:ext>
                </a:extLst>
              </p:cNvPr>
              <p:cNvSpPr/>
              <p:nvPr/>
            </p:nvSpPr>
            <p:spPr>
              <a:xfrm>
                <a:off x="8926445" y="4204411"/>
                <a:ext cx="3186043" cy="2587331"/>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grpSp>
            <p:nvGrpSpPr>
              <p:cNvPr id="10" name="Gruppieren 12">
                <a:extLst>
                  <a:ext uri="{FF2B5EF4-FFF2-40B4-BE49-F238E27FC236}">
                    <a16:creationId xmlns:a16="http://schemas.microsoft.com/office/drawing/2014/main" id="{E99A2B32-A69A-4460-B2A4-6FF8656860D5}"/>
                  </a:ext>
                </a:extLst>
              </p:cNvPr>
              <p:cNvGrpSpPr/>
              <p:nvPr/>
            </p:nvGrpSpPr>
            <p:grpSpPr>
              <a:xfrm>
                <a:off x="63358" y="-48828"/>
                <a:ext cx="12213229" cy="6871101"/>
                <a:chOff x="63358" y="-48828"/>
                <a:chExt cx="12213229" cy="6871101"/>
              </a:xfrm>
            </p:grpSpPr>
            <p:pic>
              <p:nvPicPr>
                <p:cNvPr id="11" name="Grafik 31">
                  <a:extLst>
                    <a:ext uri="{FF2B5EF4-FFF2-40B4-BE49-F238E27FC236}">
                      <a16:creationId xmlns:a16="http://schemas.microsoft.com/office/drawing/2014/main" id="{B0F39302-8F6F-4037-9EC3-26132AF454B1}"/>
                    </a:ext>
                  </a:extLst>
                </p:cNvPr>
                <p:cNvPicPr>
                  <a:picLocks noChangeAspect="1"/>
                </p:cNvPicPr>
                <p:nvPr/>
              </p:nvPicPr>
              <p:blipFill>
                <a:blip r:embed="rId2"/>
                <a:stretch>
                  <a:fillRect/>
                </a:stretch>
              </p:blipFill>
              <p:spPr>
                <a:xfrm>
                  <a:off x="233601" y="-48828"/>
                  <a:ext cx="1490718" cy="976935"/>
                </a:xfrm>
                <a:prstGeom prst="rect">
                  <a:avLst/>
                </a:prstGeom>
                <a:noFill/>
                <a:ln cap="flat">
                  <a:noFill/>
                </a:ln>
              </p:spPr>
            </p:pic>
            <p:sp>
              <p:nvSpPr>
                <p:cNvPr id="12" name="Rechteck 32">
                  <a:extLst>
                    <a:ext uri="{FF2B5EF4-FFF2-40B4-BE49-F238E27FC236}">
                      <a16:creationId xmlns:a16="http://schemas.microsoft.com/office/drawing/2014/main" id="{DFDC8D60-AFFE-45E5-9A1B-6AB77E7A1202}"/>
                    </a:ext>
                  </a:extLst>
                </p:cNvPr>
                <p:cNvSpPr/>
                <p:nvPr/>
              </p:nvSpPr>
              <p:spPr>
                <a:xfrm>
                  <a:off x="3370798" y="1329912"/>
                  <a:ext cx="5555647" cy="523219"/>
                </a:xfrm>
                <a:prstGeom prst="rect">
                  <a:avLst/>
                </a:prstGeom>
                <a:solidFill>
                  <a:srgbClr val="5CB600"/>
                </a:solidFill>
                <a:ln w="28575"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Durchführung</a:t>
                  </a:r>
                </a:p>
              </p:txBody>
            </p:sp>
            <p:sp>
              <p:nvSpPr>
                <p:cNvPr id="13" name="Rechteck 37">
                  <a:extLst>
                    <a:ext uri="{FF2B5EF4-FFF2-40B4-BE49-F238E27FC236}">
                      <a16:creationId xmlns:a16="http://schemas.microsoft.com/office/drawing/2014/main" id="{5B671704-B93C-4F7C-B10E-C3DC85D34E09}"/>
                    </a:ext>
                  </a:extLst>
                </p:cNvPr>
                <p:cNvSpPr/>
                <p:nvPr/>
              </p:nvSpPr>
              <p:spPr>
                <a:xfrm>
                  <a:off x="63358" y="1329912"/>
                  <a:ext cx="3404457" cy="523219"/>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Anlass / Situation</a:t>
                  </a:r>
                </a:p>
              </p:txBody>
            </p:sp>
            <p:sp>
              <p:nvSpPr>
                <p:cNvPr id="14" name="Rechteck 29">
                  <a:extLst>
                    <a:ext uri="{FF2B5EF4-FFF2-40B4-BE49-F238E27FC236}">
                      <a16:creationId xmlns:a16="http://schemas.microsoft.com/office/drawing/2014/main" id="{2D6F0DAD-4518-4D73-9B2B-CA05AE979829}"/>
                    </a:ext>
                  </a:extLst>
                </p:cNvPr>
                <p:cNvSpPr/>
                <p:nvPr/>
              </p:nvSpPr>
              <p:spPr>
                <a:xfrm>
                  <a:off x="63358" y="66257"/>
                  <a:ext cx="12049121" cy="1263655"/>
                </a:xfrm>
                <a:prstGeom prst="rect">
                  <a:avLst/>
                </a:prstGeom>
                <a:noFill/>
                <a:ln w="76196" cap="flat">
                  <a:solidFill>
                    <a:srgbClr val="5CB6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5" name="Rechteck 30">
                  <a:extLst>
                    <a:ext uri="{FF2B5EF4-FFF2-40B4-BE49-F238E27FC236}">
                      <a16:creationId xmlns:a16="http://schemas.microsoft.com/office/drawing/2014/main" id="{46AB6C3D-7F6C-4792-96CB-D5AE57D45B72}"/>
                    </a:ext>
                  </a:extLst>
                </p:cNvPr>
                <p:cNvSpPr/>
                <p:nvPr/>
              </p:nvSpPr>
              <p:spPr>
                <a:xfrm>
                  <a:off x="8961010" y="1353385"/>
                  <a:ext cx="3151470" cy="516151"/>
                </a:xfrm>
                <a:prstGeom prst="rect">
                  <a:avLst/>
                </a:prstGeom>
                <a:solidFill>
                  <a:srgbClr val="5CB600"/>
                </a:solidFill>
                <a:ln w="76196" cap="flat">
                  <a:solidFill>
                    <a:srgbClr val="5CB600"/>
                  </a:solidFill>
                  <a:prstDash val="solid"/>
                  <a:miter/>
                </a:ln>
              </p:spPr>
              <p:txBody>
                <a:bodyPr vert="horz" wrap="square" lIns="91440" tIns="45720" rIns="91440" bIns="45720" anchor="ctr" anchorCtr="0" compatLnSpc="1">
                  <a:noAutofit/>
                </a:bodyPr>
                <a:lstStyle/>
                <a:p>
                  <a:pPr marL="57599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Arial" pitchFamily="34"/>
                      <a:cs typeface="Arial" pitchFamily="34"/>
                    </a:rPr>
                    <a:t>Pros &amp; Cons</a:t>
                  </a:r>
                </a:p>
              </p:txBody>
            </p:sp>
            <p:sp>
              <p:nvSpPr>
                <p:cNvPr id="16" name="Textfeld 1">
                  <a:extLst>
                    <a:ext uri="{FF2B5EF4-FFF2-40B4-BE49-F238E27FC236}">
                      <a16:creationId xmlns:a16="http://schemas.microsoft.com/office/drawing/2014/main" id="{B4EC2D9D-24CB-4B3B-B6B5-961BB464FD09}"/>
                    </a:ext>
                  </a:extLst>
                </p:cNvPr>
                <p:cNvSpPr txBox="1"/>
                <p:nvPr/>
              </p:nvSpPr>
              <p:spPr>
                <a:xfrm>
                  <a:off x="129625" y="876287"/>
                  <a:ext cx="2021500"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1" i="0" u="none" strike="noStrike" kern="1200" cap="none" spc="0" baseline="0">
                      <a:solidFill>
                        <a:srgbClr val="5CB600"/>
                      </a:solidFill>
                      <a:uFillTx/>
                      <a:latin typeface="Calibri"/>
                    </a:rPr>
                    <a:t>Innovation Tool-Box</a:t>
                  </a:r>
                </a:p>
              </p:txBody>
            </p:sp>
            <p:sp>
              <p:nvSpPr>
                <p:cNvPr id="17" name="Rechteck 3">
                  <a:extLst>
                    <a:ext uri="{FF2B5EF4-FFF2-40B4-BE49-F238E27FC236}">
                      <a16:creationId xmlns:a16="http://schemas.microsoft.com/office/drawing/2014/main" id="{6B3D1B26-0C89-461A-B6DD-8586E59C5E4F}"/>
                    </a:ext>
                  </a:extLst>
                </p:cNvPr>
                <p:cNvSpPr/>
                <p:nvPr/>
              </p:nvSpPr>
              <p:spPr>
                <a:xfrm>
                  <a:off x="11642031" y="1809561"/>
                  <a:ext cx="470449" cy="2434498"/>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8" name="Rechteck 44">
                  <a:extLst>
                    <a:ext uri="{FF2B5EF4-FFF2-40B4-BE49-F238E27FC236}">
                      <a16:creationId xmlns:a16="http://schemas.microsoft.com/office/drawing/2014/main" id="{8D5673F4-9E77-4716-95C3-B6C740CABC8D}"/>
                    </a:ext>
                  </a:extLst>
                </p:cNvPr>
                <p:cNvSpPr/>
                <p:nvPr/>
              </p:nvSpPr>
              <p:spPr>
                <a:xfrm>
                  <a:off x="11642040" y="4230782"/>
                  <a:ext cx="470449" cy="2591491"/>
                </a:xfrm>
                <a:prstGeom prst="rect">
                  <a:avLst/>
                </a:prstGeom>
                <a:solidFill>
                  <a:srgbClr val="5CB6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19" name="Grafik 6">
                  <a:extLst>
                    <a:ext uri="{FF2B5EF4-FFF2-40B4-BE49-F238E27FC236}">
                      <a16:creationId xmlns:a16="http://schemas.microsoft.com/office/drawing/2014/main" id="{E2192554-DF7F-4B49-9951-2E2A2DBC3CB1}"/>
                    </a:ext>
                  </a:extLst>
                </p:cNvPr>
                <p:cNvPicPr>
                  <a:picLocks noChangeAspect="1"/>
                </p:cNvPicPr>
                <p:nvPr/>
              </p:nvPicPr>
              <p:blipFill>
                <a:blip r:embed="rId3"/>
                <a:stretch>
                  <a:fillRect/>
                </a:stretch>
              </p:blipFill>
              <p:spPr>
                <a:xfrm>
                  <a:off x="11582585" y="2508436"/>
                  <a:ext cx="694002" cy="694002"/>
                </a:xfrm>
                <a:prstGeom prst="rect">
                  <a:avLst/>
                </a:prstGeom>
                <a:noFill/>
                <a:ln cap="flat">
                  <a:noFill/>
                </a:ln>
              </p:spPr>
            </p:pic>
            <p:pic>
              <p:nvPicPr>
                <p:cNvPr id="20" name="Grafik 45">
                  <a:extLst>
                    <a:ext uri="{FF2B5EF4-FFF2-40B4-BE49-F238E27FC236}">
                      <a16:creationId xmlns:a16="http://schemas.microsoft.com/office/drawing/2014/main" id="{361AE626-EF3B-4E85-90AD-3D16BDE1171C}"/>
                    </a:ext>
                  </a:extLst>
                </p:cNvPr>
                <p:cNvPicPr>
                  <a:picLocks noChangeAspect="1"/>
                </p:cNvPicPr>
                <p:nvPr/>
              </p:nvPicPr>
              <p:blipFill>
                <a:blip r:embed="rId3"/>
                <a:stretch>
                  <a:fillRect/>
                </a:stretch>
              </p:blipFill>
              <p:spPr>
                <a:xfrm rot="10799991">
                  <a:off x="11573414" y="5201929"/>
                  <a:ext cx="694002" cy="694002"/>
                </a:xfrm>
                <a:prstGeom prst="rect">
                  <a:avLst/>
                </a:prstGeom>
                <a:noFill/>
                <a:ln cap="flat">
                  <a:noFill/>
                </a:ln>
              </p:spPr>
            </p:pic>
            <p:pic>
              <p:nvPicPr>
                <p:cNvPr id="21" name="Grafik 8">
                  <a:extLst>
                    <a:ext uri="{FF2B5EF4-FFF2-40B4-BE49-F238E27FC236}">
                      <a16:creationId xmlns:a16="http://schemas.microsoft.com/office/drawing/2014/main" id="{85D7E5DF-BBCE-4377-8FBC-C17ED366EF56}"/>
                    </a:ext>
                  </a:extLst>
                </p:cNvPr>
                <p:cNvPicPr>
                  <a:picLocks noChangeAspect="1"/>
                </p:cNvPicPr>
                <p:nvPr/>
              </p:nvPicPr>
              <p:blipFill>
                <a:blip r:embed="rId4"/>
                <a:stretch>
                  <a:fillRect/>
                </a:stretch>
              </p:blipFill>
              <p:spPr>
                <a:xfrm>
                  <a:off x="233601" y="1396691"/>
                  <a:ext cx="408398" cy="414497"/>
                </a:xfrm>
                <a:prstGeom prst="rect">
                  <a:avLst/>
                </a:prstGeom>
                <a:noFill/>
                <a:ln cap="flat">
                  <a:noFill/>
                </a:ln>
              </p:spPr>
            </p:pic>
            <p:pic>
              <p:nvPicPr>
                <p:cNvPr id="22" name="Grafik 9">
                  <a:extLst>
                    <a:ext uri="{FF2B5EF4-FFF2-40B4-BE49-F238E27FC236}">
                      <a16:creationId xmlns:a16="http://schemas.microsoft.com/office/drawing/2014/main" id="{5A94947C-BE21-4367-B5A7-17FE7ED5FBD4}"/>
                    </a:ext>
                  </a:extLst>
                </p:cNvPr>
                <p:cNvPicPr>
                  <a:picLocks noChangeAspect="1"/>
                </p:cNvPicPr>
                <p:nvPr/>
              </p:nvPicPr>
              <p:blipFill>
                <a:blip r:embed="rId5"/>
                <a:stretch>
                  <a:fillRect/>
                </a:stretch>
              </p:blipFill>
              <p:spPr>
                <a:xfrm>
                  <a:off x="4441195" y="1369304"/>
                  <a:ext cx="493739" cy="487640"/>
                </a:xfrm>
                <a:prstGeom prst="rect">
                  <a:avLst/>
                </a:prstGeom>
                <a:noFill/>
                <a:ln cap="flat">
                  <a:noFill/>
                </a:ln>
              </p:spPr>
            </p:pic>
            <p:pic>
              <p:nvPicPr>
                <p:cNvPr id="23" name="Grafik 10">
                  <a:extLst>
                    <a:ext uri="{FF2B5EF4-FFF2-40B4-BE49-F238E27FC236}">
                      <a16:creationId xmlns:a16="http://schemas.microsoft.com/office/drawing/2014/main" id="{D9C11CDE-697B-410D-AEBF-B05CA7C2840B}"/>
                    </a:ext>
                  </a:extLst>
                </p:cNvPr>
                <p:cNvPicPr>
                  <a:picLocks noChangeAspect="1"/>
                </p:cNvPicPr>
                <p:nvPr/>
              </p:nvPicPr>
              <p:blipFill>
                <a:blip r:embed="rId6"/>
                <a:stretch>
                  <a:fillRect/>
                </a:stretch>
              </p:blipFill>
              <p:spPr>
                <a:xfrm>
                  <a:off x="9129973" y="1413351"/>
                  <a:ext cx="438875" cy="396209"/>
                </a:xfrm>
                <a:prstGeom prst="rect">
                  <a:avLst/>
                </a:prstGeom>
                <a:noFill/>
                <a:ln cap="flat">
                  <a:noFill/>
                </a:ln>
              </p:spPr>
            </p:pic>
          </p:grpSp>
        </p:grpSp>
      </p:grpSp>
      <p:sp>
        <p:nvSpPr>
          <p:cNvPr id="24" name="Textfeld 2">
            <a:extLst>
              <a:ext uri="{FF2B5EF4-FFF2-40B4-BE49-F238E27FC236}">
                <a16:creationId xmlns:a16="http://schemas.microsoft.com/office/drawing/2014/main" id="{0CFAE158-05B0-481A-9279-679E9882DE9E}"/>
              </a:ext>
            </a:extLst>
          </p:cNvPr>
          <p:cNvSpPr txBox="1"/>
          <p:nvPr/>
        </p:nvSpPr>
        <p:spPr>
          <a:xfrm>
            <a:off x="8985891" y="1996574"/>
            <a:ext cx="2700872" cy="2123657"/>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dirty="0">
                <a:solidFill>
                  <a:srgbClr val="000000"/>
                </a:solidFill>
                <a:uFillTx/>
                <a:latin typeface="Arial" pitchFamily="34"/>
                <a:cs typeface="Arial" pitchFamily="34"/>
              </a:rPr>
              <a:t>Nutzung der menschlichen Fähigkeit des „</a:t>
            </a:r>
            <a:r>
              <a:rPr lang="de-DE" sz="1200" b="0" i="1" u="none" strike="noStrike" kern="1200" cap="none" spc="0" baseline="0" dirty="0">
                <a:solidFill>
                  <a:srgbClr val="000000"/>
                </a:solidFill>
                <a:uFillTx/>
                <a:latin typeface="Arial" pitchFamily="34"/>
                <a:cs typeface="Arial" pitchFamily="34"/>
              </a:rPr>
              <a:t>Verstellens“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dirty="0">
                <a:solidFill>
                  <a:srgbClr val="000000"/>
                </a:solidFill>
                <a:uFillTx/>
                <a:latin typeface="Arial" pitchFamily="34"/>
                <a:cs typeface="Arial" pitchFamily="34"/>
              </a:rPr>
              <a:t>Viele Lösungsmöglichkeiten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1" i="0" u="none" strike="noStrike" kern="1200" cap="none" spc="0" baseline="0" dirty="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dirty="0">
                <a:solidFill>
                  <a:srgbClr val="000000"/>
                </a:solidFill>
                <a:uFillTx/>
                <a:latin typeface="Arial" pitchFamily="34"/>
                <a:cs typeface="Arial" pitchFamily="34"/>
              </a:rPr>
              <a:t>Blickwinkelbetrachtung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dirty="0">
                <a:solidFill>
                  <a:srgbClr val="000000"/>
                </a:solidFill>
                <a:uFillTx/>
                <a:latin typeface="Arial" pitchFamily="34"/>
                <a:cs typeface="Arial" pitchFamily="34"/>
              </a:rPr>
              <a:t>Digital &amp; Analog möglich</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dirty="0">
                <a:solidFill>
                  <a:srgbClr val="000000"/>
                </a:solidFill>
                <a:uFillTx/>
                <a:latin typeface="Arial" pitchFamily="34"/>
                <a:cs typeface="Arial" pitchFamily="34"/>
              </a:rPr>
              <a:t>Entwicklung von Gruppendynamik</a:t>
            </a:r>
          </a:p>
        </p:txBody>
      </p:sp>
      <p:sp>
        <p:nvSpPr>
          <p:cNvPr id="25" name="Textfeld 5">
            <a:extLst>
              <a:ext uri="{FF2B5EF4-FFF2-40B4-BE49-F238E27FC236}">
                <a16:creationId xmlns:a16="http://schemas.microsoft.com/office/drawing/2014/main" id="{D6A0FB41-D88F-47ED-8647-654911AB6ECF}"/>
              </a:ext>
            </a:extLst>
          </p:cNvPr>
          <p:cNvSpPr txBox="1"/>
          <p:nvPr/>
        </p:nvSpPr>
        <p:spPr>
          <a:xfrm>
            <a:off x="9047338" y="4310152"/>
            <a:ext cx="2439756" cy="138499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Übersteigerung der Rollen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Arial" pitchFamily="34"/>
                <a:cs typeface="Arial" pitchFamily="34"/>
              </a:rPr>
              <a:t>Konsequente Einhaltung manchmal schwierig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a:solidFill>
                <a:srgbClr val="000000"/>
              </a:solidFill>
              <a:uFillTx/>
              <a:latin typeface="Arial" pitchFamily="34"/>
              <a:cs typeface="Arial" pitchFamily="34"/>
            </a:endParaRPr>
          </a:p>
        </p:txBody>
      </p:sp>
      <p:sp>
        <p:nvSpPr>
          <p:cNvPr id="26" name="Textfeld 7">
            <a:extLst>
              <a:ext uri="{FF2B5EF4-FFF2-40B4-BE49-F238E27FC236}">
                <a16:creationId xmlns:a16="http://schemas.microsoft.com/office/drawing/2014/main" id="{B89493AD-84FB-414C-8EF9-659FD84E8AD7}"/>
              </a:ext>
            </a:extLst>
          </p:cNvPr>
          <p:cNvSpPr txBox="1"/>
          <p:nvPr/>
        </p:nvSpPr>
        <p:spPr>
          <a:xfrm>
            <a:off x="128098" y="1996574"/>
            <a:ext cx="3079744" cy="2215993"/>
          </a:xfrm>
          <a:prstGeom prst="rect">
            <a:avLst/>
          </a:prstGeom>
          <a:noFill/>
          <a:ln cap="flat">
            <a:noFill/>
          </a:ln>
        </p:spPr>
        <p:txBody>
          <a:bodyPr vert="horz" wrap="square" lIns="91440" tIns="45720" rIns="91440" bIns="45720" anchor="t" anchorCtr="0" compatLnSpc="1">
            <a:spAutoFit/>
          </a:bodyPr>
          <a:lstStyle/>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1" i="0" u="none" strike="noStrike" kern="1200" cap="none" spc="0" baseline="0" dirty="0">
                <a:solidFill>
                  <a:srgbClr val="000000"/>
                </a:solidFill>
                <a:uFillTx/>
                <a:latin typeface="Arial" pitchFamily="34"/>
                <a:cs typeface="Arial" pitchFamily="34"/>
              </a:rPr>
              <a:t>Kreativitätstechnik</a:t>
            </a:r>
            <a:r>
              <a:rPr lang="de-DE" sz="1200" b="0" i="0" u="none" strike="noStrike" kern="1200" cap="none" spc="0" baseline="0" dirty="0">
                <a:solidFill>
                  <a:srgbClr val="000000"/>
                </a:solidFill>
                <a:uFillTx/>
                <a:latin typeface="Arial" pitchFamily="34"/>
                <a:cs typeface="Arial" pitchFamily="34"/>
              </a:rPr>
              <a:t> auf Basis eines Rollenspiels</a:t>
            </a:r>
            <a:endParaRPr lang="de-DE" sz="1200" b="1" i="0" u="none" strike="noStrike" kern="1200" cap="none" spc="0" baseline="0" dirty="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1" i="0" u="none" strike="noStrike" kern="1200" cap="none" spc="0" baseline="0" dirty="0">
                <a:solidFill>
                  <a:srgbClr val="000000"/>
                </a:solidFill>
                <a:uFillTx/>
                <a:latin typeface="Arial" pitchFamily="34"/>
                <a:cs typeface="Arial" pitchFamily="34"/>
              </a:rPr>
              <a:t>Individuelles Denken </a:t>
            </a:r>
            <a:r>
              <a:rPr lang="de-DE" sz="1200" b="0" i="0" u="none" strike="noStrike" kern="1200" cap="none" spc="0" baseline="0" dirty="0">
                <a:solidFill>
                  <a:srgbClr val="000000"/>
                </a:solidFill>
                <a:uFillTx/>
                <a:latin typeface="Arial" pitchFamily="34"/>
                <a:cs typeface="Arial" pitchFamily="34"/>
              </a:rPr>
              <a:t>soll durch Verknüpfung von Denkprozessen angeregt werden</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1200" b="1" i="0" u="none" strike="noStrike" kern="1200" cap="none" spc="0" baseline="0" dirty="0">
                <a:solidFill>
                  <a:srgbClr val="000000"/>
                </a:solidFill>
                <a:uFillTx/>
                <a:latin typeface="Arial" pitchFamily="34"/>
                <a:cs typeface="Arial" pitchFamily="34"/>
              </a:rPr>
              <a:t>Modifikation/Verbesserung </a:t>
            </a:r>
            <a:r>
              <a:rPr lang="de-DE" sz="1200" b="0" i="0" u="none" strike="noStrike" kern="1200" cap="none" spc="0" baseline="0" dirty="0">
                <a:solidFill>
                  <a:srgbClr val="000000"/>
                </a:solidFill>
                <a:uFillTx/>
                <a:latin typeface="Arial" pitchFamily="34"/>
                <a:cs typeface="Arial" pitchFamily="34"/>
              </a:rPr>
              <a:t>vorhandener Ideen/Produkte/Dienstleistungen</a:t>
            </a:r>
            <a:endParaRPr lang="de-DE" sz="1200" b="1"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000000"/>
              </a:solidFill>
              <a:uFillTx/>
              <a:latin typeface="Calibri"/>
            </a:endParaRPr>
          </a:p>
        </p:txBody>
      </p:sp>
      <p:sp>
        <p:nvSpPr>
          <p:cNvPr id="27" name="Textfeld 14">
            <a:extLst>
              <a:ext uri="{FF2B5EF4-FFF2-40B4-BE49-F238E27FC236}">
                <a16:creationId xmlns:a16="http://schemas.microsoft.com/office/drawing/2014/main" id="{30B68DE0-46F1-4E21-9A20-A6849E1E76FF}"/>
              </a:ext>
            </a:extLst>
          </p:cNvPr>
          <p:cNvSpPr txBox="1"/>
          <p:nvPr/>
        </p:nvSpPr>
        <p:spPr>
          <a:xfrm>
            <a:off x="3640711" y="1896337"/>
            <a:ext cx="4931542" cy="507831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dirty="0">
                <a:solidFill>
                  <a:srgbClr val="000000"/>
                </a:solidFill>
                <a:uFillTx/>
                <a:latin typeface="Arial" pitchFamily="34"/>
                <a:cs typeface="Arial" pitchFamily="34"/>
              </a:rPr>
              <a:t>Ausgangspunkt der Methode liegt in der Annahme, dass das </a:t>
            </a:r>
            <a:r>
              <a:rPr lang="de-DE" sz="1200" b="1" i="0" u="none" strike="noStrike" kern="1200" cap="none" spc="0" baseline="0" dirty="0">
                <a:solidFill>
                  <a:srgbClr val="000000"/>
                </a:solidFill>
                <a:uFillTx/>
                <a:latin typeface="Arial" pitchFamily="34"/>
                <a:cs typeface="Arial" pitchFamily="34"/>
              </a:rPr>
              <a:t>Gehirn in unterschiedlichen Weisen denkt</a:t>
            </a:r>
            <a:r>
              <a:rPr lang="de-DE" sz="1200" b="0" i="0" u="none" strike="noStrike" kern="1200" cap="none" spc="0" baseline="0" dirty="0">
                <a:solidFill>
                  <a:srgbClr val="000000"/>
                </a:solidFill>
                <a:uFillTx/>
                <a:latin typeface="Arial" pitchFamily="34"/>
                <a:cs typeface="Arial" pitchFamily="34"/>
              </a:rPr>
              <a:t>, die bewusst angesteuert werden können.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1"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dirty="0">
                <a:solidFill>
                  <a:srgbClr val="2F5597"/>
                </a:solidFill>
                <a:uFillTx/>
                <a:latin typeface="Arial" pitchFamily="34"/>
                <a:cs typeface="Arial" pitchFamily="34"/>
              </a:rPr>
              <a:t>Blau:</a:t>
            </a:r>
            <a:r>
              <a:rPr lang="de-DE" sz="1200" b="0" i="0" u="none" strike="noStrike" kern="1200" cap="none" spc="0" baseline="0" dirty="0">
                <a:solidFill>
                  <a:srgbClr val="2F5597"/>
                </a:solidFill>
                <a:uFillTx/>
                <a:latin typeface="Arial" pitchFamily="34"/>
                <a:cs typeface="Arial" pitchFamily="34"/>
              </a:rPr>
              <a:t> </a:t>
            </a:r>
            <a:r>
              <a:rPr lang="de-DE" sz="1200" b="0" i="0" u="none" strike="noStrike" kern="1200" cap="none" spc="0" baseline="0" dirty="0">
                <a:solidFill>
                  <a:srgbClr val="000000"/>
                </a:solidFill>
                <a:uFillTx/>
                <a:latin typeface="Arial" pitchFamily="34"/>
                <a:cs typeface="Arial" pitchFamily="34"/>
              </a:rPr>
              <a:t>ordnendes, moderierendes Denken: Überblick über die Prozesse (,Big Picture‘)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dirty="0">
                <a:solidFill>
                  <a:srgbClr val="FFFFFF"/>
                </a:solidFill>
                <a:highlight>
                  <a:srgbClr val="000000"/>
                </a:highlight>
                <a:uFillTx/>
                <a:latin typeface="Arial" pitchFamily="34"/>
                <a:cs typeface="Arial" pitchFamily="34"/>
              </a:rPr>
              <a:t>Weiß:</a:t>
            </a:r>
            <a:r>
              <a:rPr lang="de-DE" sz="1200" b="0" i="0" u="none" strike="noStrike" kern="1200" cap="none" spc="0" baseline="0" dirty="0">
                <a:solidFill>
                  <a:srgbClr val="000000"/>
                </a:solidFill>
                <a:uFillTx/>
                <a:latin typeface="Arial" pitchFamily="34"/>
                <a:cs typeface="Arial" pitchFamily="34"/>
              </a:rPr>
              <a:t> analytisches Denken: Konzentration auf Tatsachen (objektiv)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dirty="0">
                <a:solidFill>
                  <a:srgbClr val="FF0000"/>
                </a:solidFill>
                <a:uFillTx/>
                <a:latin typeface="Arial" pitchFamily="34"/>
                <a:cs typeface="Arial" pitchFamily="34"/>
              </a:rPr>
              <a:t>Rot:</a:t>
            </a:r>
            <a:r>
              <a:rPr lang="de-DE" sz="1200" b="0" i="0" u="none" strike="noStrike" kern="1200" cap="none" spc="0" baseline="0" dirty="0">
                <a:solidFill>
                  <a:srgbClr val="000000"/>
                </a:solidFill>
                <a:uFillTx/>
                <a:latin typeface="Arial" pitchFamily="34"/>
                <a:cs typeface="Arial" pitchFamily="34"/>
              </a:rPr>
              <a:t> emotionales Denken, Empfinden: Konzentration auf Gefühle und Meinungen (subjektiv)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dirty="0">
                <a:solidFill>
                  <a:srgbClr val="000000"/>
                </a:solidFill>
                <a:uFillTx/>
                <a:latin typeface="Arial" pitchFamily="34"/>
                <a:cs typeface="Arial" pitchFamily="34"/>
              </a:rPr>
              <a:t>Schwarz:</a:t>
            </a:r>
            <a:r>
              <a:rPr lang="de-DE" sz="1200" b="0" i="0" u="none" strike="noStrike" kern="1200" cap="none" spc="0" baseline="0" dirty="0">
                <a:solidFill>
                  <a:srgbClr val="000000"/>
                </a:solidFill>
                <a:uFillTx/>
                <a:latin typeface="Arial" pitchFamily="34"/>
                <a:cs typeface="Arial" pitchFamily="34"/>
              </a:rPr>
              <a:t> kritisches Denken: Risikobetrachtung, Probleme, Skepsis, Kritik und Ängste (kritisch)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dirty="0">
                <a:solidFill>
                  <a:srgbClr val="FFC000"/>
                </a:solidFill>
                <a:uFillTx/>
                <a:latin typeface="Arial" pitchFamily="34"/>
                <a:cs typeface="Arial" pitchFamily="34"/>
              </a:rPr>
              <a:t>Gelb:</a:t>
            </a:r>
            <a:r>
              <a:rPr lang="de-DE" sz="1200" b="0" i="0" u="none" strike="noStrike" kern="1200" cap="none" spc="0" baseline="0" dirty="0">
                <a:solidFill>
                  <a:srgbClr val="000000"/>
                </a:solidFill>
                <a:uFillTx/>
                <a:latin typeface="Arial" pitchFamily="34"/>
                <a:cs typeface="Arial" pitchFamily="34"/>
              </a:rPr>
              <a:t> optimistisches Denken: was ist das Best-Case Szenario (spekulativ)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200" b="1" i="0" u="none" strike="noStrike" kern="1200" cap="none" spc="0" baseline="0" dirty="0">
                <a:solidFill>
                  <a:srgbClr val="92D050"/>
                </a:solidFill>
                <a:uFillTx/>
                <a:latin typeface="Arial" pitchFamily="34"/>
                <a:cs typeface="Arial" pitchFamily="34"/>
              </a:rPr>
              <a:t>Grün:</a:t>
            </a:r>
            <a:r>
              <a:rPr lang="de-DE" sz="1200" b="0" i="0" u="none" strike="noStrike" kern="1200" cap="none" spc="0" baseline="0" dirty="0">
                <a:solidFill>
                  <a:srgbClr val="00B050"/>
                </a:solidFill>
                <a:uFillTx/>
                <a:latin typeface="Arial" pitchFamily="34"/>
                <a:cs typeface="Arial" pitchFamily="34"/>
              </a:rPr>
              <a:t> </a:t>
            </a:r>
            <a:r>
              <a:rPr lang="de-DE" sz="1200" b="0" i="0" u="none" strike="noStrike" kern="1200" cap="none" spc="0" baseline="0" dirty="0">
                <a:solidFill>
                  <a:srgbClr val="000000"/>
                </a:solidFill>
                <a:uFillTx/>
                <a:latin typeface="Arial" pitchFamily="34"/>
                <a:cs typeface="Arial" pitchFamily="34"/>
              </a:rPr>
              <a:t>kreatives, assoziatives Denken: neue Ideen, Kreativität (konstruktiv)</a:t>
            </a:r>
            <a:endParaRPr lang="de-DE" sz="1200" b="1"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200" b="1"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050" b="0" i="0" u="none" strike="noStrike" kern="1200" cap="none" spc="0" baseline="0" dirty="0">
                <a:solidFill>
                  <a:srgbClr val="000000"/>
                </a:solidFill>
                <a:uFillTx/>
                <a:latin typeface="Arial" pitchFamily="34"/>
                <a:cs typeface="Arial" pitchFamily="34"/>
              </a:rPr>
              <a:t>Bei moderierter Diskussion können die Teilnehmer zum Beispiel zu: „Jetzt hätte ich gern ein paar </a:t>
            </a:r>
            <a:r>
              <a:rPr lang="de-DE" sz="1050" b="0" i="0" u="none" strike="noStrike" kern="1200" cap="none" spc="0" baseline="0" dirty="0">
                <a:solidFill>
                  <a:srgbClr val="92D050"/>
                </a:solidFill>
                <a:uFillTx/>
                <a:latin typeface="Arial" pitchFamily="34"/>
                <a:cs typeface="Arial" pitchFamily="34"/>
              </a:rPr>
              <a:t>grüne Beiträge</a:t>
            </a:r>
            <a:r>
              <a:rPr lang="de-DE" sz="1050" b="0" i="0" u="none" strike="noStrike" kern="1200" cap="none" spc="0" baseline="0" dirty="0">
                <a:solidFill>
                  <a:srgbClr val="000000"/>
                </a:solidFill>
                <a:uFillTx/>
                <a:latin typeface="Arial" pitchFamily="34"/>
                <a:cs typeface="Arial" pitchFamily="34"/>
              </a:rPr>
              <a:t>.“ aufgefordert werden.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05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050" b="0" i="0" u="none" strike="noStrike" kern="1200" cap="none" spc="0" baseline="0" dirty="0">
                <a:solidFill>
                  <a:srgbClr val="000000"/>
                </a:solidFill>
                <a:uFillTx/>
                <a:latin typeface="Arial" pitchFamily="34"/>
                <a:cs typeface="Arial" pitchFamily="34"/>
              </a:rPr>
              <a:t>Bei </a:t>
            </a:r>
            <a:r>
              <a:rPr lang="de-DE" sz="1050" b="0" i="0" u="none" strike="noStrike" kern="1200" cap="none" spc="0" baseline="0" dirty="0" err="1">
                <a:solidFill>
                  <a:srgbClr val="000000"/>
                </a:solidFill>
                <a:uFillTx/>
                <a:latin typeface="Arial" pitchFamily="34"/>
                <a:cs typeface="Arial" pitchFamily="34"/>
              </a:rPr>
              <a:t>unmoderierter</a:t>
            </a:r>
            <a:r>
              <a:rPr lang="de-DE" sz="1050" b="0" i="0" u="none" strike="noStrike" kern="1200" cap="none" spc="0" baseline="0" dirty="0">
                <a:solidFill>
                  <a:srgbClr val="000000"/>
                </a:solidFill>
                <a:uFillTx/>
                <a:latin typeface="Arial" pitchFamily="34"/>
                <a:cs typeface="Arial" pitchFamily="34"/>
              </a:rPr>
              <a:t> Diskussion kündigen die Teilnehmer die Art ihres Beitrags durch die Farbwahl an: „Ich setze jetzt den </a:t>
            </a:r>
            <a:r>
              <a:rPr lang="de-DE" sz="1050" b="0" i="0" u="none" strike="noStrike" kern="1200" cap="none" spc="0" baseline="0" dirty="0">
                <a:solidFill>
                  <a:srgbClr val="0070C0"/>
                </a:solidFill>
                <a:uFillTx/>
                <a:latin typeface="Arial" pitchFamily="34"/>
                <a:cs typeface="Arial" pitchFamily="34"/>
              </a:rPr>
              <a:t>blauen Hut </a:t>
            </a:r>
            <a:r>
              <a:rPr lang="de-DE" sz="1050" b="0" i="0" u="none" strike="noStrike" kern="1200" cap="none" spc="0" baseline="0" dirty="0">
                <a:solidFill>
                  <a:srgbClr val="000000"/>
                </a:solidFill>
                <a:uFillTx/>
                <a:latin typeface="Arial" pitchFamily="34"/>
                <a:cs typeface="Arial" pitchFamily="34"/>
              </a:rPr>
              <a:t>auf und schlage eine kurze Pause vor.“</a:t>
            </a:r>
          </a:p>
        </p:txBody>
      </p:sp>
      <p:pic>
        <p:nvPicPr>
          <p:cNvPr id="28" name="Grafik 16">
            <a:extLst>
              <a:ext uri="{FF2B5EF4-FFF2-40B4-BE49-F238E27FC236}">
                <a16:creationId xmlns:a16="http://schemas.microsoft.com/office/drawing/2014/main" id="{015D8932-935D-4076-A37F-5E79D6A87FBE}"/>
              </a:ext>
            </a:extLst>
          </p:cNvPr>
          <p:cNvPicPr>
            <a:picLocks noChangeAspect="1"/>
          </p:cNvPicPr>
          <p:nvPr/>
        </p:nvPicPr>
        <p:blipFill>
          <a:blip r:embed="rId7"/>
          <a:stretch>
            <a:fillRect/>
          </a:stretch>
        </p:blipFill>
        <p:spPr>
          <a:xfrm>
            <a:off x="114592" y="4027904"/>
            <a:ext cx="3170736" cy="2112840"/>
          </a:xfrm>
          <a:prstGeom prst="rect">
            <a:avLst/>
          </a:prstGeom>
          <a:noFill/>
          <a:ln cap="flat">
            <a:noFill/>
          </a:ln>
        </p:spPr>
      </p:pic>
      <p:sp>
        <p:nvSpPr>
          <p:cNvPr id="29" name="Rechteck 18">
            <a:extLst>
              <a:ext uri="{FF2B5EF4-FFF2-40B4-BE49-F238E27FC236}">
                <a16:creationId xmlns:a16="http://schemas.microsoft.com/office/drawing/2014/main" id="{D51E63F3-AD3A-4C21-A531-B23E162552FA}"/>
              </a:ext>
            </a:extLst>
          </p:cNvPr>
          <p:cNvSpPr/>
          <p:nvPr/>
        </p:nvSpPr>
        <p:spPr>
          <a:xfrm>
            <a:off x="3670438" y="5778495"/>
            <a:ext cx="4848944" cy="962021"/>
          </a:xfrm>
          <a:prstGeom prst="rect">
            <a:avLst/>
          </a:prstGeom>
          <a:no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30" name="Textfeld 30">
            <a:extLst>
              <a:ext uri="{FF2B5EF4-FFF2-40B4-BE49-F238E27FC236}">
                <a16:creationId xmlns:a16="http://schemas.microsoft.com/office/drawing/2014/main" id="{FACFFE05-AE89-4BBB-BEDD-7066970BC62B}"/>
              </a:ext>
            </a:extLst>
          </p:cNvPr>
          <p:cNvSpPr txBox="1"/>
          <p:nvPr/>
        </p:nvSpPr>
        <p:spPr>
          <a:xfrm>
            <a:off x="5348188" y="6604784"/>
            <a:ext cx="6138906" cy="18466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600" b="0" i="0" u="none" strike="noStrike" kern="1200" cap="none" spc="0" baseline="0">
                <a:solidFill>
                  <a:srgbClr val="000000"/>
                </a:solidFill>
                <a:uFillTx/>
                <a:latin typeface="Calibri"/>
              </a:rPr>
              <a:t>Quelle: https://xn--kreativittstechniken-jzb.info/ideen-generieren/die-6-denkhute-von-de-bono/</a:t>
            </a:r>
          </a:p>
        </p:txBody>
      </p:sp>
      <p:sp>
        <p:nvSpPr>
          <p:cNvPr id="31" name="Textfeld 31">
            <a:extLst>
              <a:ext uri="{FF2B5EF4-FFF2-40B4-BE49-F238E27FC236}">
                <a16:creationId xmlns:a16="http://schemas.microsoft.com/office/drawing/2014/main" id="{6C58744C-F37E-4467-8C47-79E890943903}"/>
              </a:ext>
            </a:extLst>
          </p:cNvPr>
          <p:cNvSpPr txBox="1"/>
          <p:nvPr/>
        </p:nvSpPr>
        <p:spPr>
          <a:xfrm>
            <a:off x="55147" y="6122118"/>
            <a:ext cx="3097054" cy="200052"/>
          </a:xfrm>
          <a:prstGeom prst="rect">
            <a:avLst/>
          </a:prstGeom>
          <a:noFill/>
          <a:ln cap="flat">
            <a:noFill/>
          </a:ln>
        </p:spPr>
        <p:txBody>
          <a:bodyPr vert="horz" wrap="square" lIns="91440" tIns="45720" rIns="91440" bIns="45720" anchor="t" anchorCtr="0" compatLnSpc="1">
            <a:spAutoFit/>
          </a:bodyPr>
          <a:lstStyle/>
          <a:p>
            <a:pPr marL="0" marR="0" lvl="0" indent="0" algn="l" defTabSz="1828434"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600" b="0" i="0" u="none" strike="noStrike" kern="1200" cap="none" spc="0" baseline="0">
                <a:solidFill>
                  <a:srgbClr val="392E3B"/>
                </a:solidFill>
                <a:uFillTx/>
                <a:latin typeface="Lato Regular"/>
              </a:rPr>
              <a:t>Quelle: https://karrierebibel.de/de-bono-huete</a:t>
            </a:r>
            <a:r>
              <a:rPr lang="de-DE" sz="700" b="0" i="0" u="none" strike="noStrike" kern="1200" cap="none" spc="0" baseline="0">
                <a:solidFill>
                  <a:srgbClr val="392E3B"/>
                </a:solidFill>
                <a:uFillTx/>
                <a:latin typeface="Lato Regular"/>
              </a:rPr>
              <a:t>/</a:t>
            </a:r>
          </a:p>
        </p:txBody>
      </p:sp>
    </p:spTree>
    <p:extLst>
      <p:ext uri="{BB962C8B-B14F-4D97-AF65-F5344CB8AC3E}">
        <p14:creationId xmlns:p14="http://schemas.microsoft.com/office/powerpoint/2010/main" val="320526358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2951</Words>
  <Application>Microsoft Office PowerPoint</Application>
  <PresentationFormat>Breitbild</PresentationFormat>
  <Paragraphs>561</Paragraphs>
  <Slides>23</Slides>
  <Notes>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Arial</vt:lpstr>
      <vt:lpstr>Calibri</vt:lpstr>
      <vt:lpstr>Calibri Light</vt:lpstr>
      <vt:lpstr>Lato Regular</vt:lpstr>
      <vt:lpstr>Poppins</vt:lpstr>
      <vt:lpstr>Raleway</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Lars Herrmann</dc:creator>
  <cp:lastModifiedBy>Zoll, Christian</cp:lastModifiedBy>
  <cp:revision>122</cp:revision>
  <dcterms:created xsi:type="dcterms:W3CDTF">2021-03-24T07:54:37Z</dcterms:created>
  <dcterms:modified xsi:type="dcterms:W3CDTF">2021-07-08T14:00:05Z</dcterms:modified>
</cp:coreProperties>
</file>