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8" r:id="rId2"/>
    <p:sldId id="299" r:id="rId3"/>
    <p:sldId id="300" r:id="rId4"/>
    <p:sldId id="302" r:id="rId5"/>
    <p:sldId id="301" r:id="rId6"/>
    <p:sldId id="303"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Meirich" initials="S" lastIdx="1" clrIdx="0">
    <p:extLst>
      <p:ext uri="{19B8F6BF-5375-455C-9EA6-DF929625EA0E}">
        <p15:presenceInfo xmlns:p15="http://schemas.microsoft.com/office/powerpoint/2012/main" userId="Steven.Meiri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B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75" autoAdjust="0"/>
    <p:restoredTop sz="94660"/>
  </p:normalViewPr>
  <p:slideViewPr>
    <p:cSldViewPr snapToGrid="0">
      <p:cViewPr varScale="1">
        <p:scale>
          <a:sx n="121" d="100"/>
          <a:sy n="121" d="100"/>
        </p:scale>
        <p:origin x="126"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9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s Herrmann" userId="70c516b35c33b07d" providerId="LiveId" clId="{0CC081E6-1089-40FD-8F09-E578C5B5210E}"/>
    <pc:docChg chg="modSld">
      <pc:chgData name="Lars Herrmann" userId="70c516b35c33b07d" providerId="LiveId" clId="{0CC081E6-1089-40FD-8F09-E578C5B5210E}" dt="2021-03-24T07:59:26.593" v="7" actId="113"/>
      <pc:docMkLst>
        <pc:docMk/>
      </pc:docMkLst>
      <pc:sldChg chg="modSp mod">
        <pc:chgData name="Lars Herrmann" userId="70c516b35c33b07d" providerId="LiveId" clId="{0CC081E6-1089-40FD-8F09-E578C5B5210E}" dt="2021-03-24T07:59:26.593" v="7" actId="113"/>
        <pc:sldMkLst>
          <pc:docMk/>
          <pc:sldMk cId="298401914" sldId="274"/>
        </pc:sldMkLst>
        <pc:spChg chg="mod">
          <ac:chgData name="Lars Herrmann" userId="70c516b35c33b07d" providerId="LiveId" clId="{0CC081E6-1089-40FD-8F09-E578C5B5210E}" dt="2021-03-24T07:59:26.593" v="7" actId="113"/>
          <ac:spMkLst>
            <pc:docMk/>
            <pc:sldMk cId="298401914" sldId="274"/>
            <ac:spMk id="6" creationId="{399A12F1-1C25-484B-B5D8-DB609A2A53FA}"/>
          </ac:spMkLst>
        </pc:spChg>
      </pc:sldChg>
      <pc:sldChg chg="modSp mod">
        <pc:chgData name="Lars Herrmann" userId="70c516b35c33b07d" providerId="LiveId" clId="{0CC081E6-1089-40FD-8F09-E578C5B5210E}" dt="2021-03-24T07:59:02.022" v="2" actId="113"/>
        <pc:sldMkLst>
          <pc:docMk/>
          <pc:sldMk cId="2398262832" sldId="276"/>
        </pc:sldMkLst>
        <pc:spChg chg="mod">
          <ac:chgData name="Lars Herrmann" userId="70c516b35c33b07d" providerId="LiveId" clId="{0CC081E6-1089-40FD-8F09-E578C5B5210E}" dt="2021-03-24T07:59:02.022" v="2" actId="113"/>
          <ac:spMkLst>
            <pc:docMk/>
            <pc:sldMk cId="2398262832" sldId="276"/>
            <ac:spMk id="8" creationId="{A13EB204-5DB5-44FD-BDB7-8D52F0C44C4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2DFF0-68B2-47E4-8BCF-F2669EF74518}" type="datetimeFigureOut">
              <a:rPr lang="de-DE" smtClean="0"/>
              <a:t>12.08.2021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E1F52-E6C4-4D26-A5F1-DD23760377F8}" type="slidenum">
              <a:rPr lang="de-DE" smtClean="0"/>
              <a:t>‹Nr.›</a:t>
            </a:fld>
            <a:endParaRPr lang="de-DE"/>
          </a:p>
        </p:txBody>
      </p:sp>
    </p:spTree>
    <p:extLst>
      <p:ext uri="{BB962C8B-B14F-4D97-AF65-F5344CB8AC3E}">
        <p14:creationId xmlns:p14="http://schemas.microsoft.com/office/powerpoint/2010/main" val="40577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8" name="Google Shape;418;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5941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EF0839-F1D5-40CF-81B8-BAA787F9D7A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3AEF6BD-766F-412A-868A-603483EE03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0B3647F-389E-46EF-A92C-6D62455CA0C6}"/>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5" name="Fußzeilenplatzhalter 4">
            <a:extLst>
              <a:ext uri="{FF2B5EF4-FFF2-40B4-BE49-F238E27FC236}">
                <a16:creationId xmlns:a16="http://schemas.microsoft.com/office/drawing/2014/main" id="{A7589B13-8331-4283-920A-6F1323B6889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4CE8101-796B-48FD-B36F-7BBB2B878FD0}"/>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44152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B5380F-516A-4515-8249-02207595332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24E2A41-F156-4F5C-A5D2-DA1AEA79C55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2EBBAA2-7584-4ED4-AC23-067704467339}"/>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5" name="Fußzeilenplatzhalter 4">
            <a:extLst>
              <a:ext uri="{FF2B5EF4-FFF2-40B4-BE49-F238E27FC236}">
                <a16:creationId xmlns:a16="http://schemas.microsoft.com/office/drawing/2014/main" id="{C2C2A201-4FC8-4861-9613-E515FF565A5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D7906D-BE0A-4D19-A88D-D5EFAC015DBE}"/>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118602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FBEEDF9-E620-4FE2-A6D0-FAF6CF9EBDB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610BA8B-409E-42C1-BF04-0FFEC7398DD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C1F6169-9C1F-4D01-9C14-63163E53B920}"/>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5" name="Fußzeilenplatzhalter 4">
            <a:extLst>
              <a:ext uri="{FF2B5EF4-FFF2-40B4-BE49-F238E27FC236}">
                <a16:creationId xmlns:a16="http://schemas.microsoft.com/office/drawing/2014/main" id="{A37EEF0E-78E4-4293-999A-AE0D11D6C90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D09513E-D511-4BB8-90E6-280F70D46DFB}"/>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173090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57AEBB-BEC9-4177-ACE2-ADAFF693D5E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0859650-2077-4404-96D5-7B85A431E7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AE555D2-7E73-42CE-8849-19F55A3F7992}"/>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5" name="Fußzeilenplatzhalter 4">
            <a:extLst>
              <a:ext uri="{FF2B5EF4-FFF2-40B4-BE49-F238E27FC236}">
                <a16:creationId xmlns:a16="http://schemas.microsoft.com/office/drawing/2014/main" id="{79A4BE89-05BA-4630-BF6E-E9C5141218E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8450522-A2BA-4CCE-BE0D-55B79A8BAD3A}"/>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327980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CE245-531E-4E05-A55A-9AA55341700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86277EA-CA34-4F15-A5D2-529A5146D2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A23D96A-A2B7-4676-8A19-8FE4254E86C1}"/>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5" name="Fußzeilenplatzhalter 4">
            <a:extLst>
              <a:ext uri="{FF2B5EF4-FFF2-40B4-BE49-F238E27FC236}">
                <a16:creationId xmlns:a16="http://schemas.microsoft.com/office/drawing/2014/main" id="{0FC7A609-96F4-4EEC-BA17-137B18F64B3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E88E7B-8522-4230-8F16-E380B16C9DAE}"/>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3729265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3A6A40-80F6-45E0-A990-72AD76E90CD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2EF8890-E549-4C82-A97E-390267A9910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D8C80C9-0F6C-4E7D-889C-EC690F9FD9B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ED213B8-7F20-46F7-A779-1852F0D18BF9}"/>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6" name="Fußzeilenplatzhalter 5">
            <a:extLst>
              <a:ext uri="{FF2B5EF4-FFF2-40B4-BE49-F238E27FC236}">
                <a16:creationId xmlns:a16="http://schemas.microsoft.com/office/drawing/2014/main" id="{F99725E1-51FB-4890-92F2-3DEE7057BCD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CE04EC-0575-4D24-8B2E-F835D391BE1E}"/>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92811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A0B89E-16B2-49F1-8B62-B7A7A438A12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D952856-491A-46C2-86F2-EB07F52FC6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13A0D67-6DF3-47A5-A2FF-268F035F803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B6AE38D-3B5D-4F09-A082-9B5B670971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6FD6CD9-B4AD-4130-82EA-8F043BE5FC4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B95DD79-350F-4FB7-BE3D-3A2F3136B7FF}"/>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8" name="Fußzeilenplatzhalter 7">
            <a:extLst>
              <a:ext uri="{FF2B5EF4-FFF2-40B4-BE49-F238E27FC236}">
                <a16:creationId xmlns:a16="http://schemas.microsoft.com/office/drawing/2014/main" id="{9CEA4A5F-8229-4CBC-91A7-4910A130184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EF04A79-6F38-40C7-9E3C-7909022E84F2}"/>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3120268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4B84F2-3029-47C2-9F02-BAE068220DF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F2E626F-0EC2-4B8F-BF72-43EEC45C035B}"/>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4" name="Fußzeilenplatzhalter 3">
            <a:extLst>
              <a:ext uri="{FF2B5EF4-FFF2-40B4-BE49-F238E27FC236}">
                <a16:creationId xmlns:a16="http://schemas.microsoft.com/office/drawing/2014/main" id="{9D90DBFA-6931-420E-89D6-D23DABC3136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A654582-F2B5-44FD-A059-3F345E0B8297}"/>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1854611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5FA0457-26F1-41DD-ABD9-D0147ACA03D3}"/>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3" name="Fußzeilenplatzhalter 2">
            <a:extLst>
              <a:ext uri="{FF2B5EF4-FFF2-40B4-BE49-F238E27FC236}">
                <a16:creationId xmlns:a16="http://schemas.microsoft.com/office/drawing/2014/main" id="{69EF642D-6EFF-4918-B2C7-B6B54E973D0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64A9FD4-26C1-421A-8CF9-EFCA02D91857}"/>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3641300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B4C45E-2161-49A1-A0DA-50F9ABE0D59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7462ECA-664D-48A0-ACE8-695C3F03D5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32DD009-72B5-4F14-A3E3-110EB3C87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DB4550B-E5EA-447B-B023-716B559105B1}"/>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6" name="Fußzeilenplatzhalter 5">
            <a:extLst>
              <a:ext uri="{FF2B5EF4-FFF2-40B4-BE49-F238E27FC236}">
                <a16:creationId xmlns:a16="http://schemas.microsoft.com/office/drawing/2014/main" id="{396E6583-5CEC-4FE8-A71A-7D841C168F3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DC9155-7C9D-41D9-B413-016C6F0D26BE}"/>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131328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4E5660-378D-4236-AAA5-154CE1A826E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6D99D3B-C094-4BE9-A9EE-48FF756EEB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6AAF578-4810-4458-86AA-38BA87BA6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C02EEE9-B431-4CEB-917E-4943689FAD81}"/>
              </a:ext>
            </a:extLst>
          </p:cNvPr>
          <p:cNvSpPr>
            <a:spLocks noGrp="1"/>
          </p:cNvSpPr>
          <p:nvPr>
            <p:ph type="dt" sz="half" idx="10"/>
          </p:nvPr>
        </p:nvSpPr>
        <p:spPr/>
        <p:txBody>
          <a:bodyPr/>
          <a:lstStyle/>
          <a:p>
            <a:fld id="{C472628A-4C84-4B7C-9D38-339A923A92AF}" type="datetimeFigureOut">
              <a:rPr lang="de-DE" smtClean="0"/>
              <a:t>12.08.2021</a:t>
            </a:fld>
            <a:endParaRPr lang="de-DE"/>
          </a:p>
        </p:txBody>
      </p:sp>
      <p:sp>
        <p:nvSpPr>
          <p:cNvPr id="6" name="Fußzeilenplatzhalter 5">
            <a:extLst>
              <a:ext uri="{FF2B5EF4-FFF2-40B4-BE49-F238E27FC236}">
                <a16:creationId xmlns:a16="http://schemas.microsoft.com/office/drawing/2014/main" id="{20432119-BFFF-48D4-9E52-CF4691312F2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88CC394-5C8A-468A-B76B-58A35BF3E4CB}"/>
              </a:ext>
            </a:extLst>
          </p:cNvPr>
          <p:cNvSpPr>
            <a:spLocks noGrp="1"/>
          </p:cNvSpPr>
          <p:nvPr>
            <p:ph type="sldNum" sz="quarter" idx="12"/>
          </p:nvPr>
        </p:nvSpPr>
        <p:spPr/>
        <p:txBody>
          <a:bodyPr/>
          <a:lstStyle/>
          <a:p>
            <a:fld id="{58964A30-7C1C-4CBF-9003-E564774E73AF}" type="slidenum">
              <a:rPr lang="de-DE" smtClean="0"/>
              <a:t>‹Nr.›</a:t>
            </a:fld>
            <a:endParaRPr lang="de-DE"/>
          </a:p>
        </p:txBody>
      </p:sp>
    </p:spTree>
    <p:extLst>
      <p:ext uri="{BB962C8B-B14F-4D97-AF65-F5344CB8AC3E}">
        <p14:creationId xmlns:p14="http://schemas.microsoft.com/office/powerpoint/2010/main" val="2084106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A47F4C8-E0F5-4EE6-9EE3-5C9D4F5EC7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4A63591-A0EA-4C64-A9F9-99F70D805E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141B7E0-963F-4BE1-A25D-19FBC2EE7D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2628A-4C84-4B7C-9D38-339A923A92AF}" type="datetimeFigureOut">
              <a:rPr lang="de-DE" smtClean="0"/>
              <a:t>12.08.2021</a:t>
            </a:fld>
            <a:endParaRPr lang="de-DE"/>
          </a:p>
        </p:txBody>
      </p:sp>
      <p:sp>
        <p:nvSpPr>
          <p:cNvPr id="5" name="Fußzeilenplatzhalter 4">
            <a:extLst>
              <a:ext uri="{FF2B5EF4-FFF2-40B4-BE49-F238E27FC236}">
                <a16:creationId xmlns:a16="http://schemas.microsoft.com/office/drawing/2014/main" id="{02C73D48-7D1F-4D32-8B97-BB67AEA3A6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CCD2BF2-5234-4616-A6F1-B3B61BAFA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64A30-7C1C-4CBF-9003-E564774E73AF}" type="slidenum">
              <a:rPr lang="de-DE" smtClean="0"/>
              <a:t>‹Nr.›</a:t>
            </a:fld>
            <a:endParaRPr lang="de-DE"/>
          </a:p>
        </p:txBody>
      </p:sp>
    </p:spTree>
    <p:extLst>
      <p:ext uri="{BB962C8B-B14F-4D97-AF65-F5344CB8AC3E}">
        <p14:creationId xmlns:p14="http://schemas.microsoft.com/office/powerpoint/2010/main" val="357354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hyperlink" Target="https://moqups.com/de/" TargetMode="External"/><Relationship Id="rId3" Type="http://schemas.openxmlformats.org/officeDocument/2006/relationships/image" Target="../media/image3.png"/><Relationship Id="rId7" Type="http://schemas.openxmlformats.org/officeDocument/2006/relationships/hyperlink" Target="https://de.ryte.com/wiki/Usability_Test"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jpg"/></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hyperlink" Target="http://www.wirify.com/"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proto.io/"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endParaRPr/>
          </a:p>
        </p:txBody>
      </p:sp>
      <p:sp>
        <p:nvSpPr>
          <p:cNvPr id="421" name="Google Shape;421;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sp>
        <p:nvSpPr>
          <p:cNvPr id="422" name="Google Shape;422;p22"/>
          <p:cNvSpPr/>
          <p:nvPr/>
        </p:nvSpPr>
        <p:spPr>
          <a:xfrm>
            <a:off x="0" y="-116006"/>
            <a:ext cx="12192000" cy="6974006"/>
          </a:xfrm>
          <a:prstGeom prst="rect">
            <a:avLst/>
          </a:prstGeom>
          <a:solidFill>
            <a:srgbClr val="5EB130"/>
          </a:solidFill>
          <a:ln>
            <a:noFill/>
          </a:ln>
        </p:spPr>
        <p:txBody>
          <a:bodyPr spcFirstLastPara="1" wrap="square" lIns="91425" tIns="45700" rIns="91425" bIns="45700" anchor="ctr" anchorCtr="0">
            <a:noAutofit/>
          </a:bodyPr>
          <a:lstStyle/>
          <a:p>
            <a:pPr lvl="0" algn="ctr">
              <a:buClr>
                <a:schemeClr val="dk1"/>
              </a:buClr>
              <a:buSzPts val="1800"/>
            </a:pPr>
            <a:endParaRPr lang="de-DE" sz="3600" dirty="0" smtClean="0">
              <a:solidFill>
                <a:schemeClr val="lt1"/>
              </a:solidFill>
              <a:latin typeface="Poppins" panose="020B0604020202020204" charset="0"/>
              <a:ea typeface="Calibri"/>
              <a:cs typeface="Poppins" panose="020B0604020202020204" charset="0"/>
              <a:sym typeface="Calibri"/>
            </a:endParaRPr>
          </a:p>
          <a:p>
            <a:pPr lvl="0" algn="ctr">
              <a:buClr>
                <a:schemeClr val="dk1"/>
              </a:buClr>
              <a:buSzPts val="1800"/>
            </a:pPr>
            <a:endParaRPr lang="de-DE" sz="2800" b="1" dirty="0" smtClean="0">
              <a:solidFill>
                <a:schemeClr val="lt1"/>
              </a:solidFill>
              <a:latin typeface="Poppins" panose="020B0604020202020204" charset="0"/>
              <a:ea typeface="Calibri"/>
              <a:cs typeface="Poppins" panose="020B0604020202020204" charset="0"/>
              <a:sym typeface="Calibri"/>
            </a:endParaRPr>
          </a:p>
          <a:p>
            <a:pPr lvl="0" algn="ctr">
              <a:buClr>
                <a:schemeClr val="dk1"/>
              </a:buClr>
              <a:buSzPts val="1800"/>
            </a:pPr>
            <a:endParaRPr lang="de-DE" sz="2800" b="1" dirty="0" smtClean="0">
              <a:solidFill>
                <a:schemeClr val="lt1"/>
              </a:solidFill>
              <a:latin typeface="Poppins" panose="020B0604020202020204" charset="0"/>
              <a:ea typeface="Calibri"/>
              <a:cs typeface="Poppins" panose="020B0604020202020204" charset="0"/>
              <a:sym typeface="Calibri"/>
            </a:endParaRPr>
          </a:p>
        </p:txBody>
      </p:sp>
      <p:sp>
        <p:nvSpPr>
          <p:cNvPr id="423" name="Google Shape;423;p22"/>
          <p:cNvSpPr/>
          <p:nvPr/>
        </p:nvSpPr>
        <p:spPr>
          <a:xfrm>
            <a:off x="310674" y="2514313"/>
            <a:ext cx="11570651" cy="16311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00"/>
              </a:buClr>
              <a:buSzPts val="2800"/>
              <a:buFont typeface="Arial"/>
              <a:buNone/>
            </a:pPr>
            <a:r>
              <a:rPr lang="de-DE" sz="7200" b="1" i="0" u="none" strike="noStrike" cap="none" dirty="0" err="1" smtClean="0">
                <a:solidFill>
                  <a:schemeClr val="lt1"/>
                </a:solidFill>
                <a:ea typeface="Poppins"/>
                <a:cs typeface="Poppins"/>
                <a:sym typeface="Poppins"/>
              </a:rPr>
              <a:t>Prototyping</a:t>
            </a:r>
            <a:endParaRPr lang="de-DE" sz="7200" b="1" i="0" u="none" strike="noStrike" cap="none" dirty="0" smtClean="0">
              <a:solidFill>
                <a:schemeClr val="lt1"/>
              </a:solidFill>
              <a:ea typeface="Poppins"/>
              <a:cs typeface="Poppins"/>
              <a:sym typeface="Poppins"/>
            </a:endParaRPr>
          </a:p>
          <a:p>
            <a:pPr marL="0" marR="0" lvl="0" indent="0" algn="ctr" rtl="0">
              <a:spcBef>
                <a:spcPts val="0"/>
              </a:spcBef>
              <a:spcAft>
                <a:spcPts val="0"/>
              </a:spcAft>
              <a:buClr>
                <a:srgbClr val="000000"/>
              </a:buClr>
              <a:buSzPts val="2800"/>
              <a:buFont typeface="Arial"/>
              <a:buNone/>
            </a:pPr>
            <a:r>
              <a:rPr lang="de-DE" sz="2800" dirty="0" smtClean="0">
                <a:solidFill>
                  <a:schemeClr val="lt1"/>
                </a:solidFill>
                <a:sym typeface="Poppins"/>
              </a:rPr>
              <a:t>Welche Prototypen gibt es und wann werden sie eingesetzt?</a:t>
            </a:r>
            <a:endParaRPr sz="2800" dirty="0"/>
          </a:p>
        </p:txBody>
      </p:sp>
      <p:sp>
        <p:nvSpPr>
          <p:cNvPr id="7" name="Textfeld 6"/>
          <p:cNvSpPr txBox="1"/>
          <p:nvPr/>
        </p:nvSpPr>
        <p:spPr>
          <a:xfrm>
            <a:off x="129624" y="876290"/>
            <a:ext cx="2021503" cy="338554"/>
          </a:xfrm>
          <a:prstGeom prst="rect">
            <a:avLst/>
          </a:prstGeom>
          <a:noFill/>
        </p:spPr>
        <p:txBody>
          <a:bodyPr wrap="square" rtlCol="0">
            <a:spAutoFit/>
          </a:bodyPr>
          <a:lstStyle/>
          <a:p>
            <a:r>
              <a:rPr lang="de-DE" sz="1600" b="1" dirty="0">
                <a:solidFill>
                  <a:schemeClr val="bg1"/>
                </a:solidFill>
              </a:rPr>
              <a:t>Innovation </a:t>
            </a:r>
            <a:r>
              <a:rPr lang="de-DE" sz="1600" b="1" dirty="0" err="1">
                <a:solidFill>
                  <a:schemeClr val="bg1"/>
                </a:solidFill>
              </a:rPr>
              <a:t>ToolBox</a:t>
            </a:r>
            <a:endParaRPr lang="de-DE" sz="1600" b="1" dirty="0">
              <a:solidFill>
                <a:schemeClr val="bg1"/>
              </a:solidFill>
            </a:endParaRPr>
          </a:p>
        </p:txBody>
      </p:sp>
      <p:pic>
        <p:nvPicPr>
          <p:cNvPr id="8" name="Google Shape;424;p22" descr="Ein Bild, das Zeichnung enthält.&#10;&#10;Automatisch generierte Beschreibung"/>
          <p:cNvPicPr preferRelativeResize="0">
            <a:picLocks noChangeAspect="1"/>
          </p:cNvPicPr>
          <p:nvPr/>
        </p:nvPicPr>
        <p:blipFill rotWithShape="1">
          <a:blip r:embed="rId3">
            <a:alphaModFix/>
          </a:blip>
          <a:srcRect t="19054" b="9945"/>
          <a:stretch/>
        </p:blipFill>
        <p:spPr>
          <a:xfrm>
            <a:off x="220168" y="134728"/>
            <a:ext cx="1528702" cy="758295"/>
          </a:xfrm>
          <a:prstGeom prst="rect">
            <a:avLst/>
          </a:prstGeom>
          <a:noFill/>
          <a:ln>
            <a:noFill/>
          </a:ln>
        </p:spPr>
      </p:pic>
    </p:spTree>
    <p:extLst>
      <p:ext uri="{BB962C8B-B14F-4D97-AF65-F5344CB8AC3E}">
        <p14:creationId xmlns:p14="http://schemas.microsoft.com/office/powerpoint/2010/main" val="1063677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ieren 17"/>
          <p:cNvGrpSpPr/>
          <p:nvPr/>
        </p:nvGrpSpPr>
        <p:grpSpPr>
          <a:xfrm>
            <a:off x="63360" y="-48831"/>
            <a:ext cx="12213229" cy="6871110"/>
            <a:chOff x="63360" y="-48831"/>
            <a:chExt cx="12213229" cy="6871110"/>
          </a:xfrm>
        </p:grpSpPr>
        <p:sp>
          <p:nvSpPr>
            <p:cNvPr id="5" name="Textfeld 4">
              <a:extLst>
                <a:ext uri="{FF2B5EF4-FFF2-40B4-BE49-F238E27FC236}">
                  <a16:creationId xmlns:a16="http://schemas.microsoft.com/office/drawing/2014/main" id="{9165D3B5-9ECB-4AA1-BFBE-D146BFADBE22}"/>
                </a:ext>
              </a:extLst>
            </p:cNvPr>
            <p:cNvSpPr txBox="1"/>
            <p:nvPr/>
          </p:nvSpPr>
          <p:spPr>
            <a:xfrm>
              <a:off x="3589305" y="277499"/>
              <a:ext cx="4967056" cy="769441"/>
            </a:xfrm>
            <a:prstGeom prst="rect">
              <a:avLst/>
            </a:prstGeom>
            <a:noFill/>
          </p:spPr>
          <p:txBody>
            <a:bodyPr wrap="square" rtlCol="0">
              <a:spAutoFit/>
            </a:bodyPr>
            <a:lstStyle/>
            <a:p>
              <a:pPr algn="ctr"/>
              <a:r>
                <a:rPr lang="de-DE" sz="4400" b="1" dirty="0">
                  <a:solidFill>
                    <a:srgbClr val="5CB600"/>
                  </a:solidFill>
                  <a:latin typeface="Raleway"/>
                </a:rPr>
                <a:t>Prototyp</a:t>
              </a:r>
            </a:p>
          </p:txBody>
        </p:sp>
        <p:grpSp>
          <p:nvGrpSpPr>
            <p:cNvPr id="16" name="Gruppieren 15"/>
            <p:cNvGrpSpPr/>
            <p:nvPr/>
          </p:nvGrpSpPr>
          <p:grpSpPr>
            <a:xfrm>
              <a:off x="63360" y="-48831"/>
              <a:ext cx="12213229" cy="6871110"/>
              <a:chOff x="83238" y="-48831"/>
              <a:chExt cx="12213229" cy="6871110"/>
            </a:xfrm>
          </p:grpSpPr>
          <p:sp>
            <p:nvSpPr>
              <p:cNvPr id="41" name="Rechteck 40">
                <a:extLst>
                  <a:ext uri="{FF2B5EF4-FFF2-40B4-BE49-F238E27FC236}">
                    <a16:creationId xmlns:a16="http://schemas.microsoft.com/office/drawing/2014/main" id="{E7B5B36F-DC77-4B80-8E94-DDE2A31EA6F9}"/>
                  </a:ext>
                </a:extLst>
              </p:cNvPr>
              <p:cNvSpPr/>
              <p:nvPr/>
            </p:nvSpPr>
            <p:spPr>
              <a:xfrm>
                <a:off x="83238" y="1338346"/>
                <a:ext cx="591847" cy="53118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3A1404F5-A04F-45ED-B67A-6347B439B0BD}"/>
                  </a:ext>
                </a:extLst>
              </p:cNvPr>
              <p:cNvSpPr/>
              <p:nvPr/>
            </p:nvSpPr>
            <p:spPr>
              <a:xfrm>
                <a:off x="8936550" y="1883674"/>
                <a:ext cx="319581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0" name="Rechteck 39">
                <a:extLst>
                  <a:ext uri="{FF2B5EF4-FFF2-40B4-BE49-F238E27FC236}">
                    <a16:creationId xmlns:a16="http://schemas.microsoft.com/office/drawing/2014/main" id="{3A1404F5-A04F-45ED-B67A-6347B439B0BD}"/>
                  </a:ext>
                </a:extLst>
              </p:cNvPr>
              <p:cNvSpPr/>
              <p:nvPr/>
            </p:nvSpPr>
            <p:spPr>
              <a:xfrm>
                <a:off x="83238" y="1884588"/>
                <a:ext cx="3272867" cy="4907151"/>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marL="180000"/>
                <a:endParaRPr lang="de-DE" dirty="0">
                  <a:solidFill>
                    <a:schemeClr val="tx1"/>
                  </a:solidFill>
                  <a:latin typeface="Arial" panose="020B0604020202020204" pitchFamily="34" charset="0"/>
                  <a:cs typeface="Arial" panose="020B0604020202020204" pitchFamily="34" charset="0"/>
                </a:endParaRPr>
              </a:p>
            </p:txBody>
          </p:sp>
          <p:sp>
            <p:nvSpPr>
              <p:cNvPr id="42" name="Rechteck 41">
                <a:extLst>
                  <a:ext uri="{FF2B5EF4-FFF2-40B4-BE49-F238E27FC236}">
                    <a16:creationId xmlns:a16="http://schemas.microsoft.com/office/drawing/2014/main" id="{3A1404F5-A04F-45ED-B67A-6347B439B0BD}"/>
                  </a:ext>
                </a:extLst>
              </p:cNvPr>
              <p:cNvSpPr/>
              <p:nvPr/>
            </p:nvSpPr>
            <p:spPr>
              <a:xfrm>
                <a:off x="3350147" y="1883674"/>
                <a:ext cx="559617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4" name="Rechteck 43">
                <a:extLst>
                  <a:ext uri="{FF2B5EF4-FFF2-40B4-BE49-F238E27FC236}">
                    <a16:creationId xmlns:a16="http://schemas.microsoft.com/office/drawing/2014/main" id="{3A1404F5-A04F-45ED-B67A-6347B439B0BD}"/>
                  </a:ext>
                </a:extLst>
              </p:cNvPr>
              <p:cNvSpPr/>
              <p:nvPr/>
            </p:nvSpPr>
            <p:spPr>
              <a:xfrm>
                <a:off x="8946321" y="4204411"/>
                <a:ext cx="3186043" cy="2587328"/>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grpSp>
            <p:nvGrpSpPr>
              <p:cNvPr id="13" name="Gruppieren 12"/>
              <p:cNvGrpSpPr/>
              <p:nvPr/>
            </p:nvGrpSpPr>
            <p:grpSpPr>
              <a:xfrm>
                <a:off x="83239" y="-48831"/>
                <a:ext cx="12213228" cy="6871110"/>
                <a:chOff x="83239" y="-48831"/>
                <a:chExt cx="12213228" cy="6871110"/>
              </a:xfrm>
            </p:grpSpPr>
            <p:pic>
              <p:nvPicPr>
                <p:cNvPr id="32" name="Grafik 31">
                  <a:extLst>
                    <a:ext uri="{FF2B5EF4-FFF2-40B4-BE49-F238E27FC236}">
                      <a16:creationId xmlns:a16="http://schemas.microsoft.com/office/drawing/2014/main" id="{BC2B7A0D-D0D1-4E5C-9185-72CA18810C0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480" y="-48831"/>
                  <a:ext cx="1490719" cy="976933"/>
                </a:xfrm>
                <a:prstGeom prst="rect">
                  <a:avLst/>
                </a:prstGeom>
              </p:spPr>
            </p:pic>
            <p:sp>
              <p:nvSpPr>
                <p:cNvPr id="33" name="Rechteck 32">
                  <a:extLst>
                    <a:ext uri="{FF2B5EF4-FFF2-40B4-BE49-F238E27FC236}">
                      <a16:creationId xmlns:a16="http://schemas.microsoft.com/office/drawing/2014/main" id="{9C31A484-C73B-4926-8890-020397C52173}"/>
                    </a:ext>
                  </a:extLst>
                </p:cNvPr>
                <p:cNvSpPr/>
                <p:nvPr/>
              </p:nvSpPr>
              <p:spPr>
                <a:xfrm>
                  <a:off x="3390677" y="1329914"/>
                  <a:ext cx="5555644" cy="523220"/>
                </a:xfrm>
                <a:prstGeom prst="rect">
                  <a:avLst/>
                </a:prstGeom>
                <a:solidFill>
                  <a:srgbClr val="5CB600"/>
                </a:solidFill>
                <a:ln w="28575">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b="1" dirty="0">
                      <a:latin typeface="Arial" panose="020B0604020202020204" pitchFamily="34" charset="0"/>
                      <a:cs typeface="Arial" panose="020B0604020202020204" pitchFamily="34" charset="0"/>
                    </a:rPr>
                    <a:t>Durchführung</a:t>
                  </a:r>
                </a:p>
              </p:txBody>
            </p:sp>
            <p:sp>
              <p:nvSpPr>
                <p:cNvPr id="38" name="Rechteck 37">
                  <a:extLst>
                    <a:ext uri="{FF2B5EF4-FFF2-40B4-BE49-F238E27FC236}">
                      <a16:creationId xmlns:a16="http://schemas.microsoft.com/office/drawing/2014/main" id="{47260A5F-E2D3-4643-AC62-198266A2F9D5}"/>
                    </a:ext>
                  </a:extLst>
                </p:cNvPr>
                <p:cNvSpPr/>
                <p:nvPr/>
              </p:nvSpPr>
              <p:spPr>
                <a:xfrm>
                  <a:off x="83239" y="1329914"/>
                  <a:ext cx="3404458" cy="523220"/>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Anlass/ Situation</a:t>
                  </a:r>
                </a:p>
              </p:txBody>
            </p:sp>
            <p:sp>
              <p:nvSpPr>
                <p:cNvPr id="30" name="Rechteck 29">
                  <a:extLst>
                    <a:ext uri="{FF2B5EF4-FFF2-40B4-BE49-F238E27FC236}">
                      <a16:creationId xmlns:a16="http://schemas.microsoft.com/office/drawing/2014/main" id="{E7B5B36F-DC77-4B80-8E94-DDE2A31EA6F9}"/>
                    </a:ext>
                  </a:extLst>
                </p:cNvPr>
                <p:cNvSpPr/>
                <p:nvPr/>
              </p:nvSpPr>
              <p:spPr>
                <a:xfrm>
                  <a:off x="83240" y="66261"/>
                  <a:ext cx="12049125" cy="1263654"/>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31" name="Rechteck 30">
                  <a:extLst>
                    <a:ext uri="{FF2B5EF4-FFF2-40B4-BE49-F238E27FC236}">
                      <a16:creationId xmlns:a16="http://schemas.microsoft.com/office/drawing/2014/main" id="{9C31A484-C73B-4926-8890-020397C52173}"/>
                    </a:ext>
                  </a:extLst>
                </p:cNvPr>
                <p:cNvSpPr/>
                <p:nvPr/>
              </p:nvSpPr>
              <p:spPr>
                <a:xfrm>
                  <a:off x="8980891" y="1353383"/>
                  <a:ext cx="3151473" cy="516147"/>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Pros &amp; </a:t>
                  </a:r>
                  <a:r>
                    <a:rPr lang="de-DE" sz="2400" b="1" dirty="0" err="1">
                      <a:latin typeface="Arial" panose="020B0604020202020204" pitchFamily="34" charset="0"/>
                      <a:cs typeface="Arial" panose="020B0604020202020204" pitchFamily="34" charset="0"/>
                    </a:rPr>
                    <a:t>Cons</a:t>
                  </a:r>
                  <a:endParaRPr lang="de-DE" sz="2400" b="1" dirty="0">
                    <a:latin typeface="Arial" panose="020B0604020202020204" pitchFamily="34" charset="0"/>
                    <a:cs typeface="Arial" panose="020B0604020202020204" pitchFamily="34" charset="0"/>
                  </a:endParaRPr>
                </a:p>
              </p:txBody>
            </p:sp>
            <p:sp>
              <p:nvSpPr>
                <p:cNvPr id="2" name="Textfeld 1"/>
                <p:cNvSpPr txBox="1"/>
                <p:nvPr/>
              </p:nvSpPr>
              <p:spPr>
                <a:xfrm>
                  <a:off x="149502" y="876290"/>
                  <a:ext cx="2021503" cy="338554"/>
                </a:xfrm>
                <a:prstGeom prst="rect">
                  <a:avLst/>
                </a:prstGeom>
                <a:noFill/>
              </p:spPr>
              <p:txBody>
                <a:bodyPr wrap="square" rtlCol="0">
                  <a:spAutoFit/>
                </a:bodyPr>
                <a:lstStyle/>
                <a:p>
                  <a:r>
                    <a:rPr lang="de-DE" sz="1600" b="1" dirty="0">
                      <a:solidFill>
                        <a:srgbClr val="5CB600"/>
                      </a:solidFill>
                    </a:rPr>
                    <a:t>Innovation </a:t>
                  </a:r>
                  <a:r>
                    <a:rPr lang="de-DE" sz="1600" b="1" dirty="0" err="1">
                      <a:solidFill>
                        <a:srgbClr val="5CB600"/>
                      </a:solidFill>
                    </a:rPr>
                    <a:t>ToolBox</a:t>
                  </a:r>
                  <a:endParaRPr lang="de-DE" sz="1600" b="1" dirty="0">
                    <a:solidFill>
                      <a:srgbClr val="5CB600"/>
                    </a:solidFill>
                  </a:endParaRPr>
                </a:p>
              </p:txBody>
            </p:sp>
            <p:sp>
              <p:nvSpPr>
                <p:cNvPr id="4" name="Rechteck 3"/>
                <p:cNvSpPr/>
                <p:nvPr/>
              </p:nvSpPr>
              <p:spPr>
                <a:xfrm>
                  <a:off x="11661913" y="1809559"/>
                  <a:ext cx="470451" cy="2434498"/>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p:cNvSpPr/>
                <p:nvPr/>
              </p:nvSpPr>
              <p:spPr>
                <a:xfrm>
                  <a:off x="11661914" y="4230787"/>
                  <a:ext cx="470450" cy="2591492"/>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602466" y="2508437"/>
                  <a:ext cx="694001" cy="694001"/>
                </a:xfrm>
                <a:prstGeom prst="rect">
                  <a:avLst/>
                </a:prstGeom>
              </p:spPr>
            </p:pic>
            <p:pic>
              <p:nvPicPr>
                <p:cNvPr id="46" name="Grafik 4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0800000">
                  <a:off x="11593303" y="5201941"/>
                  <a:ext cx="694001" cy="694001"/>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480" y="1396691"/>
                  <a:ext cx="408398" cy="414494"/>
                </a:xfrm>
                <a:prstGeom prst="rect">
                  <a:avLst/>
                </a:prstGeom>
              </p:spPr>
            </p:pic>
            <p:pic>
              <p:nvPicPr>
                <p:cNvPr id="10" name="Grafi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1075" y="1369306"/>
                  <a:ext cx="493735" cy="487640"/>
                </a:xfrm>
                <a:prstGeom prst="rect">
                  <a:avLst/>
                </a:prstGeom>
              </p:spPr>
            </p:pic>
            <p:pic>
              <p:nvPicPr>
                <p:cNvPr id="11" name="Grafik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49849" y="1413352"/>
                  <a:ext cx="438876" cy="396207"/>
                </a:xfrm>
                <a:prstGeom prst="rect">
                  <a:avLst/>
                </a:prstGeom>
              </p:spPr>
            </p:pic>
          </p:grpSp>
        </p:grpSp>
      </p:grpSp>
      <p:sp>
        <p:nvSpPr>
          <p:cNvPr id="28" name="Textfeld 27">
            <a:extLst>
              <a:ext uri="{FF2B5EF4-FFF2-40B4-BE49-F238E27FC236}">
                <a16:creationId xmlns:a16="http://schemas.microsoft.com/office/drawing/2014/main" id="{DCACA643-554F-410E-B0FE-289B3B103B19}"/>
              </a:ext>
            </a:extLst>
          </p:cNvPr>
          <p:cNvSpPr txBox="1"/>
          <p:nvPr/>
        </p:nvSpPr>
        <p:spPr>
          <a:xfrm>
            <a:off x="8999616" y="2026065"/>
            <a:ext cx="2526082" cy="1938992"/>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ermöglicht Bewertung der Userexperience</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zeigt Probleme auf</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Prüft Funktionalität</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verbessert das Design</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Produktkostenkalkulation wird möglich</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verschiedene Materialien können getestet</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Investoren überzeugen</a:t>
            </a:r>
          </a:p>
        </p:txBody>
      </p:sp>
      <p:sp>
        <p:nvSpPr>
          <p:cNvPr id="29" name="Textfeld 28">
            <a:extLst>
              <a:ext uri="{FF2B5EF4-FFF2-40B4-BE49-F238E27FC236}">
                <a16:creationId xmlns:a16="http://schemas.microsoft.com/office/drawing/2014/main" id="{758267FA-EB22-470A-A863-92C462585FC8}"/>
              </a:ext>
            </a:extLst>
          </p:cNvPr>
          <p:cNvSpPr txBox="1"/>
          <p:nvPr/>
        </p:nvSpPr>
        <p:spPr>
          <a:xfrm>
            <a:off x="9047343" y="4310152"/>
            <a:ext cx="2439753" cy="1015663"/>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Nachfrage durch </a:t>
            </a:r>
            <a:r>
              <a:rPr lang="de-DE" sz="1200" dirty="0" err="1">
                <a:latin typeface="Arial" panose="020B0604020202020204" pitchFamily="34" charset="0"/>
                <a:cs typeface="Arial" panose="020B0604020202020204" pitchFamily="34" charset="0"/>
              </a:rPr>
              <a:t>Kund_innen</a:t>
            </a:r>
            <a:r>
              <a:rPr lang="de-DE" sz="1200" dirty="0">
                <a:latin typeface="Arial" panose="020B0604020202020204" pitchFamily="34" charset="0"/>
                <a:cs typeface="Arial" panose="020B0604020202020204" pitchFamily="34" charset="0"/>
              </a:rPr>
              <a:t> kann nicht ermittelt werden, da Prototyp </a:t>
            </a:r>
            <a:r>
              <a:rPr lang="de-DE" sz="1200" u="sng" dirty="0">
                <a:latin typeface="Arial" panose="020B0604020202020204" pitchFamily="34" charset="0"/>
                <a:cs typeface="Arial" panose="020B0604020202020204" pitchFamily="34" charset="0"/>
              </a:rPr>
              <a:t>nicht zur Nutzung angeboten </a:t>
            </a:r>
            <a:r>
              <a:rPr lang="de-DE" sz="1200" dirty="0">
                <a:latin typeface="Arial" panose="020B0604020202020204" pitchFamily="34" charset="0"/>
                <a:cs typeface="Arial" panose="020B0604020202020204" pitchFamily="34" charset="0"/>
              </a:rPr>
              <a:t>wird</a:t>
            </a:r>
          </a:p>
        </p:txBody>
      </p:sp>
      <p:sp>
        <p:nvSpPr>
          <p:cNvPr id="34" name="Textfeld 33">
            <a:extLst>
              <a:ext uri="{FF2B5EF4-FFF2-40B4-BE49-F238E27FC236}">
                <a16:creationId xmlns:a16="http://schemas.microsoft.com/office/drawing/2014/main" id="{948CB9FA-3026-46C1-AF99-B8CBCB17D1E0}"/>
              </a:ext>
            </a:extLst>
          </p:cNvPr>
          <p:cNvSpPr txBox="1"/>
          <p:nvPr/>
        </p:nvSpPr>
        <p:spPr>
          <a:xfrm>
            <a:off x="128095" y="1996575"/>
            <a:ext cx="3079745" cy="4893647"/>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Exploration und Evaluation von Konzepten und Designalternativen</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Rückmeldung zu Konzeptideen auch von potenziellen </a:t>
            </a:r>
            <a:r>
              <a:rPr lang="de-DE" sz="1200" dirty="0" err="1">
                <a:latin typeface="Arial" panose="020B0604020202020204" pitchFamily="34" charset="0"/>
                <a:cs typeface="Arial" panose="020B0604020202020204" pitchFamily="34" charset="0"/>
              </a:rPr>
              <a:t>Kund_innen</a:t>
            </a:r>
            <a:r>
              <a:rPr lang="de-DE" sz="1200" dirty="0">
                <a:latin typeface="Arial" panose="020B0604020202020204" pitchFamily="34" charset="0"/>
                <a:cs typeface="Arial" panose="020B0604020202020204" pitchFamily="34" charset="0"/>
              </a:rPr>
              <a:t> können eingeholt werden</a:t>
            </a:r>
          </a:p>
          <a:p>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Unvollständigkeit der Prototypen erlaubt Qualitätsuntersuchung einzelner Ideen oder Designentscheidungen</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Funktionalitätstest</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Prototyping</a:t>
            </a:r>
            <a:r>
              <a:rPr lang="de-DE" sz="1200" dirty="0">
                <a:latin typeface="Arial" panose="020B0604020202020204" pitchFamily="34" charset="0"/>
                <a:cs typeface="Arial" panose="020B0604020202020204" pitchFamily="34" charset="0"/>
              </a:rPr>
              <a:t> stellt den Prozess dar, einen Prototypen herzustellen</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beginnt mit groben, schnellen und kostengünstigen Modellen in einem frühen Stadium des Innovationsprozesses und entwickelt sich in iterativen Schleifen hin zu Modellen mit höherer Genauigkeit, die komplexer, detaillierter und kostspieliger sind.</a:t>
            </a:r>
          </a:p>
          <a:p>
            <a:endParaRPr lang="de-DE" sz="1200" dirty="0">
              <a:latin typeface="Arial" panose="020B0604020202020204" pitchFamily="34" charset="0"/>
              <a:cs typeface="Arial" panose="020B0604020202020204" pitchFamily="34" charset="0"/>
            </a:endParaRPr>
          </a:p>
        </p:txBody>
      </p:sp>
      <p:sp>
        <p:nvSpPr>
          <p:cNvPr id="35" name="Textfeld 34">
            <a:extLst>
              <a:ext uri="{FF2B5EF4-FFF2-40B4-BE49-F238E27FC236}">
                <a16:creationId xmlns:a16="http://schemas.microsoft.com/office/drawing/2014/main" id="{1B22F780-DB97-45A4-8F83-3A0D12A51762}"/>
              </a:ext>
            </a:extLst>
          </p:cNvPr>
          <p:cNvSpPr txBox="1"/>
          <p:nvPr/>
        </p:nvSpPr>
        <p:spPr>
          <a:xfrm>
            <a:off x="3675694" y="2048913"/>
            <a:ext cx="5293913" cy="3970318"/>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Kernfrage: </a:t>
            </a:r>
            <a:r>
              <a:rPr lang="de-DE" sz="1200" dirty="0">
                <a:latin typeface="Arial" panose="020B0604020202020204" pitchFamily="34" charset="0"/>
                <a:cs typeface="Arial" panose="020B0604020202020204" pitchFamily="34" charset="0"/>
              </a:rPr>
              <a:t>Wozu wird der Prototyp erstellt?</a:t>
            </a:r>
          </a:p>
          <a:p>
            <a:endParaRPr lang="de-DE" sz="1200" b="1" dirty="0">
              <a:latin typeface="Arial" panose="020B0604020202020204" pitchFamily="34" charset="0"/>
              <a:cs typeface="Arial" panose="020B0604020202020204" pitchFamily="34" charset="0"/>
            </a:endParaRPr>
          </a:p>
          <a:p>
            <a:pPr marL="342900" indent="-342900">
              <a:buAutoNum type="arabicPeriod"/>
            </a:pPr>
            <a:endParaRPr lang="de-DE" sz="1200" dirty="0">
              <a:latin typeface="Arial" panose="020B0604020202020204" pitchFamily="34" charset="0"/>
              <a:cs typeface="Arial" panose="020B0604020202020204" pitchFamily="34" charset="0"/>
            </a:endParaRPr>
          </a:p>
          <a:p>
            <a:pPr marL="342900" indent="-342900">
              <a:buAutoNum type="arabicPeriod"/>
            </a:pPr>
            <a:r>
              <a:rPr lang="de-DE" sz="1200" dirty="0">
                <a:latin typeface="Arial" panose="020B0604020202020204" pitchFamily="34" charset="0"/>
                <a:cs typeface="Arial" panose="020B0604020202020204" pitchFamily="34" charset="0"/>
              </a:rPr>
              <a:t>Werkzeuge und Materialien auswählen</a:t>
            </a:r>
          </a:p>
          <a:p>
            <a:pPr marL="342900" indent="-342900">
              <a:buAutoNum type="arabicPeriod"/>
            </a:pPr>
            <a:endParaRPr lang="de-DE" sz="1200" b="1" dirty="0">
              <a:latin typeface="Arial" panose="020B0604020202020204" pitchFamily="34" charset="0"/>
              <a:cs typeface="Arial" panose="020B0604020202020204" pitchFamily="34" charset="0"/>
            </a:endParaRPr>
          </a:p>
          <a:p>
            <a:pPr marL="342900" indent="-342900">
              <a:buAutoNum type="arabicPeriod"/>
            </a:pPr>
            <a:r>
              <a:rPr lang="de-DE" sz="1200" dirty="0">
                <a:latin typeface="Arial" panose="020B0604020202020204" pitchFamily="34" charset="0"/>
                <a:cs typeface="Arial" panose="020B0604020202020204" pitchFamily="34" charset="0"/>
              </a:rPr>
              <a:t>Art des Prototypen wählen und erstellen: </a:t>
            </a:r>
          </a:p>
          <a:p>
            <a:pPr marL="628650" lvl="1" indent="-171450">
              <a:buClr>
                <a:srgbClr val="000000"/>
              </a:buClr>
              <a:buSzPts val="1200"/>
              <a:buFont typeface="Arial" panose="020B0604020202020204" pitchFamily="34" charset="0"/>
              <a:buChar char="•"/>
            </a:pPr>
            <a:r>
              <a:rPr lang="de-DE" sz="1200" dirty="0">
                <a:latin typeface="Arial"/>
                <a:ea typeface="Arial"/>
                <a:cs typeface="Arial"/>
                <a:sym typeface="Arial"/>
              </a:rPr>
              <a:t>Papierprototypen</a:t>
            </a:r>
          </a:p>
          <a:p>
            <a:pPr marL="628650" lvl="1" indent="-171450">
              <a:buClr>
                <a:srgbClr val="000000"/>
              </a:buClr>
              <a:buSzPts val="1200"/>
              <a:buFont typeface="Arial" panose="020B0604020202020204" pitchFamily="34" charset="0"/>
              <a:buChar char="•"/>
            </a:pPr>
            <a:r>
              <a:rPr lang="de-DE" sz="1200" dirty="0">
                <a:latin typeface="Arial"/>
                <a:ea typeface="Arial"/>
                <a:cs typeface="Arial"/>
                <a:sym typeface="Arial"/>
              </a:rPr>
              <a:t>Wireframes</a:t>
            </a:r>
          </a:p>
          <a:p>
            <a:pPr marL="628650" lvl="1" indent="-171450">
              <a:buClr>
                <a:srgbClr val="000000"/>
              </a:buClr>
              <a:buSzPts val="1200"/>
              <a:buFont typeface="Arial" panose="020B0604020202020204" pitchFamily="34" charset="0"/>
              <a:buChar char="•"/>
            </a:pPr>
            <a:r>
              <a:rPr lang="de-DE" sz="1200" dirty="0">
                <a:latin typeface="Arial"/>
                <a:ea typeface="Arial"/>
                <a:cs typeface="Arial"/>
                <a:sym typeface="Arial"/>
              </a:rPr>
              <a:t>Mockups</a:t>
            </a:r>
          </a:p>
          <a:p>
            <a:pPr marL="628650" lvl="1" indent="-171450">
              <a:buClr>
                <a:srgbClr val="000000"/>
              </a:buClr>
              <a:buSzPts val="1200"/>
              <a:buFont typeface="Arial" panose="020B0604020202020204" pitchFamily="34" charset="0"/>
              <a:buChar char="•"/>
            </a:pPr>
            <a:r>
              <a:rPr lang="de-DE" sz="1200" dirty="0">
                <a:latin typeface="Arial"/>
                <a:ea typeface="Arial"/>
                <a:cs typeface="Arial"/>
                <a:sym typeface="Arial"/>
              </a:rPr>
              <a:t>Interaktive Prototypen</a:t>
            </a:r>
          </a:p>
          <a:p>
            <a:pPr marL="628650" lvl="1" indent="-171450">
              <a:buClr>
                <a:srgbClr val="000000"/>
              </a:buClr>
              <a:buSzPts val="1200"/>
              <a:buFont typeface="Arial" panose="020B0604020202020204" pitchFamily="34" charset="0"/>
              <a:buChar char="•"/>
            </a:pPr>
            <a:r>
              <a:rPr lang="de-DE" sz="1200" dirty="0">
                <a:latin typeface="Arial"/>
                <a:ea typeface="Arial"/>
                <a:cs typeface="Arial"/>
                <a:sym typeface="Arial"/>
              </a:rPr>
              <a:t>...</a:t>
            </a:r>
          </a:p>
          <a:p>
            <a:pPr marL="628650" lvl="1" indent="-171450">
              <a:buClr>
                <a:srgbClr val="000000"/>
              </a:buClr>
              <a:buSzPts val="1200"/>
              <a:buFont typeface="Arial" panose="020B0604020202020204" pitchFamily="34" charset="0"/>
              <a:buChar char="•"/>
            </a:pPr>
            <a:endParaRPr lang="de-DE" sz="1200" b="1" dirty="0">
              <a:latin typeface="Arial"/>
              <a:ea typeface="Arial"/>
              <a:cs typeface="Arial"/>
              <a:sym typeface="Arial"/>
            </a:endParaRPr>
          </a:p>
          <a:p>
            <a:pPr marL="228600" indent="-228600">
              <a:buClr>
                <a:srgbClr val="000000"/>
              </a:buClr>
              <a:buSzPts val="1200"/>
              <a:buFont typeface="+mj-lt"/>
              <a:buAutoNum type="arabicPeriod"/>
            </a:pPr>
            <a:r>
              <a:rPr lang="de-DE" sz="1200" dirty="0">
                <a:latin typeface="Arial"/>
                <a:ea typeface="Arial"/>
                <a:cs typeface="Arial"/>
                <a:sym typeface="Arial"/>
              </a:rPr>
              <a:t>Prototypen verwenden z.B. für:</a:t>
            </a:r>
          </a:p>
          <a:p>
            <a:pPr marL="685800" lvl="1" indent="-228600">
              <a:buClr>
                <a:srgbClr val="000000"/>
              </a:buClr>
              <a:buSzPts val="1200"/>
              <a:buFont typeface="Arial" panose="020B0604020202020204" pitchFamily="34" charset="0"/>
              <a:buChar char="•"/>
            </a:pPr>
            <a:r>
              <a:rPr lang="de-DE" sz="1200" dirty="0">
                <a:latin typeface="Arial"/>
                <a:ea typeface="Arial"/>
                <a:cs typeface="Arial"/>
                <a:sym typeface="Arial"/>
              </a:rPr>
              <a:t>Usability Tests</a:t>
            </a:r>
          </a:p>
          <a:p>
            <a:pPr marL="685800" lvl="1" indent="-228600">
              <a:buClr>
                <a:srgbClr val="000000"/>
              </a:buClr>
              <a:buSzPts val="1200"/>
              <a:buFont typeface="Arial" panose="020B0604020202020204" pitchFamily="34" charset="0"/>
              <a:buChar char="•"/>
            </a:pPr>
            <a:r>
              <a:rPr lang="de-DE" sz="1200" dirty="0">
                <a:latin typeface="Arial"/>
                <a:ea typeface="Arial"/>
                <a:cs typeface="Arial"/>
                <a:sym typeface="Arial"/>
              </a:rPr>
              <a:t>Walkthrough</a:t>
            </a:r>
          </a:p>
          <a:p>
            <a:pPr lvl="1">
              <a:buClr>
                <a:srgbClr val="000000"/>
              </a:buClr>
              <a:buSzPts val="1200"/>
            </a:pPr>
            <a:endParaRPr lang="de-DE" sz="1200" dirty="0">
              <a:latin typeface="Arial"/>
              <a:ea typeface="Arial"/>
              <a:cs typeface="Arial"/>
              <a:sym typeface="Arial"/>
            </a:endParaRPr>
          </a:p>
          <a:p>
            <a:pPr marL="228600" indent="-228600">
              <a:buClr>
                <a:srgbClr val="000000"/>
              </a:buClr>
              <a:buSzPts val="1200"/>
              <a:buFont typeface="+mj-lt"/>
              <a:buAutoNum type="arabicPeriod"/>
            </a:pPr>
            <a:r>
              <a:rPr lang="de-DE" sz="1200" dirty="0">
                <a:latin typeface="Arial"/>
                <a:ea typeface="Arial"/>
                <a:cs typeface="Arial"/>
                <a:sym typeface="Arial"/>
              </a:rPr>
              <a:t>Einsichten bewerten</a:t>
            </a:r>
          </a:p>
          <a:p>
            <a:pPr marL="685800" lvl="1" indent="-228600">
              <a:buClr>
                <a:srgbClr val="000000"/>
              </a:buClr>
              <a:buSzPts val="1200"/>
              <a:buFont typeface="Arial" panose="020B0604020202020204" pitchFamily="34" charset="0"/>
              <a:buChar char="•"/>
            </a:pPr>
            <a:r>
              <a:rPr lang="de-DE" sz="1200" dirty="0">
                <a:latin typeface="Arial"/>
                <a:ea typeface="Arial"/>
                <a:cs typeface="Arial"/>
                <a:sym typeface="Arial"/>
              </a:rPr>
              <a:t>Konnte Evaluationsfragen beantwortet werden?</a:t>
            </a:r>
          </a:p>
          <a:p>
            <a:pPr marL="685800" lvl="1" indent="-228600">
              <a:buClr>
                <a:srgbClr val="000000"/>
              </a:buClr>
              <a:buSzPts val="1200"/>
              <a:buFont typeface="Arial" panose="020B0604020202020204" pitchFamily="34" charset="0"/>
              <a:buChar char="•"/>
            </a:pPr>
            <a:r>
              <a:rPr lang="de-DE" sz="1200" dirty="0">
                <a:latin typeface="Arial"/>
                <a:ea typeface="Arial"/>
                <a:cs typeface="Arial"/>
                <a:sym typeface="Arial"/>
              </a:rPr>
              <a:t>Welche Neuerungen ergeben sich nach der Testzeit?</a:t>
            </a:r>
          </a:p>
          <a:p>
            <a:pPr marL="685800" lvl="1" indent="-228600">
              <a:buClr>
                <a:srgbClr val="000000"/>
              </a:buClr>
              <a:buSzPts val="1200"/>
              <a:buFont typeface="Arial" panose="020B0604020202020204" pitchFamily="34" charset="0"/>
              <a:buChar char="•"/>
            </a:pPr>
            <a:endParaRPr lang="de-DE" sz="1200" b="1" dirty="0">
              <a:latin typeface="Arial"/>
              <a:ea typeface="Arial"/>
              <a:cs typeface="Arial"/>
              <a:sym typeface="Arial"/>
            </a:endParaRPr>
          </a:p>
          <a:p>
            <a:pPr marL="228600" indent="-228600">
              <a:buClr>
                <a:srgbClr val="000000"/>
              </a:buClr>
              <a:buSzPts val="1200"/>
              <a:buFont typeface="+mj-lt"/>
              <a:buAutoNum type="arabicPeriod"/>
            </a:pPr>
            <a:r>
              <a:rPr lang="de-DE" sz="1200" dirty="0">
                <a:latin typeface="Arial"/>
                <a:ea typeface="Arial"/>
                <a:cs typeface="Arial"/>
                <a:sym typeface="Arial"/>
              </a:rPr>
              <a:t>Schlussfolgerungen ziehen und Neuerungen anbringen</a:t>
            </a:r>
          </a:p>
        </p:txBody>
      </p:sp>
    </p:spTree>
    <p:extLst>
      <p:ext uri="{BB962C8B-B14F-4D97-AF65-F5344CB8AC3E}">
        <p14:creationId xmlns:p14="http://schemas.microsoft.com/office/powerpoint/2010/main" val="125862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ieren 17"/>
          <p:cNvGrpSpPr/>
          <p:nvPr/>
        </p:nvGrpSpPr>
        <p:grpSpPr>
          <a:xfrm>
            <a:off x="63360" y="-48831"/>
            <a:ext cx="12213229" cy="6871110"/>
            <a:chOff x="63360" y="-48831"/>
            <a:chExt cx="12213229" cy="6871110"/>
          </a:xfrm>
        </p:grpSpPr>
        <p:sp>
          <p:nvSpPr>
            <p:cNvPr id="5" name="Textfeld 4">
              <a:extLst>
                <a:ext uri="{FF2B5EF4-FFF2-40B4-BE49-F238E27FC236}">
                  <a16:creationId xmlns:a16="http://schemas.microsoft.com/office/drawing/2014/main" id="{9165D3B5-9ECB-4AA1-BFBE-D146BFADBE22}"/>
                </a:ext>
              </a:extLst>
            </p:cNvPr>
            <p:cNvSpPr txBox="1"/>
            <p:nvPr/>
          </p:nvSpPr>
          <p:spPr>
            <a:xfrm>
              <a:off x="3589305" y="277499"/>
              <a:ext cx="4967056" cy="769441"/>
            </a:xfrm>
            <a:prstGeom prst="rect">
              <a:avLst/>
            </a:prstGeom>
            <a:noFill/>
          </p:spPr>
          <p:txBody>
            <a:bodyPr wrap="square" rtlCol="0">
              <a:spAutoFit/>
            </a:bodyPr>
            <a:lstStyle/>
            <a:p>
              <a:pPr algn="ctr"/>
              <a:r>
                <a:rPr lang="de-DE" sz="4400" b="1" dirty="0">
                  <a:solidFill>
                    <a:srgbClr val="5CB600"/>
                  </a:solidFill>
                  <a:latin typeface="Raleway"/>
                </a:rPr>
                <a:t>Papierprototyp</a:t>
              </a:r>
            </a:p>
          </p:txBody>
        </p:sp>
        <p:grpSp>
          <p:nvGrpSpPr>
            <p:cNvPr id="16" name="Gruppieren 15"/>
            <p:cNvGrpSpPr/>
            <p:nvPr/>
          </p:nvGrpSpPr>
          <p:grpSpPr>
            <a:xfrm>
              <a:off x="63360" y="-48831"/>
              <a:ext cx="12213229" cy="6871110"/>
              <a:chOff x="83238" y="-48831"/>
              <a:chExt cx="12213229" cy="6871110"/>
            </a:xfrm>
          </p:grpSpPr>
          <p:sp>
            <p:nvSpPr>
              <p:cNvPr id="41" name="Rechteck 40">
                <a:extLst>
                  <a:ext uri="{FF2B5EF4-FFF2-40B4-BE49-F238E27FC236}">
                    <a16:creationId xmlns:a16="http://schemas.microsoft.com/office/drawing/2014/main" id="{E7B5B36F-DC77-4B80-8E94-DDE2A31EA6F9}"/>
                  </a:ext>
                </a:extLst>
              </p:cNvPr>
              <p:cNvSpPr/>
              <p:nvPr/>
            </p:nvSpPr>
            <p:spPr>
              <a:xfrm>
                <a:off x="83238" y="1338346"/>
                <a:ext cx="591847" cy="53118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3A1404F5-A04F-45ED-B67A-6347B439B0BD}"/>
                  </a:ext>
                </a:extLst>
              </p:cNvPr>
              <p:cNvSpPr/>
              <p:nvPr/>
            </p:nvSpPr>
            <p:spPr>
              <a:xfrm>
                <a:off x="8936550" y="1883674"/>
                <a:ext cx="319581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0" name="Rechteck 39">
                <a:extLst>
                  <a:ext uri="{FF2B5EF4-FFF2-40B4-BE49-F238E27FC236}">
                    <a16:creationId xmlns:a16="http://schemas.microsoft.com/office/drawing/2014/main" id="{3A1404F5-A04F-45ED-B67A-6347B439B0BD}"/>
                  </a:ext>
                </a:extLst>
              </p:cNvPr>
              <p:cNvSpPr/>
              <p:nvPr/>
            </p:nvSpPr>
            <p:spPr>
              <a:xfrm>
                <a:off x="83238" y="1884588"/>
                <a:ext cx="3272867" cy="4907151"/>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marL="180000"/>
                <a:endParaRPr lang="de-DE" dirty="0">
                  <a:solidFill>
                    <a:schemeClr val="tx1"/>
                  </a:solidFill>
                  <a:latin typeface="Arial" panose="020B0604020202020204" pitchFamily="34" charset="0"/>
                  <a:cs typeface="Arial" panose="020B0604020202020204" pitchFamily="34" charset="0"/>
                </a:endParaRPr>
              </a:p>
            </p:txBody>
          </p:sp>
          <p:sp>
            <p:nvSpPr>
              <p:cNvPr id="42" name="Rechteck 41">
                <a:extLst>
                  <a:ext uri="{FF2B5EF4-FFF2-40B4-BE49-F238E27FC236}">
                    <a16:creationId xmlns:a16="http://schemas.microsoft.com/office/drawing/2014/main" id="{3A1404F5-A04F-45ED-B67A-6347B439B0BD}"/>
                  </a:ext>
                </a:extLst>
              </p:cNvPr>
              <p:cNvSpPr/>
              <p:nvPr/>
            </p:nvSpPr>
            <p:spPr>
              <a:xfrm>
                <a:off x="3350147" y="1883674"/>
                <a:ext cx="559617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4" name="Rechteck 43">
                <a:extLst>
                  <a:ext uri="{FF2B5EF4-FFF2-40B4-BE49-F238E27FC236}">
                    <a16:creationId xmlns:a16="http://schemas.microsoft.com/office/drawing/2014/main" id="{3A1404F5-A04F-45ED-B67A-6347B439B0BD}"/>
                  </a:ext>
                </a:extLst>
              </p:cNvPr>
              <p:cNvSpPr/>
              <p:nvPr/>
            </p:nvSpPr>
            <p:spPr>
              <a:xfrm>
                <a:off x="8946321" y="4204411"/>
                <a:ext cx="3186043" cy="2587328"/>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grpSp>
            <p:nvGrpSpPr>
              <p:cNvPr id="13" name="Gruppieren 12"/>
              <p:cNvGrpSpPr/>
              <p:nvPr/>
            </p:nvGrpSpPr>
            <p:grpSpPr>
              <a:xfrm>
                <a:off x="83239" y="-48831"/>
                <a:ext cx="12213228" cy="6871110"/>
                <a:chOff x="83239" y="-48831"/>
                <a:chExt cx="12213228" cy="6871110"/>
              </a:xfrm>
            </p:grpSpPr>
            <p:pic>
              <p:nvPicPr>
                <p:cNvPr id="32" name="Grafik 31">
                  <a:extLst>
                    <a:ext uri="{FF2B5EF4-FFF2-40B4-BE49-F238E27FC236}">
                      <a16:creationId xmlns:a16="http://schemas.microsoft.com/office/drawing/2014/main" id="{BC2B7A0D-D0D1-4E5C-9185-72CA18810C0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480" y="-48831"/>
                  <a:ext cx="1490719" cy="976933"/>
                </a:xfrm>
                <a:prstGeom prst="rect">
                  <a:avLst/>
                </a:prstGeom>
              </p:spPr>
            </p:pic>
            <p:sp>
              <p:nvSpPr>
                <p:cNvPr id="33" name="Rechteck 32">
                  <a:extLst>
                    <a:ext uri="{FF2B5EF4-FFF2-40B4-BE49-F238E27FC236}">
                      <a16:creationId xmlns:a16="http://schemas.microsoft.com/office/drawing/2014/main" id="{9C31A484-C73B-4926-8890-020397C52173}"/>
                    </a:ext>
                  </a:extLst>
                </p:cNvPr>
                <p:cNvSpPr/>
                <p:nvPr/>
              </p:nvSpPr>
              <p:spPr>
                <a:xfrm>
                  <a:off x="3390677" y="1329914"/>
                  <a:ext cx="5555644" cy="523220"/>
                </a:xfrm>
                <a:prstGeom prst="rect">
                  <a:avLst/>
                </a:prstGeom>
                <a:solidFill>
                  <a:srgbClr val="5CB600"/>
                </a:solidFill>
                <a:ln w="28575">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b="1" dirty="0">
                      <a:latin typeface="Arial" panose="020B0604020202020204" pitchFamily="34" charset="0"/>
                      <a:cs typeface="Arial" panose="020B0604020202020204" pitchFamily="34" charset="0"/>
                    </a:rPr>
                    <a:t>Durchführung</a:t>
                  </a:r>
                </a:p>
              </p:txBody>
            </p:sp>
            <p:sp>
              <p:nvSpPr>
                <p:cNvPr id="38" name="Rechteck 37">
                  <a:extLst>
                    <a:ext uri="{FF2B5EF4-FFF2-40B4-BE49-F238E27FC236}">
                      <a16:creationId xmlns:a16="http://schemas.microsoft.com/office/drawing/2014/main" id="{47260A5F-E2D3-4643-AC62-198266A2F9D5}"/>
                    </a:ext>
                  </a:extLst>
                </p:cNvPr>
                <p:cNvSpPr/>
                <p:nvPr/>
              </p:nvSpPr>
              <p:spPr>
                <a:xfrm>
                  <a:off x="83239" y="1329914"/>
                  <a:ext cx="3404458" cy="523220"/>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Anlass/ Situation</a:t>
                  </a:r>
                </a:p>
              </p:txBody>
            </p:sp>
            <p:sp>
              <p:nvSpPr>
                <p:cNvPr id="30" name="Rechteck 29">
                  <a:extLst>
                    <a:ext uri="{FF2B5EF4-FFF2-40B4-BE49-F238E27FC236}">
                      <a16:creationId xmlns:a16="http://schemas.microsoft.com/office/drawing/2014/main" id="{E7B5B36F-DC77-4B80-8E94-DDE2A31EA6F9}"/>
                    </a:ext>
                  </a:extLst>
                </p:cNvPr>
                <p:cNvSpPr/>
                <p:nvPr/>
              </p:nvSpPr>
              <p:spPr>
                <a:xfrm>
                  <a:off x="83240" y="66261"/>
                  <a:ext cx="12049125" cy="1263654"/>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31" name="Rechteck 30">
                  <a:extLst>
                    <a:ext uri="{FF2B5EF4-FFF2-40B4-BE49-F238E27FC236}">
                      <a16:creationId xmlns:a16="http://schemas.microsoft.com/office/drawing/2014/main" id="{9C31A484-C73B-4926-8890-020397C52173}"/>
                    </a:ext>
                  </a:extLst>
                </p:cNvPr>
                <p:cNvSpPr/>
                <p:nvPr/>
              </p:nvSpPr>
              <p:spPr>
                <a:xfrm>
                  <a:off x="8980891" y="1353383"/>
                  <a:ext cx="3151473" cy="516147"/>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Pros &amp; </a:t>
                  </a:r>
                  <a:r>
                    <a:rPr lang="de-DE" sz="2400" b="1" dirty="0" err="1">
                      <a:latin typeface="Arial" panose="020B0604020202020204" pitchFamily="34" charset="0"/>
                      <a:cs typeface="Arial" panose="020B0604020202020204" pitchFamily="34" charset="0"/>
                    </a:rPr>
                    <a:t>Cons</a:t>
                  </a:r>
                  <a:endParaRPr lang="de-DE" sz="2400" b="1" dirty="0">
                    <a:latin typeface="Arial" panose="020B0604020202020204" pitchFamily="34" charset="0"/>
                    <a:cs typeface="Arial" panose="020B0604020202020204" pitchFamily="34" charset="0"/>
                  </a:endParaRPr>
                </a:p>
              </p:txBody>
            </p:sp>
            <p:sp>
              <p:nvSpPr>
                <p:cNvPr id="2" name="Textfeld 1"/>
                <p:cNvSpPr txBox="1"/>
                <p:nvPr/>
              </p:nvSpPr>
              <p:spPr>
                <a:xfrm>
                  <a:off x="149502" y="876290"/>
                  <a:ext cx="2021503" cy="338554"/>
                </a:xfrm>
                <a:prstGeom prst="rect">
                  <a:avLst/>
                </a:prstGeom>
                <a:noFill/>
              </p:spPr>
              <p:txBody>
                <a:bodyPr wrap="square" rtlCol="0">
                  <a:spAutoFit/>
                </a:bodyPr>
                <a:lstStyle/>
                <a:p>
                  <a:r>
                    <a:rPr lang="de-DE" sz="1600" b="1" dirty="0">
                      <a:solidFill>
                        <a:srgbClr val="5CB600"/>
                      </a:solidFill>
                    </a:rPr>
                    <a:t>Innovation </a:t>
                  </a:r>
                  <a:r>
                    <a:rPr lang="de-DE" sz="1600" b="1" dirty="0" err="1">
                      <a:solidFill>
                        <a:srgbClr val="5CB600"/>
                      </a:solidFill>
                    </a:rPr>
                    <a:t>ToolBox</a:t>
                  </a:r>
                  <a:endParaRPr lang="de-DE" sz="1600" b="1" dirty="0">
                    <a:solidFill>
                      <a:srgbClr val="5CB600"/>
                    </a:solidFill>
                  </a:endParaRPr>
                </a:p>
              </p:txBody>
            </p:sp>
            <p:sp>
              <p:nvSpPr>
                <p:cNvPr id="4" name="Rechteck 3"/>
                <p:cNvSpPr/>
                <p:nvPr/>
              </p:nvSpPr>
              <p:spPr>
                <a:xfrm>
                  <a:off x="11661913" y="1809559"/>
                  <a:ext cx="470451" cy="2434498"/>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p:cNvSpPr/>
                <p:nvPr/>
              </p:nvSpPr>
              <p:spPr>
                <a:xfrm>
                  <a:off x="11661914" y="4230787"/>
                  <a:ext cx="470450" cy="2591492"/>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602466" y="2508437"/>
                  <a:ext cx="694001" cy="694001"/>
                </a:xfrm>
                <a:prstGeom prst="rect">
                  <a:avLst/>
                </a:prstGeom>
              </p:spPr>
            </p:pic>
            <p:pic>
              <p:nvPicPr>
                <p:cNvPr id="46" name="Grafik 4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0800000">
                  <a:off x="11593303" y="5201941"/>
                  <a:ext cx="694001" cy="694001"/>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480" y="1396691"/>
                  <a:ext cx="408398" cy="414494"/>
                </a:xfrm>
                <a:prstGeom prst="rect">
                  <a:avLst/>
                </a:prstGeom>
              </p:spPr>
            </p:pic>
            <p:pic>
              <p:nvPicPr>
                <p:cNvPr id="10" name="Grafi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1075" y="1369306"/>
                  <a:ext cx="493735" cy="487640"/>
                </a:xfrm>
                <a:prstGeom prst="rect">
                  <a:avLst/>
                </a:prstGeom>
              </p:spPr>
            </p:pic>
            <p:pic>
              <p:nvPicPr>
                <p:cNvPr id="11" name="Grafik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49849" y="1413352"/>
                  <a:ext cx="438876" cy="396207"/>
                </a:xfrm>
                <a:prstGeom prst="rect">
                  <a:avLst/>
                </a:prstGeom>
              </p:spPr>
            </p:pic>
          </p:grpSp>
        </p:grpSp>
      </p:grpSp>
      <p:sp>
        <p:nvSpPr>
          <p:cNvPr id="36" name="Textfeld 35">
            <a:extLst>
              <a:ext uri="{FF2B5EF4-FFF2-40B4-BE49-F238E27FC236}">
                <a16:creationId xmlns:a16="http://schemas.microsoft.com/office/drawing/2014/main" id="{FC568C10-A9B6-4F94-9DDD-42E472830C77}"/>
              </a:ext>
            </a:extLst>
          </p:cNvPr>
          <p:cNvSpPr txBox="1"/>
          <p:nvPr/>
        </p:nvSpPr>
        <p:spPr>
          <a:xfrm>
            <a:off x="3675694" y="2048913"/>
            <a:ext cx="5293913" cy="4154984"/>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Ziel</a:t>
            </a:r>
            <a:r>
              <a:rPr lang="de-DE" sz="1200" dirty="0">
                <a:latin typeface="Arial" panose="020B0604020202020204" pitchFamily="34" charset="0"/>
                <a:cs typeface="Arial" panose="020B0604020202020204" pitchFamily="34" charset="0"/>
              </a:rPr>
              <a:t>:</a:t>
            </a:r>
            <a:r>
              <a:rPr lang="de-DE" sz="1200" b="1" dirty="0">
                <a:latin typeface="Arial" panose="020B0604020202020204" pitchFamily="34" charset="0"/>
                <a:cs typeface="Arial" panose="020B0604020202020204" pitchFamily="34" charset="0"/>
              </a:rPr>
              <a:t> </a:t>
            </a:r>
            <a:r>
              <a:rPr lang="de-DE" sz="1200" dirty="0">
                <a:latin typeface="Arial" panose="020B0604020202020204" pitchFamily="34" charset="0"/>
                <a:cs typeface="Arial" panose="020B0604020202020204" pitchFamily="34" charset="0"/>
              </a:rPr>
              <a:t>Der Papierprototyp soll helfen, ein Konzept ausschließlich nach seinen elementarsten Merkmalen zu definieren, darzustellen und im Team zu vereinbaren</a:t>
            </a:r>
          </a:p>
          <a:p>
            <a:endParaRPr lang="de-DE" sz="1200" dirty="0">
              <a:latin typeface="Arial" panose="020B0604020202020204" pitchFamily="34" charset="0"/>
              <a:cs typeface="Arial" panose="020B0604020202020204" pitchFamily="34" charset="0"/>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Identifikation der elementaren Kriterien einer Produktidee.</a:t>
            </a:r>
          </a:p>
          <a:p>
            <a:pPr marL="342900" indent="-342900">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Bestimmung des Abstraktionsgrades, der für den Prototyp am sinnvollsten ist. Bis zu welcher Ebene sind die Details von grundlegender Bedeutung?</a:t>
            </a:r>
          </a:p>
          <a:p>
            <a:pPr marL="342900" indent="-342900">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Modellierung eines Papierprototypen unter Verwendung unterschiedlicher Materialien z.B. Stifte, Schere, Kleber und Papier</a:t>
            </a:r>
          </a:p>
          <a:p>
            <a:pPr marL="342900" indent="-342900">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Präsentation des Papierprototypen vor unterschiedlichen Menschen mit Erläuterung der Eigenschaften </a:t>
            </a:r>
          </a:p>
          <a:p>
            <a:pPr marL="342900" indent="-342900">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offene Diskussion mit allen Projektbeteiligten über Chancen und Potentiale.</a:t>
            </a:r>
          </a:p>
          <a:p>
            <a:pPr marL="342900" indent="-342900">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Dokumentation der Ergebnisse + Verwendung dieser im weiteren Entwicklungsverlauf</a:t>
            </a:r>
          </a:p>
          <a:p>
            <a:pPr marL="342900" indent="-342900">
              <a:buAutoNum type="arabicPeriod"/>
            </a:pPr>
            <a:endParaRPr lang="de-DE" sz="1200" b="1" dirty="0">
              <a:latin typeface="Arial" panose="020B0604020202020204" pitchFamily="34" charset="0"/>
              <a:ea typeface="Arial"/>
              <a:cs typeface="Arial" panose="020B0604020202020204" pitchFamily="34" charset="0"/>
              <a:sym typeface="Arial"/>
            </a:endParaRPr>
          </a:p>
        </p:txBody>
      </p:sp>
      <p:sp>
        <p:nvSpPr>
          <p:cNvPr id="39" name="Textfeld 38">
            <a:extLst>
              <a:ext uri="{FF2B5EF4-FFF2-40B4-BE49-F238E27FC236}">
                <a16:creationId xmlns:a16="http://schemas.microsoft.com/office/drawing/2014/main" id="{15C4BD25-6831-4704-AEF9-E2BA5E54F157}"/>
              </a:ext>
            </a:extLst>
          </p:cNvPr>
          <p:cNvSpPr txBox="1"/>
          <p:nvPr/>
        </p:nvSpPr>
        <p:spPr>
          <a:xfrm>
            <a:off x="128095" y="1996575"/>
            <a:ext cx="3079745" cy="2492990"/>
          </a:xfrm>
          <a:prstGeom prst="rect">
            <a:avLst/>
          </a:prstGeom>
          <a:noFill/>
        </p:spPr>
        <p:txBody>
          <a:bodyPr wrap="square" rtlCol="0">
            <a:spAutoFit/>
          </a:bodyPr>
          <a:lstStyle/>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Visualisierung der elementaren Merkmale einer Produktidee</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Papierprototypen dienen der Darstellung einer Programmoberfläche</a:t>
            </a:r>
          </a:p>
          <a:p>
            <a:r>
              <a:rPr lang="de-DE" sz="1200" dirty="0">
                <a:latin typeface="Arial" panose="020B0604020202020204" pitchFamily="34" charset="0"/>
                <a:cs typeface="Arial" panose="020B0604020202020204" pitchFamily="34" charset="0"/>
              </a:rPr>
              <a:t>oder</a:t>
            </a: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können die Interaktion mit einem Produkt in abstrahierter Form abbilden</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Fokus liegt nicht auf dem Austesten der Funktionen, sondern auf der Darstellung des Produktkonzepts und der Gestaltung</a:t>
            </a:r>
          </a:p>
        </p:txBody>
      </p:sp>
      <p:sp>
        <p:nvSpPr>
          <p:cNvPr id="48" name="Textfeld 47">
            <a:extLst>
              <a:ext uri="{FF2B5EF4-FFF2-40B4-BE49-F238E27FC236}">
                <a16:creationId xmlns:a16="http://schemas.microsoft.com/office/drawing/2014/main" id="{54183CA7-9944-4A6E-AB0E-A9D0F373A374}"/>
              </a:ext>
            </a:extLst>
          </p:cNvPr>
          <p:cNvSpPr txBox="1"/>
          <p:nvPr/>
        </p:nvSpPr>
        <p:spPr>
          <a:xfrm>
            <a:off x="8926443" y="1913567"/>
            <a:ext cx="2526082" cy="2123658"/>
          </a:xfrm>
          <a:prstGeom prst="rect">
            <a:avLst/>
          </a:prstGeom>
          <a:noFill/>
        </p:spPr>
        <p:txBody>
          <a:bodyPr wrap="square" rtlCol="0">
            <a:spAutoFit/>
          </a:bodyPr>
          <a:lstStyle/>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schnell herstellbar</a:t>
            </a: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kostengünstig</a:t>
            </a: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wenig methodisches Vorwissen nötig</a:t>
            </a: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verschiedene Gestaltungsmöglichkeiten können schnell ausprobiert werden</a:t>
            </a: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einfache und schnelle Änderungen sind möglich</a:t>
            </a: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bei Software: noch kein Programmieraufwand</a:t>
            </a:r>
          </a:p>
        </p:txBody>
      </p:sp>
      <p:sp>
        <p:nvSpPr>
          <p:cNvPr id="49" name="Textfeld 48">
            <a:extLst>
              <a:ext uri="{FF2B5EF4-FFF2-40B4-BE49-F238E27FC236}">
                <a16:creationId xmlns:a16="http://schemas.microsoft.com/office/drawing/2014/main" id="{B9B4945E-D229-44E9-90EF-57F2481239CE}"/>
              </a:ext>
            </a:extLst>
          </p:cNvPr>
          <p:cNvSpPr txBox="1"/>
          <p:nvPr/>
        </p:nvSpPr>
        <p:spPr>
          <a:xfrm>
            <a:off x="8995054" y="4382819"/>
            <a:ext cx="2526082" cy="1615827"/>
          </a:xfrm>
          <a:prstGeom prst="rect">
            <a:avLst/>
          </a:prstGeom>
          <a:noFill/>
        </p:spPr>
        <p:txBody>
          <a:bodyPr wrap="square" rtlCol="0">
            <a:spAutoFit/>
          </a:bodyPr>
          <a:lstStyle/>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sehen „handgemacht“ aus</a:t>
            </a:r>
          </a:p>
          <a:p>
            <a:pPr marL="285750" indent="-285750">
              <a:buFont typeface="Arial" panose="020B0604020202020204" pitchFamily="34" charset="0"/>
              <a:buChar char="•"/>
            </a:pPr>
            <a:endParaRPr lang="de-DE"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ästhetische Entscheidungen sind zu diesem Zeitpunkt der Entwicklung noch nicht möglich</a:t>
            </a:r>
          </a:p>
          <a:p>
            <a:endParaRPr lang="de-DE"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Interaktionstechniken wie „</a:t>
            </a:r>
            <a:r>
              <a:rPr lang="de-DE" sz="1100" dirty="0" err="1">
                <a:latin typeface="Arial" panose="020B0604020202020204" pitchFamily="34" charset="0"/>
                <a:cs typeface="Arial" panose="020B0604020202020204" pitchFamily="34" charset="0"/>
              </a:rPr>
              <a:t>drag-and-drop</a:t>
            </a:r>
            <a:r>
              <a:rPr lang="de-DE" sz="1100" dirty="0">
                <a:latin typeface="Arial" panose="020B0604020202020204" pitchFamily="34" charset="0"/>
                <a:cs typeface="Arial" panose="020B0604020202020204" pitchFamily="34" charset="0"/>
              </a:rPr>
              <a:t>“ können noch nicht abgebildet werden</a:t>
            </a:r>
          </a:p>
        </p:txBody>
      </p:sp>
      <p:pic>
        <p:nvPicPr>
          <p:cNvPr id="50" name="Grafik 49">
            <a:extLst>
              <a:ext uri="{FF2B5EF4-FFF2-40B4-BE49-F238E27FC236}">
                <a16:creationId xmlns:a16="http://schemas.microsoft.com/office/drawing/2014/main" id="{167CB2F9-DB09-4BC4-8CF0-C1A68D92FC8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2519" y="4521019"/>
            <a:ext cx="2868051" cy="1910167"/>
          </a:xfrm>
          <a:prstGeom prst="rect">
            <a:avLst/>
          </a:prstGeom>
        </p:spPr>
      </p:pic>
    </p:spTree>
    <p:extLst>
      <p:ext uri="{BB962C8B-B14F-4D97-AF65-F5344CB8AC3E}">
        <p14:creationId xmlns:p14="http://schemas.microsoft.com/office/powerpoint/2010/main" val="310788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ieren 17"/>
          <p:cNvGrpSpPr/>
          <p:nvPr/>
        </p:nvGrpSpPr>
        <p:grpSpPr>
          <a:xfrm>
            <a:off x="63360" y="-48831"/>
            <a:ext cx="12213229" cy="6871110"/>
            <a:chOff x="63360" y="-48831"/>
            <a:chExt cx="12213229" cy="6871110"/>
          </a:xfrm>
        </p:grpSpPr>
        <p:sp>
          <p:nvSpPr>
            <p:cNvPr id="5" name="Textfeld 4">
              <a:extLst>
                <a:ext uri="{FF2B5EF4-FFF2-40B4-BE49-F238E27FC236}">
                  <a16:creationId xmlns:a16="http://schemas.microsoft.com/office/drawing/2014/main" id="{9165D3B5-9ECB-4AA1-BFBE-D146BFADBE22}"/>
                </a:ext>
              </a:extLst>
            </p:cNvPr>
            <p:cNvSpPr txBox="1"/>
            <p:nvPr/>
          </p:nvSpPr>
          <p:spPr>
            <a:xfrm>
              <a:off x="3589305" y="277499"/>
              <a:ext cx="4967056" cy="769441"/>
            </a:xfrm>
            <a:prstGeom prst="rect">
              <a:avLst/>
            </a:prstGeom>
            <a:noFill/>
          </p:spPr>
          <p:txBody>
            <a:bodyPr wrap="square" rtlCol="0">
              <a:spAutoFit/>
            </a:bodyPr>
            <a:lstStyle/>
            <a:p>
              <a:pPr algn="ctr"/>
              <a:r>
                <a:rPr lang="de-DE" sz="4400" b="1" dirty="0">
                  <a:solidFill>
                    <a:srgbClr val="5CB600"/>
                  </a:solidFill>
                  <a:latin typeface="Raleway"/>
                  <a:cs typeface="Arial" panose="020B0604020202020204" pitchFamily="34" charset="0"/>
                </a:rPr>
                <a:t>Mockups</a:t>
              </a:r>
            </a:p>
          </p:txBody>
        </p:sp>
        <p:grpSp>
          <p:nvGrpSpPr>
            <p:cNvPr id="16" name="Gruppieren 15"/>
            <p:cNvGrpSpPr/>
            <p:nvPr/>
          </p:nvGrpSpPr>
          <p:grpSpPr>
            <a:xfrm>
              <a:off x="63360" y="-48831"/>
              <a:ext cx="12213229" cy="6871110"/>
              <a:chOff x="83238" y="-48831"/>
              <a:chExt cx="12213229" cy="6871110"/>
            </a:xfrm>
          </p:grpSpPr>
          <p:sp>
            <p:nvSpPr>
              <p:cNvPr id="41" name="Rechteck 40">
                <a:extLst>
                  <a:ext uri="{FF2B5EF4-FFF2-40B4-BE49-F238E27FC236}">
                    <a16:creationId xmlns:a16="http://schemas.microsoft.com/office/drawing/2014/main" id="{E7B5B36F-DC77-4B80-8E94-DDE2A31EA6F9}"/>
                  </a:ext>
                </a:extLst>
              </p:cNvPr>
              <p:cNvSpPr/>
              <p:nvPr/>
            </p:nvSpPr>
            <p:spPr>
              <a:xfrm>
                <a:off x="83238" y="1338346"/>
                <a:ext cx="591847" cy="53118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sz="1200" dirty="0">
                  <a:latin typeface="Raleway"/>
                  <a:cs typeface="Arial" panose="020B0604020202020204" pitchFamily="34" charset="0"/>
                </a:endParaRPr>
              </a:p>
            </p:txBody>
          </p:sp>
          <p:sp>
            <p:nvSpPr>
              <p:cNvPr id="43" name="Rechteck 42">
                <a:extLst>
                  <a:ext uri="{FF2B5EF4-FFF2-40B4-BE49-F238E27FC236}">
                    <a16:creationId xmlns:a16="http://schemas.microsoft.com/office/drawing/2014/main" id="{3A1404F5-A04F-45ED-B67A-6347B439B0BD}"/>
                  </a:ext>
                </a:extLst>
              </p:cNvPr>
              <p:cNvSpPr/>
              <p:nvPr/>
            </p:nvSpPr>
            <p:spPr>
              <a:xfrm>
                <a:off x="8936550" y="1883674"/>
                <a:ext cx="319581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sz="1200" dirty="0">
                  <a:latin typeface="Raleway"/>
                  <a:cs typeface="Arial" panose="020B0604020202020204" pitchFamily="34" charset="0"/>
                </a:endParaRPr>
              </a:p>
            </p:txBody>
          </p:sp>
          <p:sp>
            <p:nvSpPr>
              <p:cNvPr id="40" name="Rechteck 39">
                <a:extLst>
                  <a:ext uri="{FF2B5EF4-FFF2-40B4-BE49-F238E27FC236}">
                    <a16:creationId xmlns:a16="http://schemas.microsoft.com/office/drawing/2014/main" id="{3A1404F5-A04F-45ED-B67A-6347B439B0BD}"/>
                  </a:ext>
                </a:extLst>
              </p:cNvPr>
              <p:cNvSpPr/>
              <p:nvPr/>
            </p:nvSpPr>
            <p:spPr>
              <a:xfrm>
                <a:off x="83238" y="1884588"/>
                <a:ext cx="3272867" cy="4907151"/>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marL="180000"/>
                <a:endParaRPr lang="de-DE" sz="1200" dirty="0">
                  <a:solidFill>
                    <a:schemeClr val="tx1"/>
                  </a:solidFill>
                  <a:latin typeface="Raleway"/>
                  <a:cs typeface="Arial" panose="020B0604020202020204" pitchFamily="34" charset="0"/>
                </a:endParaRPr>
              </a:p>
            </p:txBody>
          </p:sp>
          <p:sp>
            <p:nvSpPr>
              <p:cNvPr id="42" name="Rechteck 41">
                <a:extLst>
                  <a:ext uri="{FF2B5EF4-FFF2-40B4-BE49-F238E27FC236}">
                    <a16:creationId xmlns:a16="http://schemas.microsoft.com/office/drawing/2014/main" id="{3A1404F5-A04F-45ED-B67A-6347B439B0BD}"/>
                  </a:ext>
                </a:extLst>
              </p:cNvPr>
              <p:cNvSpPr/>
              <p:nvPr/>
            </p:nvSpPr>
            <p:spPr>
              <a:xfrm>
                <a:off x="3350147" y="1883674"/>
                <a:ext cx="559617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sz="1200" dirty="0">
                  <a:latin typeface="Raleway"/>
                  <a:cs typeface="Arial" panose="020B0604020202020204" pitchFamily="34" charset="0"/>
                </a:endParaRPr>
              </a:p>
            </p:txBody>
          </p:sp>
          <p:sp>
            <p:nvSpPr>
              <p:cNvPr id="44" name="Rechteck 43">
                <a:extLst>
                  <a:ext uri="{FF2B5EF4-FFF2-40B4-BE49-F238E27FC236}">
                    <a16:creationId xmlns:a16="http://schemas.microsoft.com/office/drawing/2014/main" id="{3A1404F5-A04F-45ED-B67A-6347B439B0BD}"/>
                  </a:ext>
                </a:extLst>
              </p:cNvPr>
              <p:cNvSpPr/>
              <p:nvPr/>
            </p:nvSpPr>
            <p:spPr>
              <a:xfrm>
                <a:off x="8946321" y="4204411"/>
                <a:ext cx="3186043" cy="2587328"/>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sz="1200" dirty="0">
                  <a:latin typeface="Raleway"/>
                  <a:cs typeface="Arial" panose="020B0604020202020204" pitchFamily="34" charset="0"/>
                </a:endParaRPr>
              </a:p>
            </p:txBody>
          </p:sp>
          <p:grpSp>
            <p:nvGrpSpPr>
              <p:cNvPr id="13" name="Gruppieren 12"/>
              <p:cNvGrpSpPr/>
              <p:nvPr/>
            </p:nvGrpSpPr>
            <p:grpSpPr>
              <a:xfrm>
                <a:off x="83239" y="-48831"/>
                <a:ext cx="12213228" cy="6871110"/>
                <a:chOff x="83239" y="-48831"/>
                <a:chExt cx="12213228" cy="6871110"/>
              </a:xfrm>
            </p:grpSpPr>
            <p:pic>
              <p:nvPicPr>
                <p:cNvPr id="32" name="Grafik 31">
                  <a:extLst>
                    <a:ext uri="{FF2B5EF4-FFF2-40B4-BE49-F238E27FC236}">
                      <a16:creationId xmlns:a16="http://schemas.microsoft.com/office/drawing/2014/main" id="{BC2B7A0D-D0D1-4E5C-9185-72CA18810C0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480" y="-48831"/>
                  <a:ext cx="1490719" cy="976933"/>
                </a:xfrm>
                <a:prstGeom prst="rect">
                  <a:avLst/>
                </a:prstGeom>
              </p:spPr>
            </p:pic>
            <p:sp>
              <p:nvSpPr>
                <p:cNvPr id="33" name="Rechteck 32">
                  <a:extLst>
                    <a:ext uri="{FF2B5EF4-FFF2-40B4-BE49-F238E27FC236}">
                      <a16:creationId xmlns:a16="http://schemas.microsoft.com/office/drawing/2014/main" id="{9C31A484-C73B-4926-8890-020397C52173}"/>
                    </a:ext>
                  </a:extLst>
                </p:cNvPr>
                <p:cNvSpPr/>
                <p:nvPr/>
              </p:nvSpPr>
              <p:spPr>
                <a:xfrm>
                  <a:off x="3390677" y="1329914"/>
                  <a:ext cx="5555644" cy="523220"/>
                </a:xfrm>
                <a:prstGeom prst="rect">
                  <a:avLst/>
                </a:prstGeom>
                <a:solidFill>
                  <a:srgbClr val="5CB600"/>
                </a:solidFill>
                <a:ln w="28575">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b="1" dirty="0">
                      <a:latin typeface="Arial" panose="020B0604020202020204" pitchFamily="34" charset="0"/>
                      <a:cs typeface="Arial" panose="020B0604020202020204" pitchFamily="34" charset="0"/>
                    </a:rPr>
                    <a:t>Durchführung</a:t>
                  </a:r>
                  <a:endParaRPr lang="de-DE" sz="1200" b="1" dirty="0">
                    <a:latin typeface="Arial" panose="020B0604020202020204" pitchFamily="34" charset="0"/>
                    <a:cs typeface="Arial" panose="020B0604020202020204" pitchFamily="34" charset="0"/>
                  </a:endParaRPr>
                </a:p>
              </p:txBody>
            </p:sp>
            <p:sp>
              <p:nvSpPr>
                <p:cNvPr id="38" name="Rechteck 37">
                  <a:extLst>
                    <a:ext uri="{FF2B5EF4-FFF2-40B4-BE49-F238E27FC236}">
                      <a16:creationId xmlns:a16="http://schemas.microsoft.com/office/drawing/2014/main" id="{47260A5F-E2D3-4643-AC62-198266A2F9D5}"/>
                    </a:ext>
                  </a:extLst>
                </p:cNvPr>
                <p:cNvSpPr/>
                <p:nvPr/>
              </p:nvSpPr>
              <p:spPr>
                <a:xfrm>
                  <a:off x="83239" y="1329914"/>
                  <a:ext cx="3404458" cy="523220"/>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Anlass/ Situation</a:t>
                  </a:r>
                </a:p>
              </p:txBody>
            </p:sp>
            <p:sp>
              <p:nvSpPr>
                <p:cNvPr id="30" name="Rechteck 29">
                  <a:extLst>
                    <a:ext uri="{FF2B5EF4-FFF2-40B4-BE49-F238E27FC236}">
                      <a16:creationId xmlns:a16="http://schemas.microsoft.com/office/drawing/2014/main" id="{E7B5B36F-DC77-4B80-8E94-DDE2A31EA6F9}"/>
                    </a:ext>
                  </a:extLst>
                </p:cNvPr>
                <p:cNvSpPr/>
                <p:nvPr/>
              </p:nvSpPr>
              <p:spPr>
                <a:xfrm>
                  <a:off x="83240" y="66261"/>
                  <a:ext cx="12049125" cy="1263654"/>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sz="1200" dirty="0">
                    <a:latin typeface="Raleway"/>
                    <a:cs typeface="Arial" panose="020B0604020202020204" pitchFamily="34" charset="0"/>
                  </a:endParaRPr>
                </a:p>
              </p:txBody>
            </p:sp>
            <p:sp>
              <p:nvSpPr>
                <p:cNvPr id="31" name="Rechteck 30">
                  <a:extLst>
                    <a:ext uri="{FF2B5EF4-FFF2-40B4-BE49-F238E27FC236}">
                      <a16:creationId xmlns:a16="http://schemas.microsoft.com/office/drawing/2014/main" id="{9C31A484-C73B-4926-8890-020397C52173}"/>
                    </a:ext>
                  </a:extLst>
                </p:cNvPr>
                <p:cNvSpPr/>
                <p:nvPr/>
              </p:nvSpPr>
              <p:spPr>
                <a:xfrm>
                  <a:off x="8980891" y="1353383"/>
                  <a:ext cx="3151473" cy="516147"/>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Pros &amp; </a:t>
                  </a:r>
                  <a:r>
                    <a:rPr lang="de-DE" sz="2400" b="1" dirty="0" err="1">
                      <a:latin typeface="Arial" panose="020B0604020202020204" pitchFamily="34" charset="0"/>
                      <a:cs typeface="Arial" panose="020B0604020202020204" pitchFamily="34" charset="0"/>
                    </a:rPr>
                    <a:t>Cons</a:t>
                  </a:r>
                  <a:endParaRPr lang="de-DE" sz="2400" b="1" dirty="0">
                    <a:latin typeface="Arial" panose="020B0604020202020204" pitchFamily="34" charset="0"/>
                    <a:cs typeface="Arial" panose="020B0604020202020204" pitchFamily="34" charset="0"/>
                  </a:endParaRPr>
                </a:p>
              </p:txBody>
            </p:sp>
            <p:sp>
              <p:nvSpPr>
                <p:cNvPr id="4" name="Rechteck 3"/>
                <p:cNvSpPr/>
                <p:nvPr/>
              </p:nvSpPr>
              <p:spPr>
                <a:xfrm>
                  <a:off x="11661913" y="1809559"/>
                  <a:ext cx="470451" cy="2434498"/>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00">
                    <a:latin typeface="Raleway"/>
                    <a:cs typeface="Arial" panose="020B0604020202020204" pitchFamily="34" charset="0"/>
                  </a:endParaRPr>
                </a:p>
              </p:txBody>
            </p:sp>
            <p:sp>
              <p:nvSpPr>
                <p:cNvPr id="45" name="Rechteck 44"/>
                <p:cNvSpPr/>
                <p:nvPr/>
              </p:nvSpPr>
              <p:spPr>
                <a:xfrm>
                  <a:off x="11661914" y="4230787"/>
                  <a:ext cx="470450" cy="2591492"/>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00">
                    <a:latin typeface="Raleway"/>
                    <a:cs typeface="Arial" panose="020B0604020202020204" pitchFamily="34" charset="0"/>
                  </a:endParaRPr>
                </a:p>
              </p:txBody>
            </p:sp>
            <p:pic>
              <p:nvPicPr>
                <p:cNvPr id="7" name="Grafik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602466" y="2508437"/>
                  <a:ext cx="694001" cy="694001"/>
                </a:xfrm>
                <a:prstGeom prst="rect">
                  <a:avLst/>
                </a:prstGeom>
              </p:spPr>
            </p:pic>
            <p:pic>
              <p:nvPicPr>
                <p:cNvPr id="46" name="Grafik 4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0800000">
                  <a:off x="11593303" y="5201941"/>
                  <a:ext cx="694001" cy="694001"/>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480" y="1396691"/>
                  <a:ext cx="408398" cy="414494"/>
                </a:xfrm>
                <a:prstGeom prst="rect">
                  <a:avLst/>
                </a:prstGeom>
              </p:spPr>
            </p:pic>
            <p:pic>
              <p:nvPicPr>
                <p:cNvPr id="10" name="Grafi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1075" y="1369306"/>
                  <a:ext cx="493735" cy="487640"/>
                </a:xfrm>
                <a:prstGeom prst="rect">
                  <a:avLst/>
                </a:prstGeom>
              </p:spPr>
            </p:pic>
            <p:pic>
              <p:nvPicPr>
                <p:cNvPr id="11" name="Grafik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49849" y="1413352"/>
                  <a:ext cx="438876" cy="396207"/>
                </a:xfrm>
                <a:prstGeom prst="rect">
                  <a:avLst/>
                </a:prstGeom>
              </p:spPr>
            </p:pic>
          </p:grpSp>
        </p:grpSp>
      </p:grpSp>
      <p:sp>
        <p:nvSpPr>
          <p:cNvPr id="28" name="Textfeld 27">
            <a:extLst>
              <a:ext uri="{FF2B5EF4-FFF2-40B4-BE49-F238E27FC236}">
                <a16:creationId xmlns:a16="http://schemas.microsoft.com/office/drawing/2014/main" id="{DCACA643-554F-410E-B0FE-289B3B103B19}"/>
              </a:ext>
            </a:extLst>
          </p:cNvPr>
          <p:cNvSpPr txBox="1"/>
          <p:nvPr/>
        </p:nvSpPr>
        <p:spPr>
          <a:xfrm>
            <a:off x="8926443" y="1913567"/>
            <a:ext cx="2526082" cy="2308324"/>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Abstimmung mit den </a:t>
            </a:r>
            <a:r>
              <a:rPr lang="de-DE" sz="1200" dirty="0" err="1">
                <a:latin typeface="Arial" panose="020B0604020202020204" pitchFamily="34" charset="0"/>
                <a:cs typeface="Arial" panose="020B0604020202020204" pitchFamily="34" charset="0"/>
              </a:rPr>
              <a:t>Kund_innen</a:t>
            </a:r>
            <a:r>
              <a:rPr lang="de-DE" sz="1200" dirty="0">
                <a:latin typeface="Arial" panose="020B0604020202020204" pitchFamily="34" charset="0"/>
                <a:cs typeface="Arial" panose="020B0604020202020204" pitchFamily="34" charset="0"/>
              </a:rPr>
              <a:t> durch </a:t>
            </a:r>
            <a:r>
              <a:rPr lang="de-DE" sz="1200" dirty="0">
                <a:latin typeface="Arial" panose="020B0604020202020204" pitchFamily="34" charset="0"/>
                <a:cs typeface="Arial" panose="020B0604020202020204" pitchFamily="34" charset="0"/>
                <a:hlinkClick r:id="rId7" tooltip="Usability Test">
                  <a:extLst>
                    <a:ext uri="{A12FA001-AC4F-418D-AE19-62706E023703}">
                      <ahyp:hlinkClr xmlns="" xmlns:ahyp="http://schemas.microsoft.com/office/drawing/2018/hyperlinkcolor" val="tx"/>
                    </a:ext>
                  </a:extLst>
                </a:hlinkClick>
              </a:rPr>
              <a:t>Usability Tests</a:t>
            </a:r>
            <a:r>
              <a:rPr lang="de-DE" sz="1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Zeit- und Kostenersparnisdurch frühzeitiges Aufzeigen von Problemen</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kein großer Programmieraufwand</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Umsetzungsmöglichkeiten und Grenzen werden sichtbar</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p:txBody>
      </p:sp>
      <p:sp>
        <p:nvSpPr>
          <p:cNvPr id="29" name="Textfeld 28">
            <a:extLst>
              <a:ext uri="{FF2B5EF4-FFF2-40B4-BE49-F238E27FC236}">
                <a16:creationId xmlns:a16="http://schemas.microsoft.com/office/drawing/2014/main" id="{758267FA-EB22-470A-A863-92C462585FC8}"/>
              </a:ext>
            </a:extLst>
          </p:cNvPr>
          <p:cNvSpPr txBox="1"/>
          <p:nvPr/>
        </p:nvSpPr>
        <p:spPr>
          <a:xfrm>
            <a:off x="9047343" y="4310152"/>
            <a:ext cx="2439753" cy="276999"/>
          </a:xfrm>
          <a:prstGeom prst="rect">
            <a:avLst/>
          </a:prstGeom>
          <a:noFill/>
        </p:spPr>
        <p:txBody>
          <a:bodyPr wrap="square" rtlCol="0">
            <a:spAutoFit/>
          </a:bodyPr>
          <a:lstStyle/>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p:txBody>
      </p:sp>
      <p:sp>
        <p:nvSpPr>
          <p:cNvPr id="34" name="Textfeld 33">
            <a:extLst>
              <a:ext uri="{FF2B5EF4-FFF2-40B4-BE49-F238E27FC236}">
                <a16:creationId xmlns:a16="http://schemas.microsoft.com/office/drawing/2014/main" id="{948CB9FA-3026-46C1-AF99-B8CBCB17D1E0}"/>
              </a:ext>
            </a:extLst>
          </p:cNvPr>
          <p:cNvSpPr txBox="1"/>
          <p:nvPr/>
        </p:nvSpPr>
        <p:spPr>
          <a:xfrm>
            <a:off x="128095" y="1996575"/>
            <a:ext cx="3079745" cy="3416320"/>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ein Mockup  ist ein digital gestalteter Entwurf einer Website und / oder App</a:t>
            </a:r>
          </a:p>
          <a:p>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Motiv: funktionale Dummies simulieren und testen</a:t>
            </a:r>
          </a:p>
          <a:p>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Einsatzgebiet: frühe Entwicklungsphase von Websites und Apps zur Präsentation und Qualitätskontrolle; Usability Tests</a:t>
            </a:r>
          </a:p>
          <a:p>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können mit Bildbearbeitungsprogrammen oder speziellen Mockup-Tools erstellt werden</a:t>
            </a:r>
          </a:p>
          <a:p>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einfache oder komplexe Darstellung flexibel zu entscheiden </a:t>
            </a:r>
          </a:p>
        </p:txBody>
      </p:sp>
      <p:sp>
        <p:nvSpPr>
          <p:cNvPr id="35" name="Textfeld 34">
            <a:extLst>
              <a:ext uri="{FF2B5EF4-FFF2-40B4-BE49-F238E27FC236}">
                <a16:creationId xmlns:a16="http://schemas.microsoft.com/office/drawing/2014/main" id="{1B22F780-DB97-45A4-8F83-3A0D12A51762}"/>
              </a:ext>
            </a:extLst>
          </p:cNvPr>
          <p:cNvSpPr txBox="1"/>
          <p:nvPr/>
        </p:nvSpPr>
        <p:spPr>
          <a:xfrm>
            <a:off x="3675694" y="2048913"/>
            <a:ext cx="5293913" cy="3416320"/>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Ziel :</a:t>
            </a:r>
            <a:r>
              <a:rPr lang="de-DE" sz="1200" dirty="0">
                <a:latin typeface="Arial" panose="020B0604020202020204" pitchFamily="34" charset="0"/>
                <a:cs typeface="Arial" panose="020B0604020202020204" pitchFamily="34" charset="0"/>
              </a:rPr>
              <a:t>Mock-</a:t>
            </a:r>
            <a:r>
              <a:rPr lang="de-DE" sz="1200" dirty="0" err="1">
                <a:latin typeface="Arial" panose="020B0604020202020204" pitchFamily="34" charset="0"/>
                <a:cs typeface="Arial" panose="020B0604020202020204" pitchFamily="34" charset="0"/>
              </a:rPr>
              <a:t>Ups</a:t>
            </a:r>
            <a:r>
              <a:rPr lang="de-DE" sz="1200" dirty="0">
                <a:latin typeface="Arial" panose="020B0604020202020204" pitchFamily="34" charset="0"/>
                <a:cs typeface="Arial" panose="020B0604020202020204" pitchFamily="34" charset="0"/>
              </a:rPr>
              <a:t> sollen so realistisch wie möglich erlebbar sein, damit Testende und gegebenenfalls </a:t>
            </a:r>
            <a:r>
              <a:rPr lang="de-DE" sz="1200" dirty="0" err="1">
                <a:latin typeface="Arial" panose="020B0604020202020204" pitchFamily="34" charset="0"/>
                <a:cs typeface="Arial" panose="020B0604020202020204" pitchFamily="34" charset="0"/>
              </a:rPr>
              <a:t>Kund_innen</a:t>
            </a:r>
            <a:r>
              <a:rPr lang="de-DE" sz="1200" dirty="0">
                <a:latin typeface="Arial" panose="020B0604020202020204" pitchFamily="34" charset="0"/>
                <a:cs typeface="Arial" panose="020B0604020202020204" pitchFamily="34" charset="0"/>
              </a:rPr>
              <a:t>, ein möglichst spezifisches Feedback liefern und konkrete Fragen dazu stellen können.</a:t>
            </a:r>
          </a:p>
          <a:p>
            <a:pPr marL="342900" indent="-342900">
              <a:buAutoNum type="arabicPeriod"/>
            </a:pPr>
            <a:endParaRPr lang="de-DE" sz="1200" b="1"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Komponenten definieren, die dargestellt werden sollen</a:t>
            </a:r>
          </a:p>
          <a:p>
            <a:pPr marL="228600" indent="-228600">
              <a:buFont typeface="+mj-lt"/>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Umsetzungsform wählen z.B. auf Papier oder mit Hilfe eines Mock-</a:t>
            </a:r>
            <a:r>
              <a:rPr lang="de-DE" sz="1200" dirty="0" err="1">
                <a:latin typeface="Arial" panose="020B0604020202020204" pitchFamily="34" charset="0"/>
                <a:ea typeface="Arial"/>
                <a:cs typeface="Arial" panose="020B0604020202020204" pitchFamily="34" charset="0"/>
                <a:sym typeface="Arial"/>
              </a:rPr>
              <a:t>up</a:t>
            </a:r>
            <a:r>
              <a:rPr lang="de-DE" sz="1200" dirty="0">
                <a:latin typeface="Arial" panose="020B0604020202020204" pitchFamily="34" charset="0"/>
                <a:ea typeface="Arial"/>
                <a:cs typeface="Arial" panose="020B0604020202020204" pitchFamily="34" charset="0"/>
                <a:sym typeface="Arial"/>
              </a:rPr>
              <a:t>-Tools (Beispiel: </a:t>
            </a:r>
            <a:r>
              <a:rPr lang="de-DE" sz="1200" dirty="0">
                <a:latin typeface="Arial" panose="020B0604020202020204" pitchFamily="34" charset="0"/>
                <a:ea typeface="Arial"/>
                <a:cs typeface="Arial" panose="020B0604020202020204" pitchFamily="34" charset="0"/>
                <a:sym typeface="Arial"/>
                <a:hlinkClick r:id="rId8"/>
              </a:rPr>
              <a:t>https://moqups.com/de/</a:t>
            </a:r>
            <a:r>
              <a:rPr lang="de-DE" sz="1200" dirty="0">
                <a:latin typeface="Arial" panose="020B0604020202020204" pitchFamily="34" charset="0"/>
                <a:ea typeface="Arial"/>
                <a:cs typeface="Arial" panose="020B0604020202020204" pitchFamily="34" charset="0"/>
                <a:sym typeface="Arial"/>
              </a:rPr>
              <a:t>) </a:t>
            </a:r>
          </a:p>
          <a:p>
            <a:pPr marL="228600" indent="-228600">
              <a:buFont typeface="+mj-lt"/>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Rahmenkomponenten erstellen und gestalten</a:t>
            </a:r>
          </a:p>
          <a:p>
            <a:pPr marL="228600" indent="-228600">
              <a:buFont typeface="+mj-lt"/>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anschließend die spezifischen Komponenten der Website/ App etc. gestalten </a:t>
            </a:r>
          </a:p>
          <a:p>
            <a:pPr marL="228600" indent="-228600">
              <a:buFont typeface="+mj-lt"/>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Test durch potenzielle </a:t>
            </a:r>
            <a:r>
              <a:rPr lang="de-DE" sz="1200" dirty="0" err="1">
                <a:latin typeface="Arial" panose="020B0604020202020204" pitchFamily="34" charset="0"/>
                <a:ea typeface="Arial"/>
                <a:cs typeface="Arial" panose="020B0604020202020204" pitchFamily="34" charset="0"/>
                <a:sym typeface="Arial"/>
              </a:rPr>
              <a:t>Nutzer_innen</a:t>
            </a:r>
            <a:r>
              <a:rPr lang="de-DE" sz="1200" dirty="0">
                <a:latin typeface="Arial" panose="020B0604020202020204" pitchFamily="34" charset="0"/>
                <a:ea typeface="Arial"/>
                <a:cs typeface="Arial" panose="020B0604020202020204" pitchFamily="34" charset="0"/>
                <a:sym typeface="Arial"/>
              </a:rPr>
              <a:t> auf Funktionalität und Anwendbarkeit</a:t>
            </a:r>
          </a:p>
          <a:p>
            <a:pPr marL="228600" indent="-228600">
              <a:buFont typeface="+mj-lt"/>
              <a:buAutoNum type="arabicPeriod"/>
            </a:pPr>
            <a:endParaRPr lang="de-DE" sz="1200" dirty="0">
              <a:latin typeface="Arial" panose="020B0604020202020204" pitchFamily="34" charset="0"/>
              <a:ea typeface="Arial"/>
              <a:cs typeface="Arial" panose="020B0604020202020204" pitchFamily="34" charset="0"/>
              <a:sym typeface="Arial"/>
            </a:endParaRPr>
          </a:p>
          <a:p>
            <a:pPr marL="342900" indent="-342900">
              <a:buAutoNum type="arabicPeriod"/>
            </a:pPr>
            <a:r>
              <a:rPr lang="de-DE" sz="1200" dirty="0">
                <a:latin typeface="Arial" panose="020B0604020202020204" pitchFamily="34" charset="0"/>
                <a:ea typeface="Arial"/>
                <a:cs typeface="Arial" panose="020B0604020202020204" pitchFamily="34" charset="0"/>
                <a:sym typeface="Arial"/>
              </a:rPr>
              <a:t>Feedback einholen und Veränderungen vornehmen</a:t>
            </a:r>
          </a:p>
        </p:txBody>
      </p:sp>
      <p:sp>
        <p:nvSpPr>
          <p:cNvPr id="36" name="Textfeld 35">
            <a:extLst>
              <a:ext uri="{FF2B5EF4-FFF2-40B4-BE49-F238E27FC236}">
                <a16:creationId xmlns:a16="http://schemas.microsoft.com/office/drawing/2014/main" id="{BAA387EF-7DA8-4D9B-AA7A-42930F6127AB}"/>
              </a:ext>
            </a:extLst>
          </p:cNvPr>
          <p:cNvSpPr txBox="1"/>
          <p:nvPr/>
        </p:nvSpPr>
        <p:spPr>
          <a:xfrm>
            <a:off x="9014142" y="4392109"/>
            <a:ext cx="2526082" cy="1200329"/>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weniger ansprechend als Originale/Fertigprodukte</a:t>
            </a: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Individualität geht durch Vorlagen der Mockup-Tools verloren </a:t>
            </a:r>
            <a:r>
              <a:rPr lang="de-DE" sz="1200" dirty="0">
                <a:latin typeface="Arial" panose="020B0604020202020204" pitchFamily="34" charset="0"/>
                <a:cs typeface="Arial" panose="020B0604020202020204" pitchFamily="34" charset="0"/>
                <a:sym typeface="Wingdings" panose="05000000000000000000" pitchFamily="2" charset="2"/>
              </a:rPr>
              <a:t> fallen als Mockups auf</a:t>
            </a:r>
            <a:endParaRPr lang="de-DE" sz="1200" dirty="0">
              <a:latin typeface="Arial" panose="020B0604020202020204" pitchFamily="34" charset="0"/>
              <a:cs typeface="Arial" panose="020B0604020202020204" pitchFamily="34" charset="0"/>
            </a:endParaRPr>
          </a:p>
        </p:txBody>
      </p:sp>
      <p:pic>
        <p:nvPicPr>
          <p:cNvPr id="6" name="Grafik 5" descr="Ein Bild, das Text, Wand, drinnen, Pflanze enthält.&#10;&#10;Automatisch generierte Beschreibung">
            <a:extLst>
              <a:ext uri="{FF2B5EF4-FFF2-40B4-BE49-F238E27FC236}">
                <a16:creationId xmlns:a16="http://schemas.microsoft.com/office/drawing/2014/main" id="{F5A947CC-22B7-499E-A703-87678381C405}"/>
              </a:ext>
            </a:extLst>
          </p:cNvPr>
          <p:cNvPicPr>
            <a:picLocks noChangeAspect="1"/>
          </p:cNvPicPr>
          <p:nvPr/>
        </p:nvPicPr>
        <p:blipFill rotWithShape="1">
          <a:blip r:embed="rId9">
            <a:extLst>
              <a:ext uri="{28A0092B-C50C-407E-A947-70E740481C1C}">
                <a14:useLocalDpi xmlns:a14="http://schemas.microsoft.com/office/drawing/2010/main" val="0"/>
              </a:ext>
            </a:extLst>
          </a:blip>
          <a:srcRect t="5183" b="2352"/>
          <a:stretch/>
        </p:blipFill>
        <p:spPr>
          <a:xfrm>
            <a:off x="6603136" y="5457118"/>
            <a:ext cx="1998061" cy="1230690"/>
          </a:xfrm>
          <a:prstGeom prst="rect">
            <a:avLst/>
          </a:prstGeom>
        </p:spPr>
      </p:pic>
      <p:sp>
        <p:nvSpPr>
          <p:cNvPr id="47" name="Textfeld 46">
            <a:extLst>
              <a:ext uri="{FF2B5EF4-FFF2-40B4-BE49-F238E27FC236}">
                <a16:creationId xmlns:a16="http://schemas.microsoft.com/office/drawing/2014/main" id="{FE57305B-EEAA-4EC1-8419-E16C9BA99874}"/>
              </a:ext>
            </a:extLst>
          </p:cNvPr>
          <p:cNvSpPr txBox="1"/>
          <p:nvPr/>
        </p:nvSpPr>
        <p:spPr>
          <a:xfrm>
            <a:off x="129624" y="876290"/>
            <a:ext cx="2021503" cy="338554"/>
          </a:xfrm>
          <a:prstGeom prst="rect">
            <a:avLst/>
          </a:prstGeom>
          <a:noFill/>
        </p:spPr>
        <p:txBody>
          <a:bodyPr wrap="square" rtlCol="0">
            <a:spAutoFit/>
          </a:bodyPr>
          <a:lstStyle/>
          <a:p>
            <a:r>
              <a:rPr lang="de-DE" sz="1600" b="1" dirty="0">
                <a:solidFill>
                  <a:srgbClr val="5CB600"/>
                </a:solidFill>
              </a:rPr>
              <a:t>Innovation </a:t>
            </a:r>
            <a:r>
              <a:rPr lang="de-DE" sz="1600" b="1" dirty="0" err="1">
                <a:solidFill>
                  <a:srgbClr val="5CB600"/>
                </a:solidFill>
              </a:rPr>
              <a:t>ToolBox</a:t>
            </a:r>
            <a:endParaRPr lang="de-DE" sz="1600" b="1" dirty="0">
              <a:solidFill>
                <a:srgbClr val="5CB600"/>
              </a:solidFill>
            </a:endParaRPr>
          </a:p>
        </p:txBody>
      </p:sp>
    </p:spTree>
    <p:extLst>
      <p:ext uri="{BB962C8B-B14F-4D97-AF65-F5344CB8AC3E}">
        <p14:creationId xmlns:p14="http://schemas.microsoft.com/office/powerpoint/2010/main" val="169678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ieren 17"/>
          <p:cNvGrpSpPr/>
          <p:nvPr/>
        </p:nvGrpSpPr>
        <p:grpSpPr>
          <a:xfrm>
            <a:off x="63360" y="-48831"/>
            <a:ext cx="12213229" cy="6871110"/>
            <a:chOff x="63360" y="-48831"/>
            <a:chExt cx="12213229" cy="6871110"/>
          </a:xfrm>
        </p:grpSpPr>
        <p:sp>
          <p:nvSpPr>
            <p:cNvPr id="5" name="Textfeld 4">
              <a:extLst>
                <a:ext uri="{FF2B5EF4-FFF2-40B4-BE49-F238E27FC236}">
                  <a16:creationId xmlns:a16="http://schemas.microsoft.com/office/drawing/2014/main" id="{9165D3B5-9ECB-4AA1-BFBE-D146BFADBE22}"/>
                </a:ext>
              </a:extLst>
            </p:cNvPr>
            <p:cNvSpPr txBox="1"/>
            <p:nvPr/>
          </p:nvSpPr>
          <p:spPr>
            <a:xfrm>
              <a:off x="3589305" y="277499"/>
              <a:ext cx="4967056" cy="769441"/>
            </a:xfrm>
            <a:prstGeom prst="rect">
              <a:avLst/>
            </a:prstGeom>
            <a:noFill/>
          </p:spPr>
          <p:txBody>
            <a:bodyPr wrap="square" rtlCol="0">
              <a:spAutoFit/>
            </a:bodyPr>
            <a:lstStyle/>
            <a:p>
              <a:pPr algn="ctr"/>
              <a:r>
                <a:rPr lang="de-DE" sz="4400" b="1" dirty="0">
                  <a:solidFill>
                    <a:srgbClr val="5CB600"/>
                  </a:solidFill>
                  <a:latin typeface="Raleway"/>
                </a:rPr>
                <a:t>Wireframes</a:t>
              </a:r>
            </a:p>
          </p:txBody>
        </p:sp>
        <p:grpSp>
          <p:nvGrpSpPr>
            <p:cNvPr id="16" name="Gruppieren 15"/>
            <p:cNvGrpSpPr/>
            <p:nvPr/>
          </p:nvGrpSpPr>
          <p:grpSpPr>
            <a:xfrm>
              <a:off x="63360" y="-48831"/>
              <a:ext cx="12213229" cy="6871110"/>
              <a:chOff x="83238" y="-48831"/>
              <a:chExt cx="12213229" cy="6871110"/>
            </a:xfrm>
          </p:grpSpPr>
          <p:sp>
            <p:nvSpPr>
              <p:cNvPr id="41" name="Rechteck 40">
                <a:extLst>
                  <a:ext uri="{FF2B5EF4-FFF2-40B4-BE49-F238E27FC236}">
                    <a16:creationId xmlns:a16="http://schemas.microsoft.com/office/drawing/2014/main" id="{E7B5B36F-DC77-4B80-8E94-DDE2A31EA6F9}"/>
                  </a:ext>
                </a:extLst>
              </p:cNvPr>
              <p:cNvSpPr/>
              <p:nvPr/>
            </p:nvSpPr>
            <p:spPr>
              <a:xfrm>
                <a:off x="83238" y="1338346"/>
                <a:ext cx="591847" cy="53118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3A1404F5-A04F-45ED-B67A-6347B439B0BD}"/>
                  </a:ext>
                </a:extLst>
              </p:cNvPr>
              <p:cNvSpPr/>
              <p:nvPr/>
            </p:nvSpPr>
            <p:spPr>
              <a:xfrm>
                <a:off x="8936550" y="1883674"/>
                <a:ext cx="319581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0" name="Rechteck 39">
                <a:extLst>
                  <a:ext uri="{FF2B5EF4-FFF2-40B4-BE49-F238E27FC236}">
                    <a16:creationId xmlns:a16="http://schemas.microsoft.com/office/drawing/2014/main" id="{3A1404F5-A04F-45ED-B67A-6347B439B0BD}"/>
                  </a:ext>
                </a:extLst>
              </p:cNvPr>
              <p:cNvSpPr/>
              <p:nvPr/>
            </p:nvSpPr>
            <p:spPr>
              <a:xfrm>
                <a:off x="83238" y="1884588"/>
                <a:ext cx="3272867" cy="4907151"/>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marL="180000"/>
                <a:endParaRPr lang="de-DE" dirty="0">
                  <a:solidFill>
                    <a:schemeClr val="tx1"/>
                  </a:solidFill>
                  <a:latin typeface="Arial" panose="020B0604020202020204" pitchFamily="34" charset="0"/>
                  <a:cs typeface="Arial" panose="020B0604020202020204" pitchFamily="34" charset="0"/>
                </a:endParaRPr>
              </a:p>
            </p:txBody>
          </p:sp>
          <p:sp>
            <p:nvSpPr>
              <p:cNvPr id="42" name="Rechteck 41">
                <a:extLst>
                  <a:ext uri="{FF2B5EF4-FFF2-40B4-BE49-F238E27FC236}">
                    <a16:creationId xmlns:a16="http://schemas.microsoft.com/office/drawing/2014/main" id="{3A1404F5-A04F-45ED-B67A-6347B439B0BD}"/>
                  </a:ext>
                </a:extLst>
              </p:cNvPr>
              <p:cNvSpPr/>
              <p:nvPr/>
            </p:nvSpPr>
            <p:spPr>
              <a:xfrm>
                <a:off x="3350147" y="1883674"/>
                <a:ext cx="559617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4" name="Rechteck 43">
                <a:extLst>
                  <a:ext uri="{FF2B5EF4-FFF2-40B4-BE49-F238E27FC236}">
                    <a16:creationId xmlns:a16="http://schemas.microsoft.com/office/drawing/2014/main" id="{3A1404F5-A04F-45ED-B67A-6347B439B0BD}"/>
                  </a:ext>
                </a:extLst>
              </p:cNvPr>
              <p:cNvSpPr/>
              <p:nvPr/>
            </p:nvSpPr>
            <p:spPr>
              <a:xfrm>
                <a:off x="8946321" y="4392109"/>
                <a:ext cx="3186043" cy="2399630"/>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grpSp>
            <p:nvGrpSpPr>
              <p:cNvPr id="13" name="Gruppieren 12"/>
              <p:cNvGrpSpPr/>
              <p:nvPr/>
            </p:nvGrpSpPr>
            <p:grpSpPr>
              <a:xfrm>
                <a:off x="83239" y="-48831"/>
                <a:ext cx="12213228" cy="6871110"/>
                <a:chOff x="83239" y="-48831"/>
                <a:chExt cx="12213228" cy="6871110"/>
              </a:xfrm>
            </p:grpSpPr>
            <p:pic>
              <p:nvPicPr>
                <p:cNvPr id="32" name="Grafik 31">
                  <a:extLst>
                    <a:ext uri="{FF2B5EF4-FFF2-40B4-BE49-F238E27FC236}">
                      <a16:creationId xmlns:a16="http://schemas.microsoft.com/office/drawing/2014/main" id="{BC2B7A0D-D0D1-4E5C-9185-72CA18810C0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480" y="-48831"/>
                  <a:ext cx="1490719" cy="976933"/>
                </a:xfrm>
                <a:prstGeom prst="rect">
                  <a:avLst/>
                </a:prstGeom>
              </p:spPr>
            </p:pic>
            <p:sp>
              <p:nvSpPr>
                <p:cNvPr id="33" name="Rechteck 32">
                  <a:extLst>
                    <a:ext uri="{FF2B5EF4-FFF2-40B4-BE49-F238E27FC236}">
                      <a16:creationId xmlns:a16="http://schemas.microsoft.com/office/drawing/2014/main" id="{9C31A484-C73B-4926-8890-020397C52173}"/>
                    </a:ext>
                  </a:extLst>
                </p:cNvPr>
                <p:cNvSpPr/>
                <p:nvPr/>
              </p:nvSpPr>
              <p:spPr>
                <a:xfrm>
                  <a:off x="3390677" y="1329914"/>
                  <a:ext cx="5555644" cy="523220"/>
                </a:xfrm>
                <a:prstGeom prst="rect">
                  <a:avLst/>
                </a:prstGeom>
                <a:solidFill>
                  <a:srgbClr val="5CB600"/>
                </a:solidFill>
                <a:ln w="28575">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b="1" dirty="0">
                      <a:latin typeface="Arial" panose="020B0604020202020204" pitchFamily="34" charset="0"/>
                      <a:cs typeface="Arial" panose="020B0604020202020204" pitchFamily="34" charset="0"/>
                    </a:rPr>
                    <a:t>Durchführung</a:t>
                  </a:r>
                </a:p>
              </p:txBody>
            </p:sp>
            <p:sp>
              <p:nvSpPr>
                <p:cNvPr id="38" name="Rechteck 37">
                  <a:extLst>
                    <a:ext uri="{FF2B5EF4-FFF2-40B4-BE49-F238E27FC236}">
                      <a16:creationId xmlns:a16="http://schemas.microsoft.com/office/drawing/2014/main" id="{47260A5F-E2D3-4643-AC62-198266A2F9D5}"/>
                    </a:ext>
                  </a:extLst>
                </p:cNvPr>
                <p:cNvSpPr/>
                <p:nvPr/>
              </p:nvSpPr>
              <p:spPr>
                <a:xfrm>
                  <a:off x="83239" y="1329914"/>
                  <a:ext cx="3404458" cy="523220"/>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Anlass/ Situation</a:t>
                  </a:r>
                </a:p>
              </p:txBody>
            </p:sp>
            <p:sp>
              <p:nvSpPr>
                <p:cNvPr id="30" name="Rechteck 29">
                  <a:extLst>
                    <a:ext uri="{FF2B5EF4-FFF2-40B4-BE49-F238E27FC236}">
                      <a16:creationId xmlns:a16="http://schemas.microsoft.com/office/drawing/2014/main" id="{E7B5B36F-DC77-4B80-8E94-DDE2A31EA6F9}"/>
                    </a:ext>
                  </a:extLst>
                </p:cNvPr>
                <p:cNvSpPr/>
                <p:nvPr/>
              </p:nvSpPr>
              <p:spPr>
                <a:xfrm>
                  <a:off x="83240" y="66261"/>
                  <a:ext cx="12049125" cy="1263654"/>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31" name="Rechteck 30">
                  <a:extLst>
                    <a:ext uri="{FF2B5EF4-FFF2-40B4-BE49-F238E27FC236}">
                      <a16:creationId xmlns:a16="http://schemas.microsoft.com/office/drawing/2014/main" id="{9C31A484-C73B-4926-8890-020397C52173}"/>
                    </a:ext>
                  </a:extLst>
                </p:cNvPr>
                <p:cNvSpPr/>
                <p:nvPr/>
              </p:nvSpPr>
              <p:spPr>
                <a:xfrm>
                  <a:off x="8980891" y="1353383"/>
                  <a:ext cx="3151473" cy="516147"/>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Pros &amp; </a:t>
                  </a:r>
                  <a:r>
                    <a:rPr lang="de-DE" sz="2400" b="1" dirty="0" err="1">
                      <a:latin typeface="Arial" panose="020B0604020202020204" pitchFamily="34" charset="0"/>
                      <a:cs typeface="Arial" panose="020B0604020202020204" pitchFamily="34" charset="0"/>
                    </a:rPr>
                    <a:t>Cons</a:t>
                  </a:r>
                  <a:endParaRPr lang="de-DE" sz="2400" b="1" dirty="0">
                    <a:latin typeface="Arial" panose="020B0604020202020204" pitchFamily="34" charset="0"/>
                    <a:cs typeface="Arial" panose="020B0604020202020204" pitchFamily="34" charset="0"/>
                  </a:endParaRPr>
                </a:p>
              </p:txBody>
            </p:sp>
            <p:sp>
              <p:nvSpPr>
                <p:cNvPr id="2" name="Textfeld 1"/>
                <p:cNvSpPr txBox="1"/>
                <p:nvPr/>
              </p:nvSpPr>
              <p:spPr>
                <a:xfrm>
                  <a:off x="149502" y="876290"/>
                  <a:ext cx="2021503" cy="338554"/>
                </a:xfrm>
                <a:prstGeom prst="rect">
                  <a:avLst/>
                </a:prstGeom>
                <a:noFill/>
              </p:spPr>
              <p:txBody>
                <a:bodyPr wrap="square" rtlCol="0">
                  <a:spAutoFit/>
                </a:bodyPr>
                <a:lstStyle/>
                <a:p>
                  <a:r>
                    <a:rPr lang="de-DE" sz="1600" b="1" dirty="0">
                      <a:solidFill>
                        <a:srgbClr val="5CB600"/>
                      </a:solidFill>
                    </a:rPr>
                    <a:t>Innovation </a:t>
                  </a:r>
                  <a:r>
                    <a:rPr lang="de-DE" sz="1600" b="1" dirty="0" err="1">
                      <a:solidFill>
                        <a:srgbClr val="5CB600"/>
                      </a:solidFill>
                    </a:rPr>
                    <a:t>ToolBox</a:t>
                  </a:r>
                  <a:endParaRPr lang="de-DE" sz="1600" b="1" dirty="0">
                    <a:solidFill>
                      <a:srgbClr val="5CB600"/>
                    </a:solidFill>
                  </a:endParaRPr>
                </a:p>
              </p:txBody>
            </p:sp>
            <p:sp>
              <p:nvSpPr>
                <p:cNvPr id="4" name="Rechteck 3"/>
                <p:cNvSpPr/>
                <p:nvPr/>
              </p:nvSpPr>
              <p:spPr>
                <a:xfrm>
                  <a:off x="11661913" y="1809559"/>
                  <a:ext cx="470451" cy="2434498"/>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p:cNvSpPr/>
                <p:nvPr/>
              </p:nvSpPr>
              <p:spPr>
                <a:xfrm>
                  <a:off x="11661914" y="4230787"/>
                  <a:ext cx="470450" cy="2591492"/>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602466" y="2508437"/>
                  <a:ext cx="694001" cy="694001"/>
                </a:xfrm>
                <a:prstGeom prst="rect">
                  <a:avLst/>
                </a:prstGeom>
              </p:spPr>
            </p:pic>
            <p:pic>
              <p:nvPicPr>
                <p:cNvPr id="46" name="Grafik 4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0800000">
                  <a:off x="11593303" y="5201941"/>
                  <a:ext cx="694001" cy="694001"/>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480" y="1396691"/>
                  <a:ext cx="408398" cy="414494"/>
                </a:xfrm>
                <a:prstGeom prst="rect">
                  <a:avLst/>
                </a:prstGeom>
              </p:spPr>
            </p:pic>
            <p:pic>
              <p:nvPicPr>
                <p:cNvPr id="10" name="Grafi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1075" y="1369306"/>
                  <a:ext cx="493735" cy="487640"/>
                </a:xfrm>
                <a:prstGeom prst="rect">
                  <a:avLst/>
                </a:prstGeom>
              </p:spPr>
            </p:pic>
            <p:pic>
              <p:nvPicPr>
                <p:cNvPr id="11" name="Grafik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49849" y="1413352"/>
                  <a:ext cx="438876" cy="396207"/>
                </a:xfrm>
                <a:prstGeom prst="rect">
                  <a:avLst/>
                </a:prstGeom>
              </p:spPr>
            </p:pic>
          </p:grpSp>
        </p:grpSp>
      </p:grpSp>
      <p:sp>
        <p:nvSpPr>
          <p:cNvPr id="35" name="Textfeld 34">
            <a:extLst>
              <a:ext uri="{FF2B5EF4-FFF2-40B4-BE49-F238E27FC236}">
                <a16:creationId xmlns:a16="http://schemas.microsoft.com/office/drawing/2014/main" id="{1B22F780-DB97-45A4-8F83-3A0D12A51762}"/>
              </a:ext>
            </a:extLst>
          </p:cNvPr>
          <p:cNvSpPr txBox="1"/>
          <p:nvPr/>
        </p:nvSpPr>
        <p:spPr>
          <a:xfrm>
            <a:off x="3458656" y="1972133"/>
            <a:ext cx="5510951" cy="6740307"/>
          </a:xfrm>
          <a:prstGeom prst="rect">
            <a:avLst/>
          </a:prstGeom>
          <a:noFill/>
        </p:spPr>
        <p:txBody>
          <a:bodyPr wrap="square" rtlCol="0">
            <a:spAutoFit/>
          </a:bodyPr>
          <a:lstStyle/>
          <a:p>
            <a:r>
              <a:rPr lang="de-DE" sz="1200" b="1" u="sng" dirty="0">
                <a:latin typeface="Arial" panose="020B0604020202020204" pitchFamily="34" charset="0"/>
                <a:cs typeface="Arial" panose="020B0604020202020204" pitchFamily="34" charset="0"/>
              </a:rPr>
              <a:t>Ziel</a:t>
            </a:r>
            <a:r>
              <a:rPr lang="de-DE" sz="1200" b="1" dirty="0">
                <a:latin typeface="Arial" panose="020B0604020202020204" pitchFamily="34" charset="0"/>
                <a:cs typeface="Arial" panose="020B0604020202020204" pitchFamily="34" charset="0"/>
              </a:rPr>
              <a:t>: Ein </a:t>
            </a:r>
            <a:r>
              <a:rPr lang="de-DE" sz="1200" dirty="0">
                <a:latin typeface="Arial" panose="020B0604020202020204" pitchFamily="34" charset="0"/>
                <a:cs typeface="Arial" panose="020B0604020202020204" pitchFamily="34" charset="0"/>
              </a:rPr>
              <a:t>Gerüst zu entwerfen, das die Informationsarchitektur, die Navigation und  das User Interface visualisiert</a:t>
            </a:r>
          </a:p>
          <a:p>
            <a:endParaRPr lang="de-DE" sz="1200" dirty="0">
              <a:latin typeface="Arial" panose="020B0604020202020204" pitchFamily="34" charset="0"/>
              <a:cs typeface="Arial" panose="020B0604020202020204" pitchFamily="34" charset="0"/>
            </a:endParaRPr>
          </a:p>
          <a:p>
            <a:pPr marL="228600" indent="-228600">
              <a:buFont typeface="+mj-lt"/>
              <a:buAutoNum type="arabicPeriod"/>
            </a:pPr>
            <a:r>
              <a:rPr lang="de-DE" sz="1200" b="1" dirty="0">
                <a:latin typeface="Arial" panose="020B0604020202020204" pitchFamily="34" charset="0"/>
                <a:cs typeface="Arial" panose="020B0604020202020204" pitchFamily="34" charset="0"/>
              </a:rPr>
              <a:t>Inspiration</a:t>
            </a:r>
            <a:r>
              <a:rPr lang="de-DE" sz="1200" dirty="0">
                <a:latin typeface="Arial" panose="020B0604020202020204" pitchFamily="34" charset="0"/>
                <a:cs typeface="Arial" panose="020B0604020202020204" pitchFamily="34" charset="0"/>
              </a:rPr>
              <a:t>: Zu Beginn ist es hilfreich, Ideen bei anderen Designern zu holen z.B. auf </a:t>
            </a:r>
            <a:r>
              <a:rPr lang="de-DE" sz="1200" dirty="0">
                <a:latin typeface="Arial" panose="020B0604020202020204" pitchFamily="34" charset="0"/>
                <a:cs typeface="Arial" panose="020B0604020202020204" pitchFamily="34" charset="0"/>
                <a:hlinkClick r:id="rId7">
                  <a:extLst>
                    <a:ext uri="{A12FA001-AC4F-418D-AE19-62706E023703}">
                      <ahyp:hlinkClr xmlns="" xmlns:ahyp="http://schemas.microsoft.com/office/drawing/2018/hyperlinkcolor" val="tx"/>
                    </a:ext>
                  </a:extLst>
                </a:hlinkClick>
              </a:rPr>
              <a:t>www.wirify.com</a:t>
            </a:r>
            <a:r>
              <a:rPr lang="de-DE" sz="1200" dirty="0">
                <a:latin typeface="Arial" panose="020B0604020202020204" pitchFamily="34" charset="0"/>
                <a:cs typeface="Arial" panose="020B0604020202020204" pitchFamily="34" charset="0"/>
              </a:rPr>
              <a:t> </a:t>
            </a:r>
          </a:p>
          <a:p>
            <a:pPr marL="228600" indent="-228600">
              <a:buFont typeface="+mj-lt"/>
              <a:buAutoNum type="arabicPeriod"/>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r>
              <a:rPr lang="de-DE" sz="1200" b="1" dirty="0">
                <a:latin typeface="Arial" panose="020B0604020202020204" pitchFamily="34" charset="0"/>
                <a:cs typeface="Arial" panose="020B0604020202020204" pitchFamily="34" charset="0"/>
              </a:rPr>
              <a:t>Wahl des Programmes</a:t>
            </a:r>
            <a:r>
              <a:rPr lang="de-DE" sz="1200" dirty="0">
                <a:latin typeface="Arial" panose="020B0604020202020204" pitchFamily="34" charset="0"/>
                <a:cs typeface="Arial" panose="020B0604020202020204" pitchFamily="34" charset="0"/>
              </a:rPr>
              <a:t>, um ein erstes Wireframe zu erstellen z.B.</a:t>
            </a:r>
          </a:p>
          <a:p>
            <a:pPr marL="685800" lvl="1" indent="-228600">
              <a:buFont typeface="Arial" panose="020B0604020202020204" pitchFamily="34" charset="0"/>
              <a:buChar char="•"/>
            </a:pPr>
            <a:r>
              <a:rPr lang="de-DE" sz="1200" dirty="0" err="1">
                <a:latin typeface="Arial" panose="020B0604020202020204" pitchFamily="34" charset="0"/>
                <a:cs typeface="Arial" panose="020B0604020202020204" pitchFamily="34" charset="0"/>
              </a:rPr>
              <a:t>Balsamiq</a:t>
            </a:r>
            <a:r>
              <a:rPr lang="de-DE" sz="1200" dirty="0">
                <a:latin typeface="Arial" panose="020B0604020202020204" pitchFamily="34" charset="0"/>
                <a:cs typeface="Arial" panose="020B0604020202020204" pitchFamily="34" charset="0"/>
              </a:rPr>
              <a:t>: Wireframes erscheinen wie Skizzen</a:t>
            </a:r>
          </a:p>
          <a:p>
            <a:pPr marL="685800" lvl="1" indent="-228600">
              <a:buFont typeface="Arial" panose="020B0604020202020204" pitchFamily="34" charset="0"/>
              <a:buChar char="•"/>
            </a:pPr>
            <a:r>
              <a:rPr lang="de-DE" sz="1200" dirty="0" err="1">
                <a:latin typeface="Arial" panose="020B0604020202020204" pitchFamily="34" charset="0"/>
                <a:cs typeface="Arial" panose="020B0604020202020204" pitchFamily="34" charset="0"/>
              </a:rPr>
              <a:t>Omnigraffle</a:t>
            </a:r>
            <a:r>
              <a:rPr lang="de-DE" sz="1200" dirty="0">
                <a:latin typeface="Arial" panose="020B0604020202020204" pitchFamily="34" charset="0"/>
                <a:cs typeface="Arial" panose="020B0604020202020204" pitchFamily="34" charset="0"/>
              </a:rPr>
              <a:t>: enthält wiederverwendbare Komponenten, die von den </a:t>
            </a:r>
            <a:r>
              <a:rPr lang="de-DE" sz="1200" dirty="0" err="1">
                <a:latin typeface="Arial" panose="020B0604020202020204" pitchFamily="34" charset="0"/>
                <a:cs typeface="Arial" panose="020B0604020202020204" pitchFamily="34" charset="0"/>
              </a:rPr>
              <a:t>Nutzer_innen</a:t>
            </a:r>
            <a:r>
              <a:rPr lang="de-DE" sz="1200" dirty="0">
                <a:latin typeface="Arial" panose="020B0604020202020204" pitchFamily="34" charset="0"/>
                <a:cs typeface="Arial" panose="020B0604020202020204" pitchFamily="34" charset="0"/>
              </a:rPr>
              <a:t> selbst erstellt und ergänzt werden</a:t>
            </a:r>
          </a:p>
          <a:p>
            <a:pPr marL="685800" lvl="1" indent="-228600">
              <a:buFont typeface="Arial" panose="020B0604020202020204" pitchFamily="34" charset="0"/>
              <a:buChar char="•"/>
            </a:pPr>
            <a:r>
              <a:rPr lang="de-DE" sz="1200" dirty="0" err="1">
                <a:latin typeface="Arial" panose="020B0604020202020204" pitchFamily="34" charset="0"/>
                <a:cs typeface="Arial" panose="020B0604020202020204" pitchFamily="34" charset="0"/>
              </a:rPr>
              <a:t>Axure</a:t>
            </a:r>
            <a:r>
              <a:rPr lang="de-DE" sz="12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 most powerful way to plan, prototype, and hand off to developers, all without code” </a:t>
            </a:r>
            <a:r>
              <a:rPr lang="de-DE" sz="1200" dirty="0">
                <a:latin typeface="Arial" panose="020B0604020202020204" pitchFamily="34" charset="0"/>
                <a:cs typeface="Arial" panose="020B0604020202020204" pitchFamily="34" charset="0"/>
              </a:rPr>
              <a:t>große Auswahl an UI-Elementen und Widgets stehen zur Verfügung</a:t>
            </a:r>
          </a:p>
          <a:p>
            <a:pPr marL="685800" lvl="1" indent="-228600">
              <a:buFont typeface="Arial" panose="020B0604020202020204" pitchFamily="34" charset="0"/>
              <a:buChar char="•"/>
            </a:pPr>
            <a:r>
              <a:rPr lang="de-DE" sz="1200" dirty="0">
                <a:latin typeface="Arial" panose="020B0604020202020204" pitchFamily="34" charset="0"/>
                <a:cs typeface="Arial" panose="020B0604020202020204" pitchFamily="34" charset="0"/>
              </a:rPr>
              <a:t>…</a:t>
            </a:r>
          </a:p>
          <a:p>
            <a:pPr marL="685800" lvl="1" indent="-228600">
              <a:buFont typeface="+mj-lt"/>
              <a:buAutoNum type="arabicPeriod"/>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r>
              <a:rPr lang="de-DE" sz="1200" b="1" dirty="0">
                <a:latin typeface="Arial" panose="020B0604020202020204" pitchFamily="34" charset="0"/>
                <a:cs typeface="Arial" panose="020B0604020202020204" pitchFamily="34" charset="0"/>
              </a:rPr>
              <a:t>Raster erstellen </a:t>
            </a:r>
            <a:r>
              <a:rPr lang="de-DE" sz="1200" dirty="0">
                <a:latin typeface="Arial" panose="020B0604020202020204" pitchFamily="34" charset="0"/>
                <a:cs typeface="Arial" panose="020B0604020202020204" pitchFamily="34" charset="0"/>
              </a:rPr>
              <a:t>z.B. ein </a:t>
            </a:r>
            <a:r>
              <a:rPr lang="de-DE" sz="1200" dirty="0" err="1">
                <a:latin typeface="Arial" panose="020B0604020202020204" pitchFamily="34" charset="0"/>
                <a:cs typeface="Arial" panose="020B0604020202020204" pitchFamily="34" charset="0"/>
              </a:rPr>
              <a:t>Grid</a:t>
            </a:r>
            <a:r>
              <a:rPr lang="de-DE" sz="1200" dirty="0">
                <a:latin typeface="Arial" panose="020B0604020202020204" pitchFamily="34" charset="0"/>
                <a:cs typeface="Arial" panose="020B0604020202020204" pitchFamily="34" charset="0"/>
              </a:rPr>
              <a:t> System </a:t>
            </a:r>
          </a:p>
          <a:p>
            <a:pPr marL="685800" lvl="1" indent="-228600">
              <a:buFont typeface="Arial" panose="020B0604020202020204" pitchFamily="34" charset="0"/>
              <a:buChar char="•"/>
            </a:pPr>
            <a:r>
              <a:rPr lang="de-DE" sz="1200" dirty="0">
                <a:latin typeface="Arial" panose="020B0604020202020204" pitchFamily="34" charset="0"/>
                <a:cs typeface="Arial" panose="020B0604020202020204" pitchFamily="34" charset="0"/>
              </a:rPr>
              <a:t>strukturierte und einfache Möglichkeit, Elemente zu positionieren</a:t>
            </a:r>
          </a:p>
          <a:p>
            <a:pPr marL="685800" lvl="1" indent="-228600">
              <a:buFont typeface="+mj-lt"/>
              <a:buAutoNum type="arabicPeriod"/>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r>
              <a:rPr lang="de-DE" sz="1200" b="1" dirty="0">
                <a:latin typeface="Arial" panose="020B0604020202020204" pitchFamily="34" charset="0"/>
                <a:cs typeface="Arial" panose="020B0604020202020204" pitchFamily="34" charset="0"/>
              </a:rPr>
              <a:t>Layout</a:t>
            </a:r>
            <a:r>
              <a:rPr lang="de-DE" sz="1200" dirty="0">
                <a:latin typeface="Arial" panose="020B0604020202020204" pitchFamily="34" charset="0"/>
                <a:cs typeface="Arial" panose="020B0604020202020204" pitchFamily="34" charset="0"/>
              </a:rPr>
              <a:t> mit Hilfe von Kästchen definieren </a:t>
            </a:r>
          </a:p>
          <a:p>
            <a:pPr marL="685800" lvl="1" indent="-228600">
              <a:buFont typeface="Arial" panose="020B0604020202020204" pitchFamily="34" charset="0"/>
              <a:buChar char="•"/>
            </a:pPr>
            <a:r>
              <a:rPr lang="de-DE" sz="1200" dirty="0">
                <a:latin typeface="Arial" panose="020B0604020202020204" pitchFamily="34" charset="0"/>
                <a:cs typeface="Arial" panose="020B0604020202020204" pitchFamily="34" charset="0"/>
              </a:rPr>
              <a:t>Reihenfolge beachten, in der die Informationen den Besuchern präsentiert werden sollen</a:t>
            </a:r>
          </a:p>
          <a:p>
            <a:pPr marL="685800" lvl="1" indent="-228600">
              <a:buFont typeface="+mj-lt"/>
              <a:buAutoNum type="arabicPeriod"/>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r>
              <a:rPr lang="de-DE" sz="1200" dirty="0">
                <a:latin typeface="Arial" panose="020B0604020202020204" pitchFamily="34" charset="0"/>
                <a:cs typeface="Arial" panose="020B0604020202020204" pitchFamily="34" charset="0"/>
              </a:rPr>
              <a:t>Eintragung der </a:t>
            </a:r>
            <a:r>
              <a:rPr lang="de-DE" sz="1200" b="1" dirty="0" err="1">
                <a:latin typeface="Arial" panose="020B0604020202020204" pitchFamily="34" charset="0"/>
                <a:cs typeface="Arial" panose="020B0604020202020204" pitchFamily="34" charset="0"/>
              </a:rPr>
              <a:t>Informationshierachie</a:t>
            </a:r>
            <a:r>
              <a:rPr lang="de-DE" sz="1200" b="1" dirty="0">
                <a:latin typeface="Arial" panose="020B0604020202020204" pitchFamily="34" charset="0"/>
                <a:cs typeface="Arial" panose="020B0604020202020204" pitchFamily="34" charset="0"/>
              </a:rPr>
              <a:t> </a:t>
            </a:r>
            <a:r>
              <a:rPr lang="de-DE" sz="1200" dirty="0">
                <a:latin typeface="Arial" panose="020B0604020202020204" pitchFamily="34" charset="0"/>
                <a:cs typeface="Arial" panose="020B0604020202020204" pitchFamily="34" charset="0"/>
              </a:rPr>
              <a:t>und </a:t>
            </a:r>
            <a:r>
              <a:rPr lang="de-DE" sz="1200" b="1" dirty="0">
                <a:latin typeface="Arial" panose="020B0604020202020204" pitchFamily="34" charset="0"/>
                <a:cs typeface="Arial" panose="020B0604020202020204" pitchFamily="34" charset="0"/>
              </a:rPr>
              <a:t>Feinabstimmung</a:t>
            </a:r>
          </a:p>
          <a:p>
            <a:pPr marL="228600" indent="-228600">
              <a:buFont typeface="+mj-lt"/>
              <a:buAutoNum type="arabicPeriod"/>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r>
              <a:rPr lang="de-DE" sz="1200" dirty="0">
                <a:latin typeface="Arial" panose="020B0604020202020204" pitchFamily="34" charset="0"/>
                <a:cs typeface="Arial" panose="020B0604020202020204" pitchFamily="34" charset="0"/>
              </a:rPr>
              <a:t>Übersetzen des Wireframes in ein </a:t>
            </a:r>
            <a:r>
              <a:rPr lang="de-DE" sz="1200" b="1" dirty="0">
                <a:latin typeface="Arial" panose="020B0604020202020204" pitchFamily="34" charset="0"/>
                <a:cs typeface="Arial" panose="020B0604020202020204" pitchFamily="34" charset="0"/>
              </a:rPr>
              <a:t>Layout</a:t>
            </a:r>
          </a:p>
          <a:p>
            <a:endParaRPr lang="de-DE" sz="1200" b="1" dirty="0">
              <a:latin typeface="Arial" panose="020B0604020202020204" pitchFamily="34" charset="0"/>
              <a:cs typeface="Arial" panose="020B0604020202020204" pitchFamily="34" charset="0"/>
            </a:endParaRPr>
          </a:p>
          <a:p>
            <a:pPr marL="228600" indent="-228600">
              <a:buFont typeface="+mj-lt"/>
              <a:buAutoNum type="arabicPeriod"/>
            </a:pPr>
            <a:endParaRPr lang="de-DE" sz="1200" b="1" dirty="0">
              <a:latin typeface="Arial" panose="020B0604020202020204" pitchFamily="34" charset="0"/>
              <a:cs typeface="Arial" panose="020B0604020202020204" pitchFamily="34" charset="0"/>
            </a:endParaRPr>
          </a:p>
          <a:p>
            <a:pPr marL="228600" indent="-228600">
              <a:buFont typeface="+mj-lt"/>
              <a:buAutoNum type="arabicPeriod"/>
            </a:pPr>
            <a:endParaRPr lang="de-DE" sz="1200" b="1" dirty="0">
              <a:latin typeface="Arial" panose="020B0604020202020204" pitchFamily="34" charset="0"/>
              <a:cs typeface="Arial" panose="020B0604020202020204" pitchFamily="34" charset="0"/>
            </a:endParaRPr>
          </a:p>
          <a:p>
            <a:pPr marL="685800" lvl="1" indent="-228600">
              <a:buFont typeface="Arial" panose="020B0604020202020204" pitchFamily="34" charset="0"/>
              <a:buChar char="•"/>
            </a:pPr>
            <a:endParaRPr lang="de-DE" sz="1200" b="1" dirty="0">
              <a:latin typeface="Arial" panose="020B0604020202020204" pitchFamily="34" charset="0"/>
              <a:cs typeface="Arial" panose="020B0604020202020204" pitchFamily="34" charset="0"/>
            </a:endParaRPr>
          </a:p>
          <a:p>
            <a:pPr marL="685800" lvl="1" indent="-22860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endParaRPr lang="de-DE" sz="1200" dirty="0">
              <a:latin typeface="Arial" panose="020B0604020202020204" pitchFamily="34" charset="0"/>
              <a:cs typeface="Arial" panose="020B0604020202020204" pitchFamily="34" charset="0"/>
            </a:endParaRPr>
          </a:p>
          <a:p>
            <a:pPr marL="685800" lvl="1" indent="-228600">
              <a:buFont typeface="+mj-lt"/>
              <a:buAutoNum type="arabicPeriod"/>
            </a:pPr>
            <a:endParaRPr lang="de-DE" sz="1200" dirty="0">
              <a:latin typeface="Arial" panose="020B0604020202020204" pitchFamily="34" charset="0"/>
              <a:cs typeface="Arial" panose="020B0604020202020204" pitchFamily="34" charset="0"/>
            </a:endParaRPr>
          </a:p>
          <a:p>
            <a:pPr marL="228600" indent="-228600">
              <a:buFont typeface="+mj-lt"/>
              <a:buAutoNum type="arabicPeriod"/>
            </a:pPr>
            <a:endParaRPr lang="de-DE" sz="1200" dirty="0">
              <a:latin typeface="Arial" panose="020B0604020202020204" pitchFamily="34" charset="0"/>
              <a:cs typeface="Arial" panose="020B0604020202020204" pitchFamily="34" charset="0"/>
            </a:endParaRPr>
          </a:p>
          <a:p>
            <a:endParaRPr lang="de-DE" sz="1200" dirty="0">
              <a:latin typeface="Arial" panose="020B0604020202020204" pitchFamily="34" charset="0"/>
              <a:cs typeface="Arial" panose="020B0604020202020204" pitchFamily="34" charset="0"/>
            </a:endParaRPr>
          </a:p>
          <a:p>
            <a:pPr marL="342900" indent="-342900">
              <a:buAutoNum type="arabicPeriod"/>
            </a:pPr>
            <a:endParaRPr lang="de-DE" sz="1200" b="1" dirty="0">
              <a:latin typeface="Arial" panose="020B0604020202020204" pitchFamily="34" charset="0"/>
              <a:ea typeface="Arial"/>
              <a:cs typeface="Arial" panose="020B0604020202020204" pitchFamily="34" charset="0"/>
              <a:sym typeface="Arial"/>
            </a:endParaRPr>
          </a:p>
        </p:txBody>
      </p:sp>
      <p:sp>
        <p:nvSpPr>
          <p:cNvPr id="36" name="Textfeld 35">
            <a:extLst>
              <a:ext uri="{FF2B5EF4-FFF2-40B4-BE49-F238E27FC236}">
                <a16:creationId xmlns:a16="http://schemas.microsoft.com/office/drawing/2014/main" id="{5C2BD04E-679D-421D-BCD1-0A7578FD0AD5}"/>
              </a:ext>
            </a:extLst>
          </p:cNvPr>
          <p:cNvSpPr txBox="1"/>
          <p:nvPr/>
        </p:nvSpPr>
        <p:spPr>
          <a:xfrm>
            <a:off x="128095" y="1996575"/>
            <a:ext cx="3079745" cy="3970318"/>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Was ist ein Wireframe?</a:t>
            </a:r>
          </a:p>
          <a:p>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sym typeface="Wingdings" panose="05000000000000000000" pitchFamily="2" charset="2"/>
              </a:rPr>
              <a:t>ein </a:t>
            </a:r>
            <a:r>
              <a:rPr lang="de-DE" sz="1200" dirty="0">
                <a:latin typeface="Arial" panose="020B0604020202020204" pitchFamily="34" charset="0"/>
                <a:cs typeface="Arial" panose="020B0604020202020204" pitchFamily="34" charset="0"/>
              </a:rPr>
              <a:t>früher konzeptioneller Entwurf einer Website, einer Software oder einer Web-Anwendung</a:t>
            </a:r>
          </a:p>
          <a:p>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es geht um die Anordnung und Positionierung der einzelnen Elemente einer Website und noch nicht um die konkrete visuelle Gestaltung und die Funktionalität. </a:t>
            </a:r>
          </a:p>
          <a:p>
            <a:endParaRPr lang="de-DE" sz="1200" dirty="0">
              <a:latin typeface="Arial" panose="020B0604020202020204" pitchFamily="34" charset="0"/>
              <a:cs typeface="Arial" panose="020B0604020202020204" pitchFamily="34" charset="0"/>
            </a:endParaRPr>
          </a:p>
          <a:p>
            <a:r>
              <a:rPr lang="de-DE" sz="1200" b="1" dirty="0">
                <a:latin typeface="Arial" panose="020B0604020202020204" pitchFamily="34" charset="0"/>
                <a:cs typeface="Arial" panose="020B0604020202020204" pitchFamily="34" charset="0"/>
              </a:rPr>
              <a:t>Arten der Wireframes:</a:t>
            </a:r>
          </a:p>
          <a:p>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Low-Fidelity-Wireframes </a:t>
            </a:r>
            <a:r>
              <a:rPr lang="de-DE" sz="1200" dirty="0">
                <a:latin typeface="Arial" panose="020B0604020202020204" pitchFamily="34" charset="0"/>
                <a:cs typeface="Arial" panose="020B0604020202020204" pitchFamily="34" charset="0"/>
                <a:sym typeface="Wingdings" panose="05000000000000000000" pitchFamily="2" charset="2"/>
              </a:rPr>
              <a:t> einfach Entwürfe z.B. Zeichnungen</a:t>
            </a:r>
          </a:p>
          <a:p>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err="1">
                <a:latin typeface="Arial" panose="020B0604020202020204" pitchFamily="34" charset="0"/>
                <a:cs typeface="Arial" panose="020B0604020202020204" pitchFamily="34" charset="0"/>
              </a:rPr>
              <a:t>High-Fidelity</a:t>
            </a:r>
            <a:r>
              <a:rPr lang="de-DE" sz="1200" dirty="0">
                <a:latin typeface="Arial" panose="020B0604020202020204" pitchFamily="34" charset="0"/>
                <a:cs typeface="Arial" panose="020B0604020202020204" pitchFamily="34" charset="0"/>
              </a:rPr>
              <a:t>-Wireframes </a:t>
            </a:r>
            <a:r>
              <a:rPr lang="de-DE" sz="1200" dirty="0">
                <a:latin typeface="Arial" panose="020B0604020202020204" pitchFamily="34" charset="0"/>
                <a:cs typeface="Arial" panose="020B0604020202020204" pitchFamily="34" charset="0"/>
                <a:sym typeface="Wingdings" panose="05000000000000000000" pitchFamily="2" charset="2"/>
              </a:rPr>
              <a:t></a:t>
            </a:r>
            <a:r>
              <a:rPr lang="de-DE" sz="1200" dirty="0">
                <a:latin typeface="Arial" panose="020B0604020202020204" pitchFamily="34" charset="0"/>
                <a:cs typeface="Arial" panose="020B0604020202020204" pitchFamily="34" charset="0"/>
              </a:rPr>
              <a:t>ausgereiftere, optisch und auch technisch detailliertere Variante</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p:txBody>
      </p:sp>
      <p:sp>
        <p:nvSpPr>
          <p:cNvPr id="37" name="Textfeld 36">
            <a:extLst>
              <a:ext uri="{FF2B5EF4-FFF2-40B4-BE49-F238E27FC236}">
                <a16:creationId xmlns:a16="http://schemas.microsoft.com/office/drawing/2014/main" id="{E70D83AA-C691-4716-A962-26D4AAAE5DDF}"/>
              </a:ext>
            </a:extLst>
          </p:cNvPr>
          <p:cNvSpPr txBox="1"/>
          <p:nvPr/>
        </p:nvSpPr>
        <p:spPr>
          <a:xfrm>
            <a:off x="9048872" y="1913568"/>
            <a:ext cx="2403652" cy="2677656"/>
          </a:xfrm>
          <a:prstGeom prst="rect">
            <a:avLst/>
          </a:prstGeom>
          <a:noFill/>
        </p:spPr>
        <p:txBody>
          <a:bodyPr wrap="square" rtlCol="0">
            <a:spAutoFit/>
          </a:bodyPr>
          <a:lstStyle/>
          <a:p>
            <a:pPr marL="285750" indent="-285750">
              <a:buFont typeface="Arial" panose="020B0604020202020204" pitchFamily="34" charset="0"/>
              <a:buChar char="•"/>
            </a:pPr>
            <a:r>
              <a:rPr lang="de-DE" sz="1050" dirty="0">
                <a:latin typeface="Arial" panose="020B0604020202020204" pitchFamily="34" charset="0"/>
                <a:cs typeface="Arial" panose="020B0604020202020204" pitchFamily="34" charset="0"/>
              </a:rPr>
              <a:t>Klarheit über Aufbau einer Website oder Anwendung auf einen Blick</a:t>
            </a:r>
          </a:p>
          <a:p>
            <a:pPr marL="285750" indent="-285750">
              <a:buFont typeface="Arial" panose="020B0604020202020204" pitchFamily="34" charset="0"/>
              <a:buChar char="•"/>
            </a:pPr>
            <a:r>
              <a:rPr lang="de-DE" sz="1050" dirty="0">
                <a:latin typeface="Arial" panose="020B0604020202020204" pitchFamily="34" charset="0"/>
                <a:cs typeface="Arial" panose="020B0604020202020204" pitchFamily="34" charset="0"/>
              </a:rPr>
              <a:t>schnelle Realisierung</a:t>
            </a:r>
          </a:p>
          <a:p>
            <a:pPr marL="285750" indent="-285750">
              <a:buFont typeface="Arial" panose="020B0604020202020204" pitchFamily="34" charset="0"/>
              <a:buChar char="•"/>
            </a:pPr>
            <a:r>
              <a:rPr lang="de-DE" sz="1050" dirty="0">
                <a:latin typeface="Arial" panose="020B0604020202020204" pitchFamily="34" charset="0"/>
                <a:cs typeface="Arial" panose="020B0604020202020204" pitchFamily="34" charset="0"/>
              </a:rPr>
              <a:t>kostengünstig</a:t>
            </a:r>
          </a:p>
          <a:p>
            <a:pPr marL="285750" indent="-285750">
              <a:buFont typeface="Arial" panose="020B0604020202020204" pitchFamily="34" charset="0"/>
              <a:buChar char="•"/>
            </a:pPr>
            <a:r>
              <a:rPr lang="de-DE" sz="1050" dirty="0">
                <a:latin typeface="Arial" panose="020B0604020202020204" pitchFamily="34" charset="0"/>
                <a:cs typeface="Arial" panose="020B0604020202020204" pitchFamily="34" charset="0"/>
              </a:rPr>
              <a:t>wenig Materialeinsatz je nach Art entweder Papier und Stift oder Tool zum </a:t>
            </a:r>
            <a:r>
              <a:rPr lang="en-US" sz="1050" dirty="0">
                <a:latin typeface="Arial" panose="020B0604020202020204" pitchFamily="34" charset="0"/>
                <a:cs typeface="Arial" panose="020B0604020202020204" pitchFamily="34" charset="0"/>
              </a:rPr>
              <a:t>Wireframing</a:t>
            </a:r>
          </a:p>
          <a:p>
            <a:pPr marL="285750" indent="-285750">
              <a:buFont typeface="Arial" panose="020B0604020202020204" pitchFamily="34" charset="0"/>
              <a:buChar char="•"/>
            </a:pPr>
            <a:r>
              <a:rPr lang="de-DE" sz="1050" dirty="0" err="1">
                <a:latin typeface="Arial" panose="020B0604020202020204" pitchFamily="34" charset="0"/>
                <a:cs typeface="Arial" panose="020B0604020202020204" pitchFamily="34" charset="0"/>
              </a:rPr>
              <a:t>Kund_innen</a:t>
            </a:r>
            <a:r>
              <a:rPr lang="de-DE" sz="1050" dirty="0">
                <a:latin typeface="Arial" panose="020B0604020202020204" pitchFamily="34" charset="0"/>
                <a:cs typeface="Arial" panose="020B0604020202020204" pitchFamily="34" charset="0"/>
              </a:rPr>
              <a:t>, </a:t>
            </a:r>
            <a:r>
              <a:rPr lang="de-DE" sz="1050" dirty="0" err="1">
                <a:latin typeface="Arial" panose="020B0604020202020204" pitchFamily="34" charset="0"/>
                <a:cs typeface="Arial" panose="020B0604020202020204" pitchFamily="34" charset="0"/>
              </a:rPr>
              <a:t>Anwender_innen</a:t>
            </a:r>
            <a:r>
              <a:rPr lang="de-DE" sz="1050" dirty="0">
                <a:latin typeface="Arial" panose="020B0604020202020204" pitchFamily="34" charset="0"/>
                <a:cs typeface="Arial" panose="020B0604020202020204" pitchFamily="34" charset="0"/>
              </a:rPr>
              <a:t>, </a:t>
            </a:r>
            <a:r>
              <a:rPr lang="de-DE" sz="1050" dirty="0" err="1">
                <a:latin typeface="Arial" panose="020B0604020202020204" pitchFamily="34" charset="0"/>
                <a:cs typeface="Arial" panose="020B0604020202020204" pitchFamily="34" charset="0"/>
              </a:rPr>
              <a:t>Kolleg_innen</a:t>
            </a:r>
            <a:r>
              <a:rPr lang="de-DE" sz="1050" dirty="0">
                <a:latin typeface="Arial" panose="020B0604020202020204" pitchFamily="34" charset="0"/>
                <a:cs typeface="Arial" panose="020B0604020202020204" pitchFamily="34" charset="0"/>
              </a:rPr>
              <a:t> und </a:t>
            </a:r>
            <a:r>
              <a:rPr lang="de-DE" sz="1050" dirty="0" err="1">
                <a:latin typeface="Arial" panose="020B0604020202020204" pitchFamily="34" charset="0"/>
                <a:cs typeface="Arial" panose="020B0604020202020204" pitchFamily="34" charset="0"/>
              </a:rPr>
              <a:t>Auftraggeber_innen</a:t>
            </a:r>
            <a:r>
              <a:rPr lang="de-DE" sz="1050" dirty="0">
                <a:latin typeface="Arial" panose="020B0604020202020204" pitchFamily="34" charset="0"/>
                <a:cs typeface="Arial" panose="020B0604020202020204" pitchFamily="34" charset="0"/>
              </a:rPr>
              <a:t> lassen sich frühzeitig einbinden, sodass ein Austausch ermöglicht wird</a:t>
            </a:r>
          </a:p>
          <a:p>
            <a:pPr marL="285750" indent="-285750">
              <a:buFont typeface="Arial" panose="020B0604020202020204" pitchFamily="34" charset="0"/>
              <a:buChar char="•"/>
            </a:pPr>
            <a:r>
              <a:rPr lang="de-DE" sz="1050" dirty="0">
                <a:latin typeface="Arial" panose="020B0604020202020204" pitchFamily="34" charset="0"/>
                <a:cs typeface="Arial" panose="020B0604020202020204" pitchFamily="34" charset="0"/>
              </a:rPr>
              <a:t>Iteratives Vorgehen ermöglicht Einbindung neuer Erkenntnisse</a:t>
            </a:r>
          </a:p>
          <a:p>
            <a:pPr marL="285750" indent="-285750">
              <a:buFont typeface="Arial" panose="020B0604020202020204" pitchFamily="34" charset="0"/>
              <a:buChar char="•"/>
            </a:pPr>
            <a:endParaRPr lang="en-US" sz="1050" dirty="0">
              <a:latin typeface="Arial" panose="020B0604020202020204" pitchFamily="34" charset="0"/>
              <a:cs typeface="Arial" panose="020B0604020202020204" pitchFamily="34" charset="0"/>
            </a:endParaRPr>
          </a:p>
        </p:txBody>
      </p:sp>
      <p:pic>
        <p:nvPicPr>
          <p:cNvPr id="6" name="Grafik 5" descr="Ein Bild, das Text enthält.&#10;&#10;Automatisch generierte Beschreibung">
            <a:extLst>
              <a:ext uri="{FF2B5EF4-FFF2-40B4-BE49-F238E27FC236}">
                <a16:creationId xmlns:a16="http://schemas.microsoft.com/office/drawing/2014/main" id="{C8FAB434-69A1-4172-B75E-C9EA4FFCBC53}"/>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9377303" y="5155391"/>
            <a:ext cx="2109793" cy="1582345"/>
          </a:xfrm>
          <a:prstGeom prst="rect">
            <a:avLst/>
          </a:prstGeom>
        </p:spPr>
      </p:pic>
      <p:sp>
        <p:nvSpPr>
          <p:cNvPr id="34" name="Textfeld 33">
            <a:extLst>
              <a:ext uri="{FF2B5EF4-FFF2-40B4-BE49-F238E27FC236}">
                <a16:creationId xmlns:a16="http://schemas.microsoft.com/office/drawing/2014/main" id="{CCE8E7EF-4411-44AC-A834-DCA2CBECBD4B}"/>
              </a:ext>
            </a:extLst>
          </p:cNvPr>
          <p:cNvSpPr txBox="1"/>
          <p:nvPr/>
        </p:nvSpPr>
        <p:spPr>
          <a:xfrm>
            <a:off x="9014142" y="4392109"/>
            <a:ext cx="2526082" cy="769441"/>
          </a:xfrm>
          <a:prstGeom prst="rect">
            <a:avLst/>
          </a:prstGeom>
          <a:noFill/>
        </p:spPr>
        <p:txBody>
          <a:bodyPr wrap="square" rtlCol="0">
            <a:spAutoFit/>
          </a:bodyPr>
          <a:lstStyle/>
          <a:p>
            <a:pPr marL="285750" indent="-285750">
              <a:buFont typeface="Arial" panose="020B0604020202020204" pitchFamily="34" charset="0"/>
              <a:buChar char="•"/>
            </a:pPr>
            <a:r>
              <a:rPr lang="de-DE" sz="1100" dirty="0">
                <a:latin typeface="Arial" panose="020B0604020202020204" pitchFamily="34" charset="0"/>
                <a:cs typeface="Arial" panose="020B0604020202020204" pitchFamily="34" charset="0"/>
              </a:rPr>
              <a:t>Durch den schnellen Einstieg in die Frontend-Umsetzung sind Wireframes immer seltener notwendig </a:t>
            </a:r>
          </a:p>
        </p:txBody>
      </p:sp>
    </p:spTree>
    <p:extLst>
      <p:ext uri="{BB962C8B-B14F-4D97-AF65-F5344CB8AC3E}">
        <p14:creationId xmlns:p14="http://schemas.microsoft.com/office/powerpoint/2010/main" val="245252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ieren 17"/>
          <p:cNvGrpSpPr/>
          <p:nvPr/>
        </p:nvGrpSpPr>
        <p:grpSpPr>
          <a:xfrm>
            <a:off x="63360" y="-48831"/>
            <a:ext cx="12213229" cy="6871110"/>
            <a:chOff x="63360" y="-48831"/>
            <a:chExt cx="12213229" cy="6871110"/>
          </a:xfrm>
        </p:grpSpPr>
        <p:sp>
          <p:nvSpPr>
            <p:cNvPr id="5" name="Textfeld 4">
              <a:extLst>
                <a:ext uri="{FF2B5EF4-FFF2-40B4-BE49-F238E27FC236}">
                  <a16:creationId xmlns:a16="http://schemas.microsoft.com/office/drawing/2014/main" id="{9165D3B5-9ECB-4AA1-BFBE-D146BFADBE22}"/>
                </a:ext>
              </a:extLst>
            </p:cNvPr>
            <p:cNvSpPr txBox="1"/>
            <p:nvPr/>
          </p:nvSpPr>
          <p:spPr>
            <a:xfrm>
              <a:off x="3589305" y="277499"/>
              <a:ext cx="6440822" cy="769441"/>
            </a:xfrm>
            <a:prstGeom prst="rect">
              <a:avLst/>
            </a:prstGeom>
            <a:noFill/>
          </p:spPr>
          <p:txBody>
            <a:bodyPr wrap="square" rtlCol="0">
              <a:spAutoFit/>
            </a:bodyPr>
            <a:lstStyle/>
            <a:p>
              <a:pPr algn="ctr"/>
              <a:r>
                <a:rPr lang="de-DE" sz="4400" b="1" dirty="0">
                  <a:solidFill>
                    <a:srgbClr val="5CB600"/>
                  </a:solidFill>
                  <a:latin typeface="Raleway"/>
                </a:rPr>
                <a:t>Interaktive Prototypen</a:t>
              </a:r>
            </a:p>
          </p:txBody>
        </p:sp>
        <p:grpSp>
          <p:nvGrpSpPr>
            <p:cNvPr id="16" name="Gruppieren 15"/>
            <p:cNvGrpSpPr/>
            <p:nvPr/>
          </p:nvGrpSpPr>
          <p:grpSpPr>
            <a:xfrm>
              <a:off x="63360" y="-48831"/>
              <a:ext cx="12213229" cy="6871110"/>
              <a:chOff x="83238" y="-48831"/>
              <a:chExt cx="12213229" cy="6871110"/>
            </a:xfrm>
          </p:grpSpPr>
          <p:sp>
            <p:nvSpPr>
              <p:cNvPr id="41" name="Rechteck 40">
                <a:extLst>
                  <a:ext uri="{FF2B5EF4-FFF2-40B4-BE49-F238E27FC236}">
                    <a16:creationId xmlns:a16="http://schemas.microsoft.com/office/drawing/2014/main" id="{E7B5B36F-DC77-4B80-8E94-DDE2A31EA6F9}"/>
                  </a:ext>
                </a:extLst>
              </p:cNvPr>
              <p:cNvSpPr/>
              <p:nvPr/>
            </p:nvSpPr>
            <p:spPr>
              <a:xfrm>
                <a:off x="83238" y="1338346"/>
                <a:ext cx="591847" cy="53118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3" name="Rechteck 42">
                <a:extLst>
                  <a:ext uri="{FF2B5EF4-FFF2-40B4-BE49-F238E27FC236}">
                    <a16:creationId xmlns:a16="http://schemas.microsoft.com/office/drawing/2014/main" id="{3A1404F5-A04F-45ED-B67A-6347B439B0BD}"/>
                  </a:ext>
                </a:extLst>
              </p:cNvPr>
              <p:cNvSpPr/>
              <p:nvPr/>
            </p:nvSpPr>
            <p:spPr>
              <a:xfrm>
                <a:off x="8936550" y="1883674"/>
                <a:ext cx="319581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0" name="Rechteck 39">
                <a:extLst>
                  <a:ext uri="{FF2B5EF4-FFF2-40B4-BE49-F238E27FC236}">
                    <a16:creationId xmlns:a16="http://schemas.microsoft.com/office/drawing/2014/main" id="{3A1404F5-A04F-45ED-B67A-6347B439B0BD}"/>
                  </a:ext>
                </a:extLst>
              </p:cNvPr>
              <p:cNvSpPr/>
              <p:nvPr/>
            </p:nvSpPr>
            <p:spPr>
              <a:xfrm>
                <a:off x="83238" y="1884588"/>
                <a:ext cx="3272867" cy="4907151"/>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t"/>
              <a:lstStyle/>
              <a:p>
                <a:pPr marL="180000"/>
                <a:endParaRPr lang="de-DE" dirty="0">
                  <a:solidFill>
                    <a:schemeClr val="tx1"/>
                  </a:solidFill>
                  <a:latin typeface="Arial" panose="020B0604020202020204" pitchFamily="34" charset="0"/>
                  <a:cs typeface="Arial" panose="020B0604020202020204" pitchFamily="34" charset="0"/>
                </a:endParaRPr>
              </a:p>
            </p:txBody>
          </p:sp>
          <p:sp>
            <p:nvSpPr>
              <p:cNvPr id="42" name="Rechteck 41">
                <a:extLst>
                  <a:ext uri="{FF2B5EF4-FFF2-40B4-BE49-F238E27FC236}">
                    <a16:creationId xmlns:a16="http://schemas.microsoft.com/office/drawing/2014/main" id="{3A1404F5-A04F-45ED-B67A-6347B439B0BD}"/>
                  </a:ext>
                </a:extLst>
              </p:cNvPr>
              <p:cNvSpPr/>
              <p:nvPr/>
            </p:nvSpPr>
            <p:spPr>
              <a:xfrm>
                <a:off x="3350147" y="1883674"/>
                <a:ext cx="5596174" cy="4908065"/>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44" name="Rechteck 43">
                <a:extLst>
                  <a:ext uri="{FF2B5EF4-FFF2-40B4-BE49-F238E27FC236}">
                    <a16:creationId xmlns:a16="http://schemas.microsoft.com/office/drawing/2014/main" id="{3A1404F5-A04F-45ED-B67A-6347B439B0BD}"/>
                  </a:ext>
                </a:extLst>
              </p:cNvPr>
              <p:cNvSpPr/>
              <p:nvPr/>
            </p:nvSpPr>
            <p:spPr>
              <a:xfrm>
                <a:off x="8946321" y="4204411"/>
                <a:ext cx="3186043" cy="2587328"/>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grpSp>
            <p:nvGrpSpPr>
              <p:cNvPr id="13" name="Gruppieren 12"/>
              <p:cNvGrpSpPr/>
              <p:nvPr/>
            </p:nvGrpSpPr>
            <p:grpSpPr>
              <a:xfrm>
                <a:off x="83239" y="-48831"/>
                <a:ext cx="12213228" cy="6871110"/>
                <a:chOff x="83239" y="-48831"/>
                <a:chExt cx="12213228" cy="6871110"/>
              </a:xfrm>
            </p:grpSpPr>
            <p:pic>
              <p:nvPicPr>
                <p:cNvPr id="32" name="Grafik 31">
                  <a:extLst>
                    <a:ext uri="{FF2B5EF4-FFF2-40B4-BE49-F238E27FC236}">
                      <a16:creationId xmlns:a16="http://schemas.microsoft.com/office/drawing/2014/main" id="{BC2B7A0D-D0D1-4E5C-9185-72CA18810C0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53480" y="-48831"/>
                  <a:ext cx="1490719" cy="976933"/>
                </a:xfrm>
                <a:prstGeom prst="rect">
                  <a:avLst/>
                </a:prstGeom>
              </p:spPr>
            </p:pic>
            <p:sp>
              <p:nvSpPr>
                <p:cNvPr id="33" name="Rechteck 32">
                  <a:extLst>
                    <a:ext uri="{FF2B5EF4-FFF2-40B4-BE49-F238E27FC236}">
                      <a16:creationId xmlns:a16="http://schemas.microsoft.com/office/drawing/2014/main" id="{9C31A484-C73B-4926-8890-020397C52173}"/>
                    </a:ext>
                  </a:extLst>
                </p:cNvPr>
                <p:cNvSpPr/>
                <p:nvPr/>
              </p:nvSpPr>
              <p:spPr>
                <a:xfrm>
                  <a:off x="3390677" y="1329914"/>
                  <a:ext cx="5555644" cy="523220"/>
                </a:xfrm>
                <a:prstGeom prst="rect">
                  <a:avLst/>
                </a:prstGeom>
                <a:solidFill>
                  <a:srgbClr val="5CB600"/>
                </a:solidFill>
                <a:ln w="28575">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b="1" dirty="0">
                      <a:latin typeface="Arial" panose="020B0604020202020204" pitchFamily="34" charset="0"/>
                      <a:cs typeface="Arial" panose="020B0604020202020204" pitchFamily="34" charset="0"/>
                    </a:rPr>
                    <a:t>Durchführung</a:t>
                  </a:r>
                </a:p>
              </p:txBody>
            </p:sp>
            <p:sp>
              <p:nvSpPr>
                <p:cNvPr id="38" name="Rechteck 37">
                  <a:extLst>
                    <a:ext uri="{FF2B5EF4-FFF2-40B4-BE49-F238E27FC236}">
                      <a16:creationId xmlns:a16="http://schemas.microsoft.com/office/drawing/2014/main" id="{47260A5F-E2D3-4643-AC62-198266A2F9D5}"/>
                    </a:ext>
                  </a:extLst>
                </p:cNvPr>
                <p:cNvSpPr/>
                <p:nvPr/>
              </p:nvSpPr>
              <p:spPr>
                <a:xfrm>
                  <a:off x="83239" y="1329914"/>
                  <a:ext cx="3404458" cy="523220"/>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Anlass/ Situation</a:t>
                  </a:r>
                </a:p>
              </p:txBody>
            </p:sp>
            <p:sp>
              <p:nvSpPr>
                <p:cNvPr id="30" name="Rechteck 29">
                  <a:extLst>
                    <a:ext uri="{FF2B5EF4-FFF2-40B4-BE49-F238E27FC236}">
                      <a16:creationId xmlns:a16="http://schemas.microsoft.com/office/drawing/2014/main" id="{E7B5B36F-DC77-4B80-8E94-DDE2A31EA6F9}"/>
                    </a:ext>
                  </a:extLst>
                </p:cNvPr>
                <p:cNvSpPr/>
                <p:nvPr/>
              </p:nvSpPr>
              <p:spPr>
                <a:xfrm>
                  <a:off x="83240" y="66261"/>
                  <a:ext cx="12049125" cy="1263654"/>
                </a:xfrm>
                <a:prstGeom prst="rect">
                  <a:avLst/>
                </a:prstGeom>
                <a:no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31" name="Rechteck 30">
                  <a:extLst>
                    <a:ext uri="{FF2B5EF4-FFF2-40B4-BE49-F238E27FC236}">
                      <a16:creationId xmlns:a16="http://schemas.microsoft.com/office/drawing/2014/main" id="{9C31A484-C73B-4926-8890-020397C52173}"/>
                    </a:ext>
                  </a:extLst>
                </p:cNvPr>
                <p:cNvSpPr/>
                <p:nvPr/>
              </p:nvSpPr>
              <p:spPr>
                <a:xfrm>
                  <a:off x="8980891" y="1353383"/>
                  <a:ext cx="3151473" cy="516147"/>
                </a:xfrm>
                <a:prstGeom prst="rect">
                  <a:avLst/>
                </a:prstGeom>
                <a:solidFill>
                  <a:srgbClr val="5CB600"/>
                </a:solidFill>
                <a:ln w="76200">
                  <a:solidFill>
                    <a:srgbClr val="5CB6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576000"/>
                  <a:r>
                    <a:rPr lang="de-DE" sz="2400" b="1" dirty="0">
                      <a:latin typeface="Arial" panose="020B0604020202020204" pitchFamily="34" charset="0"/>
                      <a:cs typeface="Arial" panose="020B0604020202020204" pitchFamily="34" charset="0"/>
                    </a:rPr>
                    <a:t>Pros &amp; </a:t>
                  </a:r>
                  <a:r>
                    <a:rPr lang="de-DE" sz="2400" b="1" dirty="0" err="1">
                      <a:latin typeface="Arial" panose="020B0604020202020204" pitchFamily="34" charset="0"/>
                      <a:cs typeface="Arial" panose="020B0604020202020204" pitchFamily="34" charset="0"/>
                    </a:rPr>
                    <a:t>Cons</a:t>
                  </a:r>
                  <a:endParaRPr lang="de-DE" sz="2400" b="1" dirty="0">
                    <a:latin typeface="Arial" panose="020B0604020202020204" pitchFamily="34" charset="0"/>
                    <a:cs typeface="Arial" panose="020B0604020202020204" pitchFamily="34" charset="0"/>
                  </a:endParaRPr>
                </a:p>
              </p:txBody>
            </p:sp>
            <p:sp>
              <p:nvSpPr>
                <p:cNvPr id="2" name="Textfeld 1"/>
                <p:cNvSpPr txBox="1"/>
                <p:nvPr/>
              </p:nvSpPr>
              <p:spPr>
                <a:xfrm>
                  <a:off x="149502" y="876290"/>
                  <a:ext cx="2021503" cy="338554"/>
                </a:xfrm>
                <a:prstGeom prst="rect">
                  <a:avLst/>
                </a:prstGeom>
                <a:noFill/>
              </p:spPr>
              <p:txBody>
                <a:bodyPr wrap="square" rtlCol="0">
                  <a:spAutoFit/>
                </a:bodyPr>
                <a:lstStyle/>
                <a:p>
                  <a:r>
                    <a:rPr lang="de-DE" sz="1600" b="1" dirty="0">
                      <a:solidFill>
                        <a:srgbClr val="5CB600"/>
                      </a:solidFill>
                    </a:rPr>
                    <a:t>Innovation </a:t>
                  </a:r>
                  <a:r>
                    <a:rPr lang="de-DE" sz="1600" b="1" dirty="0" err="1">
                      <a:solidFill>
                        <a:srgbClr val="5CB600"/>
                      </a:solidFill>
                    </a:rPr>
                    <a:t>ToolBox</a:t>
                  </a:r>
                  <a:endParaRPr lang="de-DE" sz="1600" b="1" dirty="0">
                    <a:solidFill>
                      <a:srgbClr val="5CB600"/>
                    </a:solidFill>
                  </a:endParaRPr>
                </a:p>
              </p:txBody>
            </p:sp>
            <p:sp>
              <p:nvSpPr>
                <p:cNvPr id="4" name="Rechteck 3"/>
                <p:cNvSpPr/>
                <p:nvPr/>
              </p:nvSpPr>
              <p:spPr>
                <a:xfrm>
                  <a:off x="11661913" y="1809559"/>
                  <a:ext cx="470451" cy="2434498"/>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p:cNvSpPr/>
                <p:nvPr/>
              </p:nvSpPr>
              <p:spPr>
                <a:xfrm>
                  <a:off x="11661914" y="4230787"/>
                  <a:ext cx="470450" cy="2591492"/>
                </a:xfrm>
                <a:prstGeom prst="rect">
                  <a:avLst/>
                </a:prstGeom>
                <a:solidFill>
                  <a:srgbClr val="5CB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602466" y="2508437"/>
                  <a:ext cx="694001" cy="694001"/>
                </a:xfrm>
                <a:prstGeom prst="rect">
                  <a:avLst/>
                </a:prstGeom>
              </p:spPr>
            </p:pic>
            <p:pic>
              <p:nvPicPr>
                <p:cNvPr id="46" name="Grafik 4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10800000">
                  <a:off x="11593303" y="5201941"/>
                  <a:ext cx="694001" cy="694001"/>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480" y="1396691"/>
                  <a:ext cx="408398" cy="414494"/>
                </a:xfrm>
                <a:prstGeom prst="rect">
                  <a:avLst/>
                </a:prstGeom>
              </p:spPr>
            </p:pic>
            <p:pic>
              <p:nvPicPr>
                <p:cNvPr id="10" name="Grafi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61075" y="1369306"/>
                  <a:ext cx="493735" cy="487640"/>
                </a:xfrm>
                <a:prstGeom prst="rect">
                  <a:avLst/>
                </a:prstGeom>
              </p:spPr>
            </p:pic>
            <p:pic>
              <p:nvPicPr>
                <p:cNvPr id="11" name="Grafik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49849" y="1413352"/>
                  <a:ext cx="438876" cy="396207"/>
                </a:xfrm>
                <a:prstGeom prst="rect">
                  <a:avLst/>
                </a:prstGeom>
              </p:spPr>
            </p:pic>
          </p:grpSp>
        </p:grpSp>
      </p:grpSp>
      <p:sp>
        <p:nvSpPr>
          <p:cNvPr id="28" name="Textfeld 27">
            <a:extLst>
              <a:ext uri="{FF2B5EF4-FFF2-40B4-BE49-F238E27FC236}">
                <a16:creationId xmlns:a16="http://schemas.microsoft.com/office/drawing/2014/main" id="{DCACA643-554F-410E-B0FE-289B3B103B19}"/>
              </a:ext>
            </a:extLst>
          </p:cNvPr>
          <p:cNvSpPr txBox="1"/>
          <p:nvPr/>
        </p:nvSpPr>
        <p:spPr>
          <a:xfrm>
            <a:off x="8926443" y="1913567"/>
            <a:ext cx="2526082" cy="2308324"/>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Zeit und Kosten gering im Vergleich zu physischen Prototypen</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Optimierungen jederzeit möglich</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digitales Entwicklungsnetzwerk</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schnelle Umsetzbarkeit</a:t>
            </a:r>
          </a:p>
          <a:p>
            <a:pPr marL="285750" indent="-2857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p:txBody>
      </p:sp>
      <p:sp>
        <p:nvSpPr>
          <p:cNvPr id="29" name="Textfeld 28">
            <a:extLst>
              <a:ext uri="{FF2B5EF4-FFF2-40B4-BE49-F238E27FC236}">
                <a16:creationId xmlns:a16="http://schemas.microsoft.com/office/drawing/2014/main" id="{758267FA-EB22-470A-A863-92C462585FC8}"/>
              </a:ext>
            </a:extLst>
          </p:cNvPr>
          <p:cNvSpPr txBox="1"/>
          <p:nvPr/>
        </p:nvSpPr>
        <p:spPr>
          <a:xfrm>
            <a:off x="9047343" y="4310152"/>
            <a:ext cx="2439753" cy="646331"/>
          </a:xfrm>
          <a:prstGeom prst="rect">
            <a:avLst/>
          </a:prstGeom>
          <a:noFill/>
        </p:spPr>
        <p:txBody>
          <a:bodyPr wrap="square" rtlCol="0">
            <a:spAutoFit/>
          </a:bodyPr>
          <a:lstStyle/>
          <a:p>
            <a:pPr marL="285750" indent="-285750">
              <a:buFont typeface="Arial" panose="020B0604020202020204" pitchFamily="34" charset="0"/>
              <a:buChar char="•"/>
            </a:pPr>
            <a:r>
              <a:rPr lang="de-DE" sz="1200" dirty="0">
                <a:latin typeface="Arial" panose="020B0604020202020204" pitchFamily="34" charset="0"/>
                <a:cs typeface="Arial" panose="020B0604020202020204" pitchFamily="34" charset="0"/>
              </a:rPr>
              <a:t>Individualität kann durch Vorlagen der Tools verloren gehen</a:t>
            </a:r>
          </a:p>
        </p:txBody>
      </p:sp>
      <p:sp>
        <p:nvSpPr>
          <p:cNvPr id="34" name="Textfeld 33">
            <a:extLst>
              <a:ext uri="{FF2B5EF4-FFF2-40B4-BE49-F238E27FC236}">
                <a16:creationId xmlns:a16="http://schemas.microsoft.com/office/drawing/2014/main" id="{948CB9FA-3026-46C1-AF99-B8CBCB17D1E0}"/>
              </a:ext>
            </a:extLst>
          </p:cNvPr>
          <p:cNvSpPr txBox="1"/>
          <p:nvPr/>
        </p:nvSpPr>
        <p:spPr>
          <a:xfrm>
            <a:off x="128095" y="1996575"/>
            <a:ext cx="3079745" cy="4708981"/>
          </a:xfrm>
          <a:prstGeom prst="rect">
            <a:avLst/>
          </a:prstGeom>
          <a:noFill/>
        </p:spPr>
        <p:txBody>
          <a:bodyPr wrap="square" rtlCol="0">
            <a:spAutoFit/>
          </a:bodyPr>
          <a:lstStyle/>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sym typeface="Wingdings" panose="05000000000000000000" pitchFamily="2" charset="2"/>
              </a:rPr>
              <a:t>Test beim Endkunden</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sym typeface="Wingdings" panose="05000000000000000000" pitchFamily="2" charset="2"/>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sym typeface="Wingdings" panose="05000000000000000000" pitchFamily="2" charset="2"/>
              </a:rPr>
              <a:t>Vorstellung und Präsentation bei Investoren</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sym typeface="Wingdings" panose="05000000000000000000" pitchFamily="2" charset="2"/>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sym typeface="Wingdings" panose="05000000000000000000" pitchFamily="2" charset="2"/>
              </a:rPr>
              <a:t>besonders geeignet für digitale Produkte wie Websites oder Apps</a:t>
            </a:r>
          </a:p>
          <a:p>
            <a:endParaRPr lang="de-DE" sz="1200" dirty="0">
              <a:latin typeface="Arial" panose="020B0604020202020204" pitchFamily="34" charset="0"/>
              <a:cs typeface="Arial" panose="020B0604020202020204" pitchFamily="34" charset="0"/>
              <a:sym typeface="Wingdings" panose="05000000000000000000" pitchFamily="2" charset="2"/>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sym typeface="Wingdings" panose="05000000000000000000" pitchFamily="2" charset="2"/>
              </a:rPr>
              <a:t>„Design in Bewegung versetzen“ </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Anwendung von Animationen und Interaktionsmöglichkeiten bieten Chance, die Funktionalität gegenüber </a:t>
            </a:r>
            <a:r>
              <a:rPr lang="de-DE" sz="1200" dirty="0" err="1">
                <a:latin typeface="Arial" panose="020B0604020202020204" pitchFamily="34" charset="0"/>
                <a:cs typeface="Arial" panose="020B0604020202020204" pitchFamily="34" charset="0"/>
              </a:rPr>
              <a:t>Kund_innen</a:t>
            </a:r>
            <a:r>
              <a:rPr lang="de-DE" sz="1200" dirty="0">
                <a:latin typeface="Arial" panose="020B0604020202020204" pitchFamily="34" charset="0"/>
                <a:cs typeface="Arial" panose="020B0604020202020204" pitchFamily="34" charset="0"/>
              </a:rPr>
              <a:t> und Nutzenden deutlich zu machen</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können digitale und physische Gestalt annehmen </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enthalten wichtige Funktionalitäten</a:t>
            </a:r>
            <a:r>
              <a:rPr lang="de-DE" sz="1200" dirty="0">
                <a:latin typeface="Arial" panose="020B0604020202020204" pitchFamily="34" charset="0"/>
                <a:cs typeface="Arial" panose="020B0604020202020204" pitchFamily="34" charset="0"/>
                <a:sym typeface="Wingdings" panose="05000000000000000000" pitchFamily="2" charset="2"/>
              </a:rPr>
              <a:t> Kerninteraktionen</a:t>
            </a: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sym typeface="Wingdings" panose="05000000000000000000" pitchFamily="2" charset="2"/>
            </a:endParaRP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sym typeface="Wingdings" panose="05000000000000000000" pitchFamily="2" charset="2"/>
            </a:endParaRP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p:txBody>
      </p:sp>
      <p:sp>
        <p:nvSpPr>
          <p:cNvPr id="35" name="Textfeld 34">
            <a:extLst>
              <a:ext uri="{FF2B5EF4-FFF2-40B4-BE49-F238E27FC236}">
                <a16:creationId xmlns:a16="http://schemas.microsoft.com/office/drawing/2014/main" id="{1B22F780-DB97-45A4-8F83-3A0D12A51762}"/>
              </a:ext>
            </a:extLst>
          </p:cNvPr>
          <p:cNvSpPr txBox="1"/>
          <p:nvPr/>
        </p:nvSpPr>
        <p:spPr>
          <a:xfrm>
            <a:off x="3675694" y="2048913"/>
            <a:ext cx="5293913" cy="3785652"/>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Ziel: </a:t>
            </a:r>
            <a:r>
              <a:rPr lang="de-DE" sz="1200" dirty="0">
                <a:latin typeface="Arial" panose="020B0604020202020204" pitchFamily="34" charset="0"/>
                <a:cs typeface="Arial" panose="020B0604020202020204" pitchFamily="34" charset="0"/>
              </a:rPr>
              <a:t>Darstellung der Interface in Teilen und interaktive Erlebbarkeit dieser</a:t>
            </a:r>
          </a:p>
          <a:p>
            <a:endParaRPr lang="de-DE" sz="1200" dirty="0">
              <a:latin typeface="Arial" panose="020B0604020202020204" pitchFamily="34" charset="0"/>
              <a:cs typeface="Arial" panose="020B0604020202020204" pitchFamily="34" charset="0"/>
            </a:endParaRPr>
          </a:p>
          <a:p>
            <a:r>
              <a:rPr lang="de-DE" sz="1200" dirty="0">
                <a:latin typeface="Arial" panose="020B0604020202020204" pitchFamily="34" charset="0"/>
                <a:cs typeface="Arial" panose="020B0604020202020204" pitchFamily="34" charset="0"/>
              </a:rPr>
              <a:t>Besonderheiten:</a:t>
            </a: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reaktionsfähiges Design</a:t>
            </a:r>
          </a:p>
          <a:p>
            <a:pPr marL="171450" indent="-171450">
              <a:buFont typeface="Arial" panose="020B0604020202020204" pitchFamily="34" charset="0"/>
              <a:buChar char="•"/>
            </a:pPr>
            <a:r>
              <a:rPr lang="de-DE" sz="1200" dirty="0">
                <a:latin typeface="Arial" panose="020B0604020202020204" pitchFamily="34" charset="0"/>
                <a:cs typeface="Arial" panose="020B0604020202020204" pitchFamily="34" charset="0"/>
              </a:rPr>
              <a:t>verschiedene Interaktionstypen z.B. der Click-Dummy, eine programmierte, teilfunktionale Demonstration der Anwendung ermöglicht Animationen</a:t>
            </a:r>
          </a:p>
          <a:p>
            <a:endParaRPr lang="de-DE" sz="1200" dirty="0">
              <a:latin typeface="Arial" panose="020B0604020202020204" pitchFamily="34" charset="0"/>
              <a:cs typeface="Arial" panose="020B0604020202020204" pitchFamily="34" charset="0"/>
            </a:endParaRPr>
          </a:p>
          <a:p>
            <a:r>
              <a:rPr lang="de-DE" sz="1200" dirty="0">
                <a:latin typeface="Arial" panose="020B0604020202020204" pitchFamily="34" charset="0"/>
                <a:cs typeface="Arial" panose="020B0604020202020204" pitchFamily="34" charset="0"/>
              </a:rPr>
              <a:t>Durchführung:</a:t>
            </a:r>
          </a:p>
          <a:p>
            <a:pPr marL="228600" indent="-228600">
              <a:buFont typeface="+mj-lt"/>
              <a:buAutoNum type="arabicPeriod"/>
            </a:pPr>
            <a:r>
              <a:rPr lang="de-DE" sz="1200" dirty="0">
                <a:latin typeface="Arial" panose="020B0604020202020204" pitchFamily="34" charset="0"/>
                <a:cs typeface="Arial" panose="020B0604020202020204" pitchFamily="34" charset="0"/>
              </a:rPr>
              <a:t>Produktidee generieren</a:t>
            </a:r>
          </a:p>
          <a:p>
            <a:pPr marL="228600" indent="-228600">
              <a:buFont typeface="+mj-lt"/>
              <a:buAutoNum type="arabicPeriod"/>
            </a:pPr>
            <a:r>
              <a:rPr lang="de-DE" sz="1200" dirty="0">
                <a:latin typeface="Arial" panose="020B0604020202020204" pitchFamily="34" charset="0"/>
                <a:cs typeface="Arial" panose="020B0604020202020204" pitchFamily="34" charset="0"/>
              </a:rPr>
              <a:t>Brainstorming zu den wichtigsten Funktionalitäten</a:t>
            </a:r>
          </a:p>
          <a:p>
            <a:pPr marL="228600" indent="-228600">
              <a:buFont typeface="+mj-lt"/>
              <a:buAutoNum type="arabicPeriod"/>
            </a:pPr>
            <a:r>
              <a:rPr lang="de-DE" sz="1200" dirty="0">
                <a:latin typeface="Arial" panose="020B0604020202020204" pitchFamily="34" charset="0"/>
                <a:cs typeface="Arial" panose="020B0604020202020204" pitchFamily="34" charset="0"/>
              </a:rPr>
              <a:t>Kernfragen aufstellen, die im Nutzertest überprüft werden sollen</a:t>
            </a:r>
          </a:p>
          <a:p>
            <a:pPr lvl="1"/>
            <a:r>
              <a:rPr lang="de-DE" sz="1200" dirty="0">
                <a:latin typeface="Arial" panose="020B0604020202020204" pitchFamily="34" charset="0"/>
                <a:cs typeface="Arial" panose="020B0604020202020204" pitchFamily="34" charset="0"/>
                <a:sym typeface="Wingdings" panose="05000000000000000000" pitchFamily="2" charset="2"/>
              </a:rPr>
              <a:t> </a:t>
            </a:r>
            <a:r>
              <a:rPr lang="de-DE" sz="1200" dirty="0">
                <a:latin typeface="Arial" panose="020B0604020202020204" pitchFamily="34" charset="0"/>
                <a:cs typeface="Arial" panose="020B0604020202020204" pitchFamily="34" charset="0"/>
              </a:rPr>
              <a:t> worin liegt die Kerninteraktion des Produktes?</a:t>
            </a:r>
          </a:p>
          <a:p>
            <a:pPr marL="228600" indent="-228600">
              <a:buFont typeface="+mj-lt"/>
              <a:buAutoNum type="arabicPeriod"/>
            </a:pPr>
            <a:r>
              <a:rPr lang="de-DE" sz="1200" dirty="0">
                <a:latin typeface="Arial" panose="020B0604020202020204" pitchFamily="34" charset="0"/>
                <a:cs typeface="Arial" panose="020B0604020202020204" pitchFamily="34" charset="0"/>
              </a:rPr>
              <a:t>Crazy 8´s: 8 verschiedene Varianten zu eurem Favoriten</a:t>
            </a:r>
          </a:p>
          <a:p>
            <a:pPr marL="228600" indent="-228600">
              <a:buFont typeface="+mj-lt"/>
              <a:buAutoNum type="arabicPeriod"/>
            </a:pPr>
            <a:r>
              <a:rPr lang="de-DE" sz="1200" dirty="0">
                <a:latin typeface="Arial" panose="020B0604020202020204" pitchFamily="34" charset="0"/>
                <a:cs typeface="Arial" panose="020B0604020202020204" pitchFamily="34" charset="0"/>
              </a:rPr>
              <a:t>Erstellung eines Story Boards mit Konzentration auf die wesentlichen Interaktionen und einem realistischen Bild eines Prototypen</a:t>
            </a:r>
          </a:p>
          <a:p>
            <a:pPr marL="228600" indent="-228600">
              <a:buFont typeface="+mj-lt"/>
              <a:buAutoNum type="arabicPeriod"/>
            </a:pPr>
            <a:endParaRPr lang="de-D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de-DE" sz="1200" dirty="0">
              <a:latin typeface="Arial" panose="020B0604020202020204" pitchFamily="34" charset="0"/>
              <a:cs typeface="Arial" panose="020B0604020202020204" pitchFamily="34" charset="0"/>
            </a:endParaRPr>
          </a:p>
          <a:p>
            <a:r>
              <a:rPr lang="de-DE" sz="1200" dirty="0">
                <a:latin typeface="Arial" panose="020B0604020202020204" pitchFamily="34" charset="0"/>
                <a:ea typeface="Arial"/>
                <a:cs typeface="Arial" panose="020B0604020202020204" pitchFamily="34" charset="0"/>
                <a:sym typeface="Arial"/>
              </a:rPr>
              <a:t>Websites wie </a:t>
            </a:r>
            <a:r>
              <a:rPr lang="nb-NO" sz="1200" dirty="0">
                <a:latin typeface="Arial" panose="020B0604020202020204" pitchFamily="34" charset="0"/>
                <a:cs typeface="Arial" panose="020B0604020202020204" pitchFamily="34" charset="0"/>
                <a:hlinkClick r:id="rId7"/>
              </a:rPr>
              <a:t>Proto.io - Prototyping for all</a:t>
            </a:r>
            <a:r>
              <a:rPr lang="nb-NO" sz="1200" dirty="0">
                <a:latin typeface="Arial" panose="020B0604020202020204" pitchFamily="34" charset="0"/>
                <a:cs typeface="Arial" panose="020B0604020202020204" pitchFamily="34" charset="0"/>
              </a:rPr>
              <a:t> ermöglichen Drag and Drop Anwendungen</a:t>
            </a:r>
            <a:endParaRPr lang="de-DE" sz="1200" dirty="0">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143600312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1025</Words>
  <Application>Microsoft Office PowerPoint</Application>
  <PresentationFormat>Breitbild</PresentationFormat>
  <Paragraphs>212</Paragraphs>
  <Slides>6</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6</vt:i4>
      </vt:variant>
    </vt:vector>
  </HeadingPairs>
  <TitlesOfParts>
    <vt:vector size="13" baseType="lpstr">
      <vt:lpstr>Arial</vt:lpstr>
      <vt:lpstr>Calibri</vt:lpstr>
      <vt:lpstr>Calibri Light</vt:lpstr>
      <vt:lpstr>Poppins</vt:lpstr>
      <vt:lpstr>Raleway</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Lars Herrmann</dc:creator>
  <cp:lastModifiedBy>Zoll, Christian</cp:lastModifiedBy>
  <cp:revision>91</cp:revision>
  <dcterms:created xsi:type="dcterms:W3CDTF">2021-03-24T07:54:37Z</dcterms:created>
  <dcterms:modified xsi:type="dcterms:W3CDTF">2021-08-12T13:15:23Z</dcterms:modified>
</cp:coreProperties>
</file>