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1" r:id="rId13"/>
    <p:sldId id="273" r:id="rId14"/>
    <p:sldId id="274" r:id="rId15"/>
    <p:sldId id="276" r:id="rId16"/>
    <p:sldId id="277" r:id="rId17"/>
    <p:sldId id="278" r:id="rId18"/>
    <p:sldId id="280" r:id="rId19"/>
    <p:sldId id="282" r:id="rId20"/>
    <p:sldId id="284" r:id="rId21"/>
    <p:sldId id="286" r:id="rId22"/>
    <p:sldId id="288" r:id="rId23"/>
    <p:sldId id="290" r:id="rId24"/>
    <p:sldId id="291" r:id="rId25"/>
    <p:sldId id="293" r:id="rId26"/>
    <p:sldId id="295" r:id="rId27"/>
    <p:sldId id="296" r:id="rId28"/>
    <p:sldId id="297" r:id="rId29"/>
    <p:sldId id="298" r:id="rId30"/>
    <p:sldId id="299" r:id="rId31"/>
    <p:sldId id="300" r:id="rId32"/>
    <p:sldId id="302" r:id="rId33"/>
    <p:sldId id="304" r:id="rId34"/>
    <p:sldId id="306" r:id="rId35"/>
    <p:sldId id="308" r:id="rId36"/>
    <p:sldId id="309" r:id="rId37"/>
    <p:sldId id="310" r:id="rId38"/>
    <p:sldId id="311" r:id="rId39"/>
    <p:sldId id="313" r:id="rId40"/>
    <p:sldId id="315" r:id="rId41"/>
    <p:sldId id="317" r:id="rId42"/>
    <p:sldId id="319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0" roundtripDataSignature="AMtx7mj8JfYWnHLo4TwaZ+E1d+9rGsf8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7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7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e5d8b9266e_0_5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ge5d8b9266e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e5d8b9266e_0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ge5d8b9266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e5d8b9266e_0_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ge5d8b9266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5d8b9266e_0_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4" name="Google Shape;314;ge5d8b9266e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e5d8b9266e_0_5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ge5d8b9266e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5d8b9266e_0_13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ge5d8b9266e_0_1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2ea8b8f49_0_1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ge2ea8b8f49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e5d8b9266e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ge5d8b9266e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e5d8b9266e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ge5d8b9266e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e5d8b9266e_0_2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1" name="Google Shape;441;ge5d8b9266e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e5d8b9266e_0_2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8" name="Google Shape;468;ge5d8b9266e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e5d8b9266e_0_2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5" name="Google Shape;495;ge5d8b9266e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e5d8b9266e_0_6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ge5d8b9266e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e2ea8b8f49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3" name="Google Shape;553;ge2ea8b8f49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e5d8b9266e_0_2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ge5d8b9266e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e5d8b9266e_0_2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0" name="Google Shape;590;ge5d8b9266e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e5d8b9266e_0_3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7" name="Google Shape;627;ge5d8b9266e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e5d8b9266e_0_2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4" name="Google Shape;644;ge5d8b9266e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e5d8b9266e_0_3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1" name="Google Shape;661;ge5d8b9266e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e5d8b9266e_0_7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6" name="Google Shape;676;ge5d8b9266e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5d8b9266e_0_3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1" name="Google Shape;691;ge5d8b9266e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e5d8b9266e_0_3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1" name="Google Shape;721;ge5d8b9266e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e5d8b9266e_0_3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9" name="Google Shape;749;ge5d8b9266e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e5d8b9266e_0_4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9" name="Google Shape;779;ge5d8b9266e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e5d8b9266e_0_4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7" name="Google Shape;807;ge5d8b9266e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e2ea8b8f49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2" name="Google Shape;822;ge2ea8b8f4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5d8b9266e_0_4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1" name="Google Shape;831;ge5d8b9266e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e5d8b9266e_0_4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6" name="Google Shape;846;ge5d8b9266e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e5d8b9266e_0_4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3" name="Google Shape;873;ge5d8b9266e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e5d8b9266e_0_4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1" name="Google Shape;901;ge5d8b9266e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5d8b9266e_0_5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9" name="Google Shape;929;ge5d8b9266e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e5d8b9266e_0_5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7" name="Google Shape;957;ge5d8b9266e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5d8b9266e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ge5d8b9266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5d8b9266e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ge5d8b9266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5d8b9266e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ge5d8b9266e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e5d8b9266e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ge5d8b9266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"/>
          <p:cNvSpPr/>
          <p:nvPr/>
        </p:nvSpPr>
        <p:spPr>
          <a:xfrm>
            <a:off x="0" y="-116006"/>
            <a:ext cx="12192000" cy="6974006"/>
          </a:xfrm>
          <a:prstGeom prst="rect">
            <a:avLst/>
          </a:prstGeom>
          <a:solidFill>
            <a:srgbClr val="5EB1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" name="Google Shape;119;p1"/>
          <p:cNvSpPr txBox="1"/>
          <p:nvPr/>
        </p:nvSpPr>
        <p:spPr>
          <a:xfrm>
            <a:off x="120814" y="2522709"/>
            <a:ext cx="112364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de-DE" sz="5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UX</a:t>
            </a:r>
            <a:r>
              <a:rPr lang="de-DE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 UI Patterns</a:t>
            </a:r>
            <a:endParaRPr sz="5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1" descr="Ein Bild, das Zeichnung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 t="19054" b="9945"/>
          <a:stretch/>
        </p:blipFill>
        <p:spPr>
          <a:xfrm>
            <a:off x="3539959" y="276045"/>
            <a:ext cx="4931182" cy="22466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9;p1"/>
          <p:cNvSpPr txBox="1"/>
          <p:nvPr/>
        </p:nvSpPr>
        <p:spPr>
          <a:xfrm>
            <a:off x="120814" y="3445998"/>
            <a:ext cx="112364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de-DE" sz="200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Ihr seid gerade dabei eure </a:t>
            </a:r>
            <a:r>
              <a:rPr lang="de-DE" sz="2000" i="0" u="none" strike="noStrike" cap="non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Landing</a:t>
            </a:r>
            <a:r>
              <a:rPr lang="de-DE" sz="200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Page oder digitalen Prototypen zu gestalten?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de-DE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Dann seid ihr hier genau richtig.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de-DE" sz="20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de-DE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Hier lernt ihr was UX und UI Design ist und warum es wichtig ist.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de-DE" sz="200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Außerdem findet ihr viele Beispiele wie man das Design ansprechend umsetzt und welche Elemente nicht fehlen dürfen.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de-DE"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de-DE" sz="200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Falls ihr Hilfe benötigt, wendet euch an das HIKE-Team, ansonsten gutes Gelingen </a:t>
            </a:r>
            <a:r>
              <a:rPr lang="de-DE" sz="200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</a:t>
            </a:r>
            <a:endParaRPr sz="20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e5d8b9266e_0_5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e5d8b9266e_0_548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ge5d8b9266e_0_548" descr="Hinweis-über-erwartet-Wert-in-Formular-Feld"/>
          <p:cNvPicPr preferRelativeResize="0"/>
          <p:nvPr/>
        </p:nvPicPr>
        <p:blipFill rotWithShape="1">
          <a:blip r:embed="rId4">
            <a:alphaModFix/>
          </a:blip>
          <a:srcRect l="23172" t="5105" r="24353"/>
          <a:stretch/>
        </p:blipFill>
        <p:spPr>
          <a:xfrm>
            <a:off x="7184225" y="1496637"/>
            <a:ext cx="3665700" cy="37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e5d8b9266e_0_548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Login - Desktop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e5d8b9266e_0_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e5d8b9266e_0_123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ge5d8b9266e_0_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8288" y="433238"/>
            <a:ext cx="2978650" cy="599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e5d8b9266e_0_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91950" y="433225"/>
            <a:ext cx="2978650" cy="599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e5d8b9266e_0_123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Verifizierung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e5d8b9266e_0_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e5d8b9266e_0_140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ge5d8b9266e_0_140"/>
          <p:cNvPicPr preferRelativeResize="0"/>
          <p:nvPr/>
        </p:nvPicPr>
        <p:blipFill rotWithShape="1">
          <a:blip r:embed="rId4">
            <a:alphaModFix/>
          </a:blip>
          <a:srcRect b="6076"/>
          <a:stretch/>
        </p:blipFill>
        <p:spPr>
          <a:xfrm>
            <a:off x="5721575" y="426324"/>
            <a:ext cx="3090863" cy="600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e5d8b9266e_0_1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2458" y="426318"/>
            <a:ext cx="3160351" cy="609848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e5d8b9266e_0_140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Profile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e5d8b9266e_0_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e5d8b9266e_0_156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8" name="Google Shape;318;ge5d8b9266e_0_156"/>
          <p:cNvGrpSpPr/>
          <p:nvPr/>
        </p:nvGrpSpPr>
        <p:grpSpPr>
          <a:xfrm>
            <a:off x="7072388" y="452609"/>
            <a:ext cx="3616507" cy="5798272"/>
            <a:chOff x="2647263" y="152400"/>
            <a:chExt cx="3686175" cy="6553201"/>
          </a:xfrm>
        </p:grpSpPr>
        <p:pic>
          <p:nvPicPr>
            <p:cNvPr id="319" name="Google Shape;319;ge5d8b9266e_0_1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47263" y="152400"/>
              <a:ext cx="3686175" cy="6553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Google Shape;320;ge5d8b9266e_0_156"/>
            <p:cNvSpPr txBox="1"/>
            <p:nvPr/>
          </p:nvSpPr>
          <p:spPr>
            <a:xfrm>
              <a:off x="3442050" y="2573700"/>
              <a:ext cx="873600" cy="4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Mathilda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ge5d8b9266e_0_156"/>
            <p:cNvSpPr txBox="1"/>
            <p:nvPr/>
          </p:nvSpPr>
          <p:spPr>
            <a:xfrm>
              <a:off x="4767900" y="2573700"/>
              <a:ext cx="873600" cy="4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Emma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ge5d8b9266e_0_156"/>
            <p:cNvSpPr txBox="1"/>
            <p:nvPr/>
          </p:nvSpPr>
          <p:spPr>
            <a:xfrm>
              <a:off x="3663700" y="4316725"/>
              <a:ext cx="599700" cy="4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Lisa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ge5d8b9266e_0_156"/>
            <p:cNvSpPr txBox="1"/>
            <p:nvPr/>
          </p:nvSpPr>
          <p:spPr>
            <a:xfrm>
              <a:off x="4904850" y="4316725"/>
              <a:ext cx="599700" cy="4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Nils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ge5d8b9266e_0_156"/>
            <p:cNvSpPr txBox="1"/>
            <p:nvPr/>
          </p:nvSpPr>
          <p:spPr>
            <a:xfrm>
              <a:off x="4159075" y="6059750"/>
              <a:ext cx="808500" cy="4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Kinder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ge5d8b9266e_0_156"/>
          <p:cNvSpPr/>
          <p:nvPr/>
        </p:nvSpPr>
        <p:spPr>
          <a:xfrm>
            <a:off x="0" y="1447800"/>
            <a:ext cx="45810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Account-Auswahl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e5d8b9266e_0_156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Account-Auswahl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ge5d8b9266e_0_5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e5d8b9266e_0_591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ge5d8b9266e_0_5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2938" y="2268900"/>
            <a:ext cx="5553761" cy="284705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e5d8b9266e_0_591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Account-Auswahl - Desktop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e5d8b9266e_0_13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e5d8b9266e_0_1337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e5d8b9266e_0_1337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Chatbot - Desktop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ge5d8b9266e_0_13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3000" y="2121425"/>
            <a:ext cx="6546974" cy="332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ge2ea8b8f49_0_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e2ea8b8f49_0_157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ge2ea8b8f49_0_157"/>
          <p:cNvSpPr/>
          <p:nvPr/>
        </p:nvSpPr>
        <p:spPr>
          <a:xfrm>
            <a:off x="-1" y="1853223"/>
            <a:ext cx="12192000" cy="40290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1" name="Google Shape;381;ge2ea8b8f49_0_157"/>
          <p:cNvSpPr/>
          <p:nvPr/>
        </p:nvSpPr>
        <p:spPr>
          <a:xfrm>
            <a:off x="2438398" y="3763923"/>
            <a:ext cx="7315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Der Benutzer nutzt bestimmte Funktionen. Dafür werden Felder benötigt in die der Nutzer die Texte, Daten o.Ä. einzutragen hat. </a:t>
            </a: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2" name="Google Shape;382;ge2ea8b8f49_0_157"/>
          <p:cNvSpPr/>
          <p:nvPr/>
        </p:nvSpPr>
        <p:spPr>
          <a:xfrm>
            <a:off x="3164755" y="3056037"/>
            <a:ext cx="5862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Eingabefelder</a:t>
            </a:r>
            <a:endParaRPr sz="40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ge5d8b9266e_0_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e5d8b9266e_0_178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ge5d8b9266e_0_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8787" y="526373"/>
            <a:ext cx="5929312" cy="6207127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e5d8b9266e_0_178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Währungseingabe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ge5d8b9266e_0_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ge5d8b9266e_0_193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ge5d8b9266e_0_1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1763" y="783200"/>
            <a:ext cx="3006369" cy="571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e5d8b9266e_0_193"/>
          <p:cNvPicPr preferRelativeResize="0"/>
          <p:nvPr/>
        </p:nvPicPr>
        <p:blipFill rotWithShape="1">
          <a:blip r:embed="rId5">
            <a:alphaModFix/>
          </a:blip>
          <a:srcRect b="299"/>
          <a:stretch/>
        </p:blipFill>
        <p:spPr>
          <a:xfrm>
            <a:off x="9279501" y="716237"/>
            <a:ext cx="2837900" cy="571360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ge5d8b9266e_0_193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Geld senden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e5d8b9266e_0_193"/>
          <p:cNvSpPr/>
          <p:nvPr/>
        </p:nvSpPr>
        <p:spPr>
          <a:xfrm>
            <a:off x="8402135" y="2551143"/>
            <a:ext cx="1047900" cy="57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ge5d8b9266e_0_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e5d8b9266e_0_209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ge5d8b9266e_0_2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2596" y="600723"/>
            <a:ext cx="5992814" cy="592445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e5d8b9266e_0_209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Datumseingabe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" descr="person working on blue and white paper on board"/>
          <p:cNvPicPr preferRelativeResize="0"/>
          <p:nvPr/>
        </p:nvPicPr>
        <p:blipFill rotWithShape="1">
          <a:blip r:embed="rId3">
            <a:alphaModFix/>
          </a:blip>
          <a:srcRect l="20518" r="26677"/>
          <a:stretch/>
        </p:blipFill>
        <p:spPr>
          <a:xfrm>
            <a:off x="6686550" y="-120143"/>
            <a:ext cx="5505450" cy="697814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"/>
          <p:cNvSpPr/>
          <p:nvPr/>
        </p:nvSpPr>
        <p:spPr>
          <a:xfrm>
            <a:off x="6689235" y="2910549"/>
            <a:ext cx="5502765" cy="104484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Was ist UX Design?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602" y="-48831"/>
            <a:ext cx="1490719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"/>
          <p:cNvSpPr txBox="1"/>
          <p:nvPr/>
        </p:nvSpPr>
        <p:spPr>
          <a:xfrm>
            <a:off x="129624" y="876290"/>
            <a:ext cx="202150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/>
          <p:nvPr/>
        </p:nvSpPr>
        <p:spPr>
          <a:xfrm>
            <a:off x="0" y="1516589"/>
            <a:ext cx="5502765" cy="882171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UX bedeutet User Experience: „Nutzererlebnis“</a:t>
            </a:r>
            <a:endParaRPr sz="14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0" y="2615360"/>
            <a:ext cx="5502765" cy="882171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Das UX Design hat zum Ziel, dem Nutzer ein positives Nutzungserlebnis zu bieten.</a:t>
            </a:r>
            <a:endParaRPr/>
          </a:p>
        </p:txBody>
      </p:sp>
      <p:sp>
        <p:nvSpPr>
          <p:cNvPr id="131" name="Google Shape;131;p2"/>
          <p:cNvSpPr/>
          <p:nvPr/>
        </p:nvSpPr>
        <p:spPr>
          <a:xfrm>
            <a:off x="0" y="3714131"/>
            <a:ext cx="5502765" cy="882171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Neben der Nutzbarkeit ist auch das Gefühl bzw. Erlebnis welches sich vor, während und nach der Nutzung einer Anwendung einstellt relevant. </a:t>
            </a:r>
            <a:endParaRPr sz="14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" name="Google Shape;132;p2"/>
          <p:cNvSpPr/>
          <p:nvPr/>
        </p:nvSpPr>
        <p:spPr>
          <a:xfrm>
            <a:off x="-1" y="4812902"/>
            <a:ext cx="5502765" cy="882171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Ein gutes User Experience Design befriedigt unabhängig des verwendeten Kommunikationskanals bzw. Geräts den Nutzungskontext der Menschen.</a:t>
            </a:r>
            <a:endParaRPr sz="14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ge5d8b9266e_0_2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e5d8b9266e_0_223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2" name="Google Shape;472;ge5d8b9266e_0_2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9575" y="1447802"/>
            <a:ext cx="6652426" cy="45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e5d8b9266e_0_223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Zeitspanne wählen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ge5d8b9266e_0_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e5d8b9266e_0_237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9" name="Google Shape;499;ge5d8b9266e_0_2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2664" y="685348"/>
            <a:ext cx="3328986" cy="580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e5d8b9266e_0_2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4117" y="616216"/>
            <a:ext cx="2860359" cy="5877962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ge5d8b9266e_0_237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Autovervollständigung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ge5d8b9266e_0_6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e5d8b9266e_0_679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7" name="Google Shape;527;ge5d8b9266e_0_6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5050" y="1072925"/>
            <a:ext cx="2872200" cy="5108706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e5d8b9266e_0_679"/>
          <p:cNvSpPr/>
          <p:nvPr/>
        </p:nvSpPr>
        <p:spPr>
          <a:xfrm>
            <a:off x="7672350" y="5398175"/>
            <a:ext cx="1044900" cy="454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ge5d8b9266e_0_6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1975" y="1072925"/>
            <a:ext cx="2872200" cy="5108703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e5d8b9266e_0_679"/>
          <p:cNvSpPr/>
          <p:nvPr/>
        </p:nvSpPr>
        <p:spPr>
          <a:xfrm>
            <a:off x="9065550" y="5172875"/>
            <a:ext cx="2872200" cy="904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ge5d8b9266e_0_679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Teilen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ge2ea8b8f49_0_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ge2ea8b8f49_0_102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e2ea8b8f49_0_102"/>
          <p:cNvSpPr/>
          <p:nvPr/>
        </p:nvSpPr>
        <p:spPr>
          <a:xfrm>
            <a:off x="-1" y="1722823"/>
            <a:ext cx="12192000" cy="40290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8" name="Google Shape;558;ge2ea8b8f49_0_102"/>
          <p:cNvSpPr/>
          <p:nvPr/>
        </p:nvSpPr>
        <p:spPr>
          <a:xfrm>
            <a:off x="2438398" y="3763923"/>
            <a:ext cx="7315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Settings ermöglichen dem Nutzer eine Anpassung der Anwendung vorzunehmen. </a:t>
            </a:r>
            <a:endParaRPr/>
          </a:p>
        </p:txBody>
      </p:sp>
      <p:sp>
        <p:nvSpPr>
          <p:cNvPr id="559" name="Google Shape;559;ge2ea8b8f49_0_102"/>
          <p:cNvSpPr/>
          <p:nvPr/>
        </p:nvSpPr>
        <p:spPr>
          <a:xfrm>
            <a:off x="4536918" y="3056037"/>
            <a:ext cx="3118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Settings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ge5d8b9266e_0_2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ge5d8b9266e_0_269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6" name="Google Shape;566;ge5d8b9266e_0_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4250" y="425225"/>
            <a:ext cx="2831650" cy="613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e5d8b9266e_0_2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37250" y="371437"/>
            <a:ext cx="2831650" cy="6183838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e5d8b9266e_0_269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App-Settings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ge5d8b9266e_0_2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e5d8b9266e_0_284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4" name="Google Shape;594;ge5d8b9266e_0_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0937" y="370125"/>
            <a:ext cx="2888762" cy="625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ge5d8b9266e_0_2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7725" y="428275"/>
            <a:ext cx="2888775" cy="61971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ge5d8b9266e_0_284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Account-Settings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7" name="Google Shape;597;ge5d8b9266e_0_284"/>
          <p:cNvGrpSpPr/>
          <p:nvPr/>
        </p:nvGrpSpPr>
        <p:grpSpPr>
          <a:xfrm>
            <a:off x="0" y="2987852"/>
            <a:ext cx="5502900" cy="727800"/>
            <a:chOff x="0" y="2987852"/>
            <a:chExt cx="5502900" cy="727800"/>
          </a:xfrm>
        </p:grpSpPr>
        <p:sp>
          <p:nvSpPr>
            <p:cNvPr id="598" name="Google Shape;598;ge5d8b9266e_0_284"/>
            <p:cNvSpPr/>
            <p:nvPr/>
          </p:nvSpPr>
          <p:spPr>
            <a:xfrm>
              <a:off x="0" y="2987852"/>
              <a:ext cx="5502900" cy="7278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5CB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999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       Textfeld </a:t>
              </a:r>
              <a:endPara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599" name="Google Shape;599;ge5d8b9266e_0_28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29625" y="3116275"/>
              <a:ext cx="468900" cy="4709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0" name="Google Shape;600;ge5d8b9266e_0_284"/>
          <p:cNvGrpSpPr/>
          <p:nvPr/>
        </p:nvGrpSpPr>
        <p:grpSpPr>
          <a:xfrm>
            <a:off x="0" y="4091277"/>
            <a:ext cx="5502900" cy="727800"/>
            <a:chOff x="0" y="4091277"/>
            <a:chExt cx="5502900" cy="727800"/>
          </a:xfrm>
        </p:grpSpPr>
        <p:sp>
          <p:nvSpPr>
            <p:cNvPr id="601" name="Google Shape;601;ge5d8b9266e_0_284"/>
            <p:cNvSpPr/>
            <p:nvPr/>
          </p:nvSpPr>
          <p:spPr>
            <a:xfrm>
              <a:off x="0" y="4091277"/>
              <a:ext cx="5502900" cy="7278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5CB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999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       Textfeld </a:t>
              </a:r>
              <a:endPara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02" name="Google Shape;602;ge5d8b9266e_0_284"/>
            <p:cNvSpPr/>
            <p:nvPr/>
          </p:nvSpPr>
          <p:spPr>
            <a:xfrm>
              <a:off x="129625" y="4234225"/>
              <a:ext cx="468900" cy="441900"/>
            </a:xfrm>
            <a:prstGeom prst="flowChartSummingJunction">
              <a:avLst/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19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10"/>
          <p:cNvSpPr txBox="1"/>
          <p:nvPr/>
        </p:nvSpPr>
        <p:spPr>
          <a:xfrm>
            <a:off x="129624" y="876290"/>
            <a:ext cx="202150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10"/>
          <p:cNvSpPr/>
          <p:nvPr/>
        </p:nvSpPr>
        <p:spPr>
          <a:xfrm>
            <a:off x="-1" y="1853223"/>
            <a:ext cx="12192000" cy="4029083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3" name="Google Shape;623;p10"/>
          <p:cNvSpPr/>
          <p:nvPr/>
        </p:nvSpPr>
        <p:spPr>
          <a:xfrm>
            <a:off x="2438398" y="3763923"/>
            <a:ext cx="73152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Der Benutzer muss bestimmte Funktionen und Inhalte auffinden und benötigt dazu eine Navigation.</a:t>
            </a:r>
            <a:endParaRPr/>
          </a:p>
        </p:txBody>
      </p:sp>
      <p:sp>
        <p:nvSpPr>
          <p:cNvPr id="624" name="Google Shape;624;p10"/>
          <p:cNvSpPr/>
          <p:nvPr/>
        </p:nvSpPr>
        <p:spPr>
          <a:xfrm>
            <a:off x="4536918" y="3056037"/>
            <a:ext cx="311816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0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Navigation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ge5d8b9266e_0_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ge5d8b9266e_0_316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1" name="Google Shape;631;ge5d8b9266e_0_3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4036" y="876286"/>
            <a:ext cx="2436900" cy="48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ge5d8b9266e_0_316"/>
          <p:cNvSpPr/>
          <p:nvPr/>
        </p:nvSpPr>
        <p:spPr>
          <a:xfrm>
            <a:off x="5927525" y="2525625"/>
            <a:ext cx="1404600" cy="2085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3" name="Google Shape;633;ge5d8b9266e_0_3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8650" y="745385"/>
            <a:ext cx="2887326" cy="51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ge5d8b9266e_0_316"/>
          <p:cNvSpPr/>
          <p:nvPr/>
        </p:nvSpPr>
        <p:spPr>
          <a:xfrm>
            <a:off x="8439300" y="5481200"/>
            <a:ext cx="3752700" cy="503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ge5d8b9266e_0_316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Navigationsmenü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ge5d8b9266e_0_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ge5d8b9266e_0_299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8" name="Google Shape;648;ge5d8b9266e_0_2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5" y="1688800"/>
            <a:ext cx="5963800" cy="220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e5d8b9266e_0_299" descr="Facebook's Navigati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3813" y="4091263"/>
            <a:ext cx="6118025" cy="71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e5d8b9266e_0_299"/>
          <p:cNvSpPr/>
          <p:nvPr/>
        </p:nvSpPr>
        <p:spPr>
          <a:xfrm>
            <a:off x="10225199" y="1645800"/>
            <a:ext cx="1966800" cy="425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1" name="Google Shape;651;ge5d8b9266e_0_2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5024" y="5274674"/>
            <a:ext cx="7533877" cy="9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ge5d8b9266e_0_299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Navigationsmenü - Desktop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ge5d8b9266e_0_3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ge5d8b9266e_0_333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5" name="Google Shape;665;ge5d8b9266e_0_333"/>
          <p:cNvPicPr preferRelativeResize="0"/>
          <p:nvPr/>
        </p:nvPicPr>
        <p:blipFill rotWithShape="1">
          <a:blip r:embed="rId4">
            <a:alphaModFix/>
          </a:blip>
          <a:srcRect b="5535"/>
          <a:stretch/>
        </p:blipFill>
        <p:spPr>
          <a:xfrm>
            <a:off x="7082873" y="816719"/>
            <a:ext cx="3169748" cy="5224566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ge5d8b9266e_0_333"/>
          <p:cNvSpPr/>
          <p:nvPr/>
        </p:nvSpPr>
        <p:spPr>
          <a:xfrm>
            <a:off x="7190050" y="1537017"/>
            <a:ext cx="2379000" cy="507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ge5d8b9266e_0_333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Suchleiste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4" descr="person holding iPhone turned on"/>
          <p:cNvPicPr preferRelativeResize="0"/>
          <p:nvPr/>
        </p:nvPicPr>
        <p:blipFill rotWithShape="1">
          <a:blip r:embed="rId3">
            <a:alphaModFix/>
          </a:blip>
          <a:srcRect l="5786" r="13473"/>
          <a:stretch/>
        </p:blipFill>
        <p:spPr>
          <a:xfrm>
            <a:off x="6705599" y="0"/>
            <a:ext cx="5486401" cy="686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/>
          <p:nvPr/>
        </p:nvSpPr>
        <p:spPr>
          <a:xfrm>
            <a:off x="6689235" y="2910549"/>
            <a:ext cx="5502765" cy="104484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Was ist UI Design?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602" y="-48831"/>
            <a:ext cx="1490719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"/>
          <p:cNvSpPr txBox="1"/>
          <p:nvPr/>
        </p:nvSpPr>
        <p:spPr>
          <a:xfrm>
            <a:off x="129624" y="876290"/>
            <a:ext cx="202150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0" y="1516589"/>
            <a:ext cx="5502765" cy="882171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UI bedeutet User Interface: „Benutzerschnittstelle/ Benutzeroberfläche“</a:t>
            </a:r>
            <a:endParaRPr sz="14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0" y="2615360"/>
            <a:ext cx="5502765" cy="882171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Das UI Design setzt den Fokus auf die visuelle Gestaltung einer interaktiven Anwendung.</a:t>
            </a:r>
            <a:endParaRPr/>
          </a:p>
        </p:txBody>
      </p:sp>
      <p:sp>
        <p:nvSpPr>
          <p:cNvPr id="143" name="Google Shape;143;p4"/>
          <p:cNvSpPr/>
          <p:nvPr/>
        </p:nvSpPr>
        <p:spPr>
          <a:xfrm>
            <a:off x="0" y="3714131"/>
            <a:ext cx="5502765" cy="882171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Ein gutes User Interface muss neben der hochwertigen visuellen Gestaltung auch das Ziel der Anwendung und die Markenbotschaft vermitteln. </a:t>
            </a:r>
            <a:endParaRPr sz="14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" name="Google Shape;144;p4"/>
          <p:cNvSpPr/>
          <p:nvPr/>
        </p:nvSpPr>
        <p:spPr>
          <a:xfrm>
            <a:off x="-1" y="4812902"/>
            <a:ext cx="5502765" cy="882171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Interaktion muss effizient und effektiv sein, was sich wiederum nur über eine intuitive Bedienbarkeit (Usability) realisieren lässt.</a:t>
            </a:r>
            <a:endParaRPr sz="14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ge5d8b9266e_0_7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ge5d8b9266e_0_739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0" name="Google Shape;680;ge5d8b9266e_0_7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1300" y="507561"/>
            <a:ext cx="6363759" cy="5386647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ge5d8b9266e_0_739"/>
          <p:cNvSpPr/>
          <p:nvPr/>
        </p:nvSpPr>
        <p:spPr>
          <a:xfrm>
            <a:off x="5875249" y="723909"/>
            <a:ext cx="5373300" cy="491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ge5d8b9266e_0_739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Suchleiste - Desktop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ge5d8b9266e_0_3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ge5d8b9266e_0_353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5" name="Google Shape;695;ge5d8b9266e_0_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6937" y="209075"/>
            <a:ext cx="3241600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ge5d8b9266e_0_3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2574" y="209075"/>
            <a:ext cx="2955150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ge5d8b9266e_0_353"/>
          <p:cNvSpPr/>
          <p:nvPr/>
        </p:nvSpPr>
        <p:spPr>
          <a:xfrm>
            <a:off x="5525563" y="1311575"/>
            <a:ext cx="3627000" cy="566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ge5d8b9266e_0_353"/>
          <p:cNvSpPr/>
          <p:nvPr/>
        </p:nvSpPr>
        <p:spPr>
          <a:xfrm>
            <a:off x="9473837" y="2899727"/>
            <a:ext cx="2358000" cy="566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ge5d8b9266e_0_353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Suchresultate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ge5d8b9266e_0_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ge5d8b9266e_0_373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5" name="Google Shape;725;ge5d8b9266e_0_373" descr="meetup.c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4450" y="1059026"/>
            <a:ext cx="5921200" cy="5281925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ge5d8b9266e_0_373"/>
          <p:cNvSpPr/>
          <p:nvPr/>
        </p:nvSpPr>
        <p:spPr>
          <a:xfrm>
            <a:off x="8116017" y="1083011"/>
            <a:ext cx="3060900" cy="364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ge5d8b9266e_0_373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Notifications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ge5d8b9266e_0_3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ge5d8b9266e_0_391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3" name="Google Shape;753;ge5d8b9266e_0_3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7524" y="4298322"/>
            <a:ext cx="6183173" cy="19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ge5d8b9266e_0_3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7533" y="735424"/>
            <a:ext cx="6042795" cy="3176713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ge5d8b9266e_0_391"/>
          <p:cNvSpPr/>
          <p:nvPr/>
        </p:nvSpPr>
        <p:spPr>
          <a:xfrm>
            <a:off x="5787521" y="5463203"/>
            <a:ext cx="1847100" cy="474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ge5d8b9266e_0_391"/>
          <p:cNvSpPr/>
          <p:nvPr/>
        </p:nvSpPr>
        <p:spPr>
          <a:xfrm>
            <a:off x="5901733" y="3241640"/>
            <a:ext cx="3768600" cy="474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ge5d8b9266e_0_391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Buttons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ge5d8b9266e_0_4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ge5d8b9266e_0_409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3" name="Google Shape;783;ge5d8b9266e_0_4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3249" y="626125"/>
            <a:ext cx="6436700" cy="5605749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ge5d8b9266e_0_409"/>
          <p:cNvSpPr/>
          <p:nvPr/>
        </p:nvSpPr>
        <p:spPr>
          <a:xfrm>
            <a:off x="5502900" y="4299175"/>
            <a:ext cx="6907200" cy="519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ge5d8b9266e_0_409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Abonnements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ge5d8b9266e_0_4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ge5d8b9266e_0_425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1" name="Google Shape;811;ge5d8b9266e_0_4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7275" y="1322350"/>
            <a:ext cx="6412726" cy="4852526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ge5d8b9266e_0_425"/>
          <p:cNvSpPr/>
          <p:nvPr/>
        </p:nvSpPr>
        <p:spPr>
          <a:xfrm>
            <a:off x="5637275" y="4742300"/>
            <a:ext cx="6251400" cy="521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ge5d8b9266e_0_425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Abonnements - Desktop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ge2ea8b8f49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ge2ea8b8f49_0_9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ge2ea8b8f49_0_9"/>
          <p:cNvSpPr/>
          <p:nvPr/>
        </p:nvSpPr>
        <p:spPr>
          <a:xfrm>
            <a:off x="-1" y="1722823"/>
            <a:ext cx="12192000" cy="40290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7" name="Google Shape;827;ge2ea8b8f49_0_9"/>
          <p:cNvSpPr/>
          <p:nvPr/>
        </p:nvSpPr>
        <p:spPr>
          <a:xfrm>
            <a:off x="2438398" y="3763923"/>
            <a:ext cx="7315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Der Benutzer </a:t>
            </a:r>
            <a:r>
              <a:rPr lang="de-DE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nutzt die App um neue Inhalte zu erlangen/zu kreieren, dafür müssen die Feeds ein übersichtliches und ansprechendes Design bieten. </a:t>
            </a:r>
            <a:endParaRPr/>
          </a:p>
        </p:txBody>
      </p:sp>
      <p:sp>
        <p:nvSpPr>
          <p:cNvPr id="828" name="Google Shape;828;ge2ea8b8f49_0_9"/>
          <p:cNvSpPr/>
          <p:nvPr/>
        </p:nvSpPr>
        <p:spPr>
          <a:xfrm>
            <a:off x="4536918" y="3056037"/>
            <a:ext cx="3118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Feeds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ge5d8b9266e_0_4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ge5d8b9266e_0_441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5" name="Google Shape;835;ge5d8b9266e_0_4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8450" y="986975"/>
            <a:ext cx="3383525" cy="508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ge5d8b9266e_0_4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83275" y="783438"/>
            <a:ext cx="2627325" cy="52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ge5d8b9266e_0_441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Newsfeed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ge5d8b9266e_0_4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ge5d8b9266e_0_457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0" name="Google Shape;850;ge5d8b9266e_0_4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2700" y="321450"/>
            <a:ext cx="2963550" cy="6463801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ge5d8b9266e_0_457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Newsfeed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ge5d8b9266e_0_4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ge5d8b9266e_0_472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7" name="Google Shape;877;ge5d8b9266e_0_4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3297" y="876300"/>
            <a:ext cx="2825928" cy="563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ge5d8b9266e_0_4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69626" y="876287"/>
            <a:ext cx="3168801" cy="5636273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ge5d8b9266e_0_472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Reports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5" descr="macbook pro on brown wooden table"/>
          <p:cNvPicPr preferRelativeResize="0"/>
          <p:nvPr/>
        </p:nvPicPr>
        <p:blipFill rotWithShape="1">
          <a:blip r:embed="rId3">
            <a:alphaModFix/>
          </a:blip>
          <a:srcRect l="47028"/>
          <a:stretch/>
        </p:blipFill>
        <p:spPr>
          <a:xfrm>
            <a:off x="6686550" y="-33135"/>
            <a:ext cx="5505450" cy="6891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602" y="-48831"/>
            <a:ext cx="1490719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129624" y="876290"/>
            <a:ext cx="202150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0" y="2615360"/>
            <a:ext cx="5502765" cy="882171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Ein digitales Produkt kann nur dann überzeugen, wenn der Look und Feel klar und eindeutig ist.</a:t>
            </a:r>
            <a:endParaRPr sz="16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0" y="3714131"/>
            <a:ext cx="5502765" cy="882171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Hierzu muss das UX Design und UI Design Hand in Hand gehen. Nur so lassen sich einzigartige Nutzungserlebnisse erzielen.</a:t>
            </a:r>
            <a:endParaRPr sz="16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6689235" y="2910549"/>
            <a:ext cx="5502765" cy="104484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UX und UI Design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Google Shape;903;ge5d8b9266e_0_4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ge5d8b9266e_0_487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5" name="Google Shape;905;ge5d8b9266e_0_4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5225" y="671925"/>
            <a:ext cx="2667075" cy="535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ge5d8b9266e_0_4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8125" y="619112"/>
            <a:ext cx="3072675" cy="5465275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ge5d8b9266e_0_487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Produktlisting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ge5d8b9266e_0_5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ge5d8b9266e_0_502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3" name="Google Shape;933;ge5d8b9266e_0_5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7950" y="612575"/>
            <a:ext cx="2835375" cy="563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ge5d8b9266e_0_5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88376" y="657738"/>
            <a:ext cx="3116100" cy="5542527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ge5d8b9266e_0_502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Videolisting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Google Shape;959;ge5d8b9266e_0_5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ge5d8b9266e_0_517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1" name="Google Shape;961;ge5d8b9266e_0_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8050" y="599025"/>
            <a:ext cx="3095274" cy="550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ge5d8b9266e_0_5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08475" y="602600"/>
            <a:ext cx="2763700" cy="5652801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ge5d8b9266e_0_517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E-Mail-listing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19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/>
          <p:nvPr/>
        </p:nvSpPr>
        <p:spPr>
          <a:xfrm>
            <a:off x="129624" y="876290"/>
            <a:ext cx="202150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-1" y="1853223"/>
            <a:ext cx="12192000" cy="4029083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2438398" y="3763923"/>
            <a:ext cx="7315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Denken Sie wie Linkedin oder Facebook, sie fragen nicht alles auf einmal, sondern beginnen zuerst mit 3-5 Felder und geben dann eine Option, um das Profil später zu aktualisieren</a:t>
            </a:r>
            <a:r>
              <a:rPr lang="de-DE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3164755" y="3056037"/>
            <a:ext cx="58625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0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Profile und Formulare</a:t>
            </a:r>
            <a:endParaRPr sz="40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e5d8b9266e_0_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e5d8b9266e_0_55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ge5d8b9266e_0_55" descr="Mobiles Kontaktformula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4072" y="202124"/>
            <a:ext cx="4741150" cy="48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e5d8b9266e_0_55" descr="Bildschirmgrößen - empfohlene Auswah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72775" y="3377037"/>
            <a:ext cx="4599875" cy="338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e5d8b9266e_0_55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Kontaktformulare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e5d8b9266e_0_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e5d8b9266e_0_72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ge5d8b9266e_0_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8004" y="1750725"/>
            <a:ext cx="2845524" cy="39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e5d8b9266e_0_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4700" y="1750725"/>
            <a:ext cx="2845525" cy="352375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e5d8b9266e_0_72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Kontaktformulare - Desktop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e5d8b9266e_0_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e5d8b9266e_0_88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ge5d8b9266e_0_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4275" y="2443023"/>
            <a:ext cx="2246887" cy="428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e5d8b9266e_0_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5702" y="283526"/>
            <a:ext cx="2080400" cy="40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e5d8b9266e_0_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0300" y="426175"/>
            <a:ext cx="2148176" cy="414694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e5d8b9266e_0_88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Registrierung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ge5d8b9266e_0_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02" y="-48831"/>
            <a:ext cx="1490720" cy="97693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e5d8b9266e_0_105"/>
          <p:cNvSpPr txBox="1"/>
          <p:nvPr/>
        </p:nvSpPr>
        <p:spPr>
          <a:xfrm>
            <a:off x="129624" y="87629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rgbClr val="5CB600"/>
                </a:solidFill>
                <a:latin typeface="Calibri"/>
                <a:ea typeface="Calibri"/>
                <a:cs typeface="Calibri"/>
                <a:sym typeface="Calibri"/>
              </a:rPr>
              <a:t>Innovation ToolBox</a:t>
            </a:r>
            <a:endParaRPr sz="1600" b="1" i="0" u="none" strike="noStrike" cap="none">
              <a:solidFill>
                <a:srgbClr val="5CB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ge5d8b9266e_0_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0550" y="616410"/>
            <a:ext cx="5502899" cy="562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e5d8b9266e_0_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32275" y="616400"/>
            <a:ext cx="2798110" cy="562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e5d8b9266e_0_105"/>
          <p:cNvSpPr/>
          <p:nvPr/>
        </p:nvSpPr>
        <p:spPr>
          <a:xfrm>
            <a:off x="0" y="1447800"/>
            <a:ext cx="5210400" cy="821100"/>
          </a:xfrm>
          <a:prstGeom prst="rect">
            <a:avLst/>
          </a:prstGeom>
          <a:solidFill>
            <a:srgbClr val="5C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000" b="1">
                <a:solidFill>
                  <a:schemeClr val="lt1"/>
                </a:solidFill>
              </a:rPr>
              <a:t>Login - mobile Ansicht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</Words>
  <Application>Microsoft Office PowerPoint</Application>
  <PresentationFormat>Breitbild</PresentationFormat>
  <Paragraphs>118</Paragraphs>
  <Slides>42</Slides>
  <Notes>42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7" baseType="lpstr">
      <vt:lpstr>Arial</vt:lpstr>
      <vt:lpstr>Calibri</vt:lpstr>
      <vt:lpstr>Poppins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Lars Herrmann</dc:creator>
  <cp:lastModifiedBy>Zoll, Christian</cp:lastModifiedBy>
  <cp:revision>7</cp:revision>
  <dcterms:created xsi:type="dcterms:W3CDTF">2021-03-24T07:54:37Z</dcterms:created>
  <dcterms:modified xsi:type="dcterms:W3CDTF">2021-07-21T15:28:34Z</dcterms:modified>
</cp:coreProperties>
</file>